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81" d="100"/>
          <a:sy n="81" d="100"/>
        </p:scale>
        <p:origin x="4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0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2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3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17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5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8466-FAF3-4495-96F7-DDA157777603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5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err="1" smtClean="0">
                <a:solidFill>
                  <a:srgbClr val="002060"/>
                </a:solidFill>
              </a:rPr>
              <a:t>The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verb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800" b="1" i="1" u="sng" dirty="0" smtClean="0">
                <a:solidFill>
                  <a:srgbClr val="FF0000"/>
                </a:solidFill>
              </a:rPr>
              <a:t> be </a:t>
            </a:r>
            <a:r>
              <a:rPr lang="es-MX" sz="2800" b="1" u="sng" dirty="0" smtClean="0">
                <a:solidFill>
                  <a:srgbClr val="002060"/>
                </a:solidFill>
              </a:rPr>
              <a:t>has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two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different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forms</a:t>
            </a:r>
            <a:r>
              <a:rPr lang="es-MX" sz="2800" b="1" u="sng" dirty="0" smtClean="0">
                <a:solidFill>
                  <a:srgbClr val="002060"/>
                </a:solidFill>
              </a:rPr>
              <a:t> in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Spanish</a:t>
            </a:r>
            <a:r>
              <a:rPr lang="es-MX" sz="2800" b="1" u="sng" dirty="0" smtClean="0">
                <a:solidFill>
                  <a:srgbClr val="002060"/>
                </a:solidFill>
              </a:rPr>
              <a:t>:</a:t>
            </a:r>
            <a:endParaRPr lang="es-MX" sz="4800" b="1" u="sng" dirty="0">
              <a:solidFill>
                <a:srgbClr val="002060"/>
              </a:solidFill>
            </a:endParaRPr>
          </a:p>
          <a:p>
            <a:pPr algn="ctr"/>
            <a:r>
              <a:rPr lang="es-MX" sz="2400" b="1" u="sng" dirty="0" smtClean="0">
                <a:solidFill>
                  <a:srgbClr val="FF0000"/>
                </a:solidFill>
              </a:rPr>
              <a:t>(Ser) and (Estar</a:t>
            </a:r>
            <a:r>
              <a:rPr lang="es-MX" sz="2400" b="1" u="sng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s-MX" sz="2400" b="1" dirty="0" err="1" smtClean="0"/>
              <a:t>Here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we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going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take</a:t>
            </a:r>
            <a:r>
              <a:rPr lang="es-MX" sz="2400" b="1" dirty="0" smtClean="0"/>
              <a:t> a look at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uses of  </a:t>
            </a:r>
            <a:r>
              <a:rPr lang="es-MX" sz="2400" b="1" dirty="0" smtClean="0">
                <a:solidFill>
                  <a:srgbClr val="0070C0"/>
                </a:solidFill>
              </a:rPr>
              <a:t>(SER).</a:t>
            </a:r>
          </a:p>
          <a:p>
            <a:pPr algn="ctr"/>
            <a:endParaRPr lang="es-MX" sz="2400" b="1" dirty="0">
              <a:solidFill>
                <a:srgbClr val="0070C0"/>
              </a:solidFill>
            </a:endParaRPr>
          </a:p>
          <a:p>
            <a:pPr algn="ctr"/>
            <a:r>
              <a:rPr lang="es-MX" sz="2400" b="1" dirty="0" err="1" smtClean="0"/>
              <a:t>Click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below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see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different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conjugations</a:t>
            </a:r>
            <a:r>
              <a:rPr lang="es-MX" sz="2400" b="1" dirty="0" smtClean="0"/>
              <a:t> of </a:t>
            </a:r>
            <a:r>
              <a:rPr lang="es-MX" sz="2400" b="1" dirty="0" smtClean="0">
                <a:solidFill>
                  <a:srgbClr val="0070C0"/>
                </a:solidFill>
              </a:rPr>
              <a:t>(SER)</a:t>
            </a:r>
            <a:endParaRPr lang="es-MX" sz="2400" b="1" dirty="0">
              <a:solidFill>
                <a:srgbClr val="0070C0"/>
              </a:solidFill>
            </a:endParaRPr>
          </a:p>
          <a:p>
            <a:pPr algn="ctr"/>
            <a:endParaRPr lang="es-MX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s-MX" sz="2400" b="1" dirty="0" err="1" smtClean="0">
                <a:solidFill>
                  <a:srgbClr val="FF0000"/>
                </a:solidFill>
                <a:hlinkClick r:id="rId2" action="ppaction://hlinksldjump"/>
              </a:rPr>
              <a:t>Present</a:t>
            </a:r>
            <a:r>
              <a:rPr lang="es-MX" sz="2400" b="1" dirty="0" smtClean="0">
                <a:solidFill>
                  <a:srgbClr val="FF0000"/>
                </a:solidFill>
              </a:rPr>
              <a:t>    </a:t>
            </a:r>
            <a:r>
              <a:rPr lang="es-MX" sz="2400" b="1" dirty="0" err="1" smtClean="0">
                <a:solidFill>
                  <a:srgbClr val="FF0000"/>
                </a:solidFill>
                <a:hlinkClick r:id="rId3" action="ppaction://hlinksldjump"/>
              </a:rPr>
              <a:t>Past</a:t>
            </a:r>
            <a:r>
              <a:rPr lang="es-MX" sz="2400" b="1" dirty="0" smtClean="0">
                <a:solidFill>
                  <a:srgbClr val="FF0000"/>
                </a:solidFill>
              </a:rPr>
              <a:t>    </a:t>
            </a:r>
            <a:r>
              <a:rPr lang="es-MX" sz="2400" b="1" dirty="0" err="1" smtClean="0">
                <a:solidFill>
                  <a:srgbClr val="FF0000"/>
                </a:solidFill>
                <a:hlinkClick r:id="rId4" action="ppaction://hlinksldjump"/>
              </a:rPr>
              <a:t>Future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"/>
            <a:ext cx="7456721" cy="643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Ser</a:t>
            </a:r>
            <a:endParaRPr lang="es-MX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 smtClean="0">
                <a:solidFill>
                  <a:srgbClr val="00B050"/>
                </a:solidFill>
              </a:rPr>
              <a:t>This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has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following</a:t>
            </a:r>
            <a:r>
              <a:rPr lang="es-MX" sz="2400" b="1" u="sng" dirty="0" smtClean="0">
                <a:solidFill>
                  <a:srgbClr val="00B050"/>
                </a:solidFill>
              </a:rPr>
              <a:t> uses:</a:t>
            </a:r>
            <a:endParaRPr lang="es-MX" sz="2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  </a:t>
            </a:r>
            <a:r>
              <a:rPr lang="es-MX" sz="2400" b="1" dirty="0" smtClean="0">
                <a:solidFill>
                  <a:srgbClr val="0070C0"/>
                </a:solidFill>
              </a:rPr>
              <a:t>Yo soy Carlos.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occupation</a:t>
            </a:r>
            <a:r>
              <a:rPr lang="es-MX" sz="2400" b="1" dirty="0" smtClean="0"/>
              <a:t>  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ingeniero</a:t>
            </a:r>
            <a:r>
              <a:rPr lang="es-MX" sz="2400" b="1" dirty="0" smtClean="0">
                <a:solidFill>
                  <a:srgbClr val="0070C0"/>
                </a:solidFill>
              </a:rPr>
              <a:t>.  Ella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abogado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 smtClean="0"/>
              <a:t>3.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origin</a:t>
            </a:r>
            <a:r>
              <a:rPr lang="es-MX" sz="2400" b="1" dirty="0" smtClean="0"/>
              <a:t>  </a:t>
            </a:r>
            <a:r>
              <a:rPr lang="es-MX" sz="2400" b="1" dirty="0" smtClean="0">
                <a:solidFill>
                  <a:srgbClr val="0070C0"/>
                </a:solidFill>
              </a:rPr>
              <a:t>Yo soy de Colombia.  El es de Chile.</a:t>
            </a:r>
          </a:p>
          <a:p>
            <a:r>
              <a:rPr lang="es-MX" sz="2400" b="1" dirty="0" smtClean="0"/>
              <a:t>4.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something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made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out</a:t>
            </a:r>
            <a:r>
              <a:rPr lang="es-MX" sz="2400" b="1" dirty="0" smtClean="0"/>
              <a:t> of  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clavo </a:t>
            </a:r>
            <a:r>
              <a:rPr lang="es-MX" sz="2400" b="1" dirty="0" smtClean="0">
                <a:solidFill>
                  <a:srgbClr val="0070C0"/>
                </a:solidFill>
              </a:rPr>
              <a:t>es de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metal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r>
              <a:rPr lang="es-MX" sz="2400" b="1" dirty="0" smtClean="0"/>
              <a:t>5.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possession</a:t>
            </a:r>
            <a:r>
              <a:rPr lang="es-MX" sz="2400" b="1" dirty="0" smtClean="0"/>
              <a:t>  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carro </a:t>
            </a:r>
            <a:r>
              <a:rPr lang="es-MX" sz="2400" b="1" dirty="0" smtClean="0">
                <a:solidFill>
                  <a:srgbClr val="0070C0"/>
                </a:solidFill>
              </a:rPr>
              <a:t>es de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mi padre</a:t>
            </a:r>
            <a:r>
              <a:rPr lang="es-MX" sz="2400" b="1" dirty="0" smtClean="0">
                <a:solidFill>
                  <a:srgbClr val="0070C0"/>
                </a:solidFill>
              </a:rPr>
              <a:t>.  El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coche </a:t>
            </a:r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mío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 smtClean="0"/>
              <a:t>6.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when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event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takes</a:t>
            </a:r>
            <a:r>
              <a:rPr lang="es-MX" sz="2400" b="1" dirty="0" smtClean="0"/>
              <a:t> place  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</a:rPr>
              <a:t>examen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hoy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AutoNum type="arabicPeriod" startAt="7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something</a:t>
            </a:r>
            <a:r>
              <a:rPr lang="es-MX" sz="2400" b="1" dirty="0" smtClean="0"/>
              <a:t> impersonal (</a:t>
            </a:r>
            <a:r>
              <a:rPr lang="es-MX" sz="2400" b="1" dirty="0" err="1" smtClean="0"/>
              <a:t>it</a:t>
            </a:r>
            <a:r>
              <a:rPr lang="es-MX" sz="2400" b="1" dirty="0" smtClean="0"/>
              <a:t>)  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bonito</a:t>
            </a:r>
            <a:r>
              <a:rPr lang="es-MX" sz="2400" b="1" dirty="0" smtClean="0">
                <a:solidFill>
                  <a:srgbClr val="0070C0"/>
                </a:solidFill>
              </a:rPr>
              <a:t>. 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falso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  <a:endParaRPr lang="es-MX" sz="2400" b="1" dirty="0" smtClean="0"/>
          </a:p>
          <a:p>
            <a:r>
              <a:rPr lang="es-MX" sz="2400" b="1" dirty="0" smtClean="0"/>
              <a:t>8.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characteristic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long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lasting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S</a:t>
            </a:r>
            <a:r>
              <a:rPr lang="es-MX" sz="2400" b="1" dirty="0" smtClean="0">
                <a:solidFill>
                  <a:srgbClr val="0070C0"/>
                </a:solidFill>
              </a:rPr>
              <a:t>omos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felices</a:t>
            </a:r>
            <a:r>
              <a:rPr lang="es-MX" sz="2400" b="1" dirty="0" smtClean="0">
                <a:solidFill>
                  <a:srgbClr val="0070C0"/>
                </a:solidFill>
              </a:rPr>
              <a:t>.  Ella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organizada</a:t>
            </a:r>
            <a:r>
              <a:rPr lang="es-MX" sz="2400" b="1" dirty="0" smtClean="0">
                <a:solidFill>
                  <a:srgbClr val="0070C0"/>
                </a:solidFill>
              </a:rPr>
              <a:t>.  Tú eres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rápido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/>
              <a:t>9</a:t>
            </a:r>
            <a:r>
              <a:rPr lang="es-MX" sz="2400" b="1" dirty="0" smtClean="0"/>
              <a:t>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tell</a:t>
            </a:r>
            <a:r>
              <a:rPr lang="es-MX" sz="2400" b="1" dirty="0" smtClean="0"/>
              <a:t> time  </a:t>
            </a:r>
            <a:r>
              <a:rPr lang="es-MX" sz="2400" b="1" dirty="0" smtClean="0">
                <a:solidFill>
                  <a:srgbClr val="0070C0"/>
                </a:solidFill>
              </a:rPr>
              <a:t>Es la una.  Son las dos</a:t>
            </a:r>
            <a:r>
              <a:rPr lang="es-MX" sz="2400" b="1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0303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78368"/>
            <a:ext cx="5181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2060"/>
                </a:solidFill>
              </a:rPr>
              <a:t>Vocabulario</a:t>
            </a:r>
          </a:p>
          <a:p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Ingeniero			</a:t>
            </a:r>
            <a:r>
              <a:rPr lang="es-MX" sz="2400" dirty="0" err="1" smtClean="0"/>
              <a:t>engineer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Abogado			</a:t>
            </a:r>
            <a:r>
              <a:rPr lang="es-MX" sz="2400" dirty="0" err="1" smtClean="0"/>
              <a:t>lawyer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Clavo			</a:t>
            </a:r>
            <a:r>
              <a:rPr lang="es-MX" sz="2400" dirty="0" err="1" smtClean="0"/>
              <a:t>nail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Metal			metal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Carro			car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Padre			</a:t>
            </a:r>
            <a:r>
              <a:rPr lang="es-MX" sz="2400" dirty="0" err="1" smtClean="0"/>
              <a:t>father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Coche			car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Mi				</a:t>
            </a:r>
            <a:r>
              <a:rPr lang="es-MX" sz="2400" dirty="0" err="1" smtClean="0"/>
              <a:t>my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Mío 				mine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Hoy				</a:t>
            </a:r>
            <a:r>
              <a:rPr lang="es-MX" sz="2400" dirty="0" err="1" smtClean="0"/>
              <a:t>today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Bonito			</a:t>
            </a:r>
            <a:r>
              <a:rPr lang="es-MX" sz="2400" dirty="0" err="1" smtClean="0"/>
              <a:t>pretty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Falso			false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Felices 			</a:t>
            </a:r>
            <a:r>
              <a:rPr lang="es-MX" sz="2400" dirty="0" err="1" smtClean="0"/>
              <a:t>happy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Organizada			</a:t>
            </a:r>
            <a:r>
              <a:rPr lang="es-MX" sz="2400" dirty="0" err="1" smtClean="0"/>
              <a:t>organized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Rápido			</a:t>
            </a:r>
            <a:r>
              <a:rPr lang="es-MX" sz="2400" dirty="0" err="1" smtClean="0"/>
              <a:t>fast</a:t>
            </a:r>
            <a:endParaRPr lang="es-MX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33800" y="578368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uses of (SER)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375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609600"/>
            <a:ext cx="693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</a:t>
            </a:r>
            <a:r>
              <a:rPr lang="es-MX" sz="2400" b="1" dirty="0" smtClean="0">
                <a:solidFill>
                  <a:srgbClr val="002060"/>
                </a:solidFill>
              </a:rPr>
              <a:t>(</a:t>
            </a:r>
            <a:r>
              <a:rPr lang="es-MX" sz="2400" b="1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</a:t>
            </a:r>
            <a:r>
              <a:rPr lang="es-MX" sz="2400" dirty="0" smtClean="0"/>
              <a:t>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</a:t>
            </a:r>
            <a:r>
              <a:rPr lang="es-MX" sz="2400" dirty="0" smtClean="0"/>
              <a:t>	</a:t>
            </a:r>
            <a:r>
              <a:rPr lang="es-MX" sz="2400" b="1" dirty="0" smtClean="0"/>
              <a:t>es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son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0" y="45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previous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419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09600"/>
            <a:ext cx="6858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 </a:t>
            </a:r>
            <a:r>
              <a:rPr lang="es-MX" sz="2400" b="1" dirty="0" smtClean="0">
                <a:solidFill>
                  <a:srgbClr val="002060"/>
                </a:solidFill>
              </a:rPr>
              <a:t>(</a:t>
            </a:r>
            <a:r>
              <a:rPr lang="es-MX" sz="2400" b="1" dirty="0" err="1" smtClean="0">
                <a:solidFill>
                  <a:srgbClr val="002060"/>
                </a:solidFill>
              </a:rPr>
              <a:t>past</a:t>
            </a:r>
            <a:r>
              <a:rPr lang="es-MX" sz="2400" b="1" dirty="0" smtClean="0">
                <a:solidFill>
                  <a:srgbClr val="002060"/>
                </a:solidFill>
              </a:rPr>
              <a:t>)</a:t>
            </a:r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fui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fuiste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</a:t>
            </a:r>
            <a:r>
              <a:rPr lang="es-MX" sz="2400" dirty="0" smtClean="0"/>
              <a:t>	</a:t>
            </a:r>
            <a:r>
              <a:rPr lang="es-MX" sz="2400" b="1" dirty="0" smtClean="0"/>
              <a:t>fue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</a:t>
            </a:r>
            <a:r>
              <a:rPr lang="es-MX" sz="2400" dirty="0" smtClean="0"/>
              <a:t>	</a:t>
            </a:r>
            <a:r>
              <a:rPr lang="es-MX" sz="2400" b="1" dirty="0" smtClean="0"/>
              <a:t>fue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fuimos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fuisteis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fueron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fueron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81400" y="45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previous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094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533400"/>
            <a:ext cx="6629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 </a:t>
            </a:r>
            <a:r>
              <a:rPr lang="es-MX" sz="2400" b="1" dirty="0" smtClean="0">
                <a:solidFill>
                  <a:srgbClr val="002060"/>
                </a:solidFill>
              </a:rPr>
              <a:t>(futuro)</a:t>
            </a:r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seré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serás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</a:t>
            </a:r>
            <a:r>
              <a:rPr lang="es-MX" sz="2400" dirty="0" smtClean="0"/>
              <a:t>	</a:t>
            </a:r>
            <a:r>
              <a:rPr lang="es-MX" sz="2400" b="1" dirty="0" smtClean="0"/>
              <a:t>será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</a:t>
            </a:r>
            <a:r>
              <a:rPr lang="es-MX" sz="2400" dirty="0" smtClean="0"/>
              <a:t>	</a:t>
            </a:r>
            <a:r>
              <a:rPr lang="es-MX" sz="2400" b="1" dirty="0" smtClean="0"/>
              <a:t>será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seremos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seréis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serán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serán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05200" y="51855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previous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094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241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37</cp:revision>
  <dcterms:created xsi:type="dcterms:W3CDTF">2013-04-30T09:47:30Z</dcterms:created>
  <dcterms:modified xsi:type="dcterms:W3CDTF">2013-08-19T12:00:23Z</dcterms:modified>
</cp:coreProperties>
</file>