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91" r:id="rId2"/>
    <p:sldId id="290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318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11" r:id="rId40"/>
    <p:sldId id="309" r:id="rId41"/>
    <p:sldId id="310" r:id="rId42"/>
    <p:sldId id="312" r:id="rId43"/>
    <p:sldId id="313" r:id="rId44"/>
    <p:sldId id="314" r:id="rId45"/>
    <p:sldId id="315" r:id="rId46"/>
    <p:sldId id="316" r:id="rId47"/>
    <p:sldId id="317" r:id="rId48"/>
    <p:sldId id="319" r:id="rId49"/>
    <p:sldId id="320" r:id="rId50"/>
    <p:sldId id="286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31" r:id="rId59"/>
    <p:sldId id="329" r:id="rId60"/>
    <p:sldId id="328" r:id="rId61"/>
    <p:sldId id="341" r:id="rId62"/>
    <p:sldId id="336" r:id="rId63"/>
    <p:sldId id="337" r:id="rId64"/>
    <p:sldId id="340" r:id="rId65"/>
    <p:sldId id="338" r:id="rId66"/>
    <p:sldId id="339" r:id="rId67"/>
    <p:sldId id="335" r:id="rId68"/>
    <p:sldId id="334" r:id="rId69"/>
    <p:sldId id="342" r:id="rId70"/>
    <p:sldId id="33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06" autoAdjust="0"/>
    <p:restoredTop sz="94671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A656-53A3-44CC-BBF1-BDD0713A26F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3B9B4-7B7D-4D0E-9EBE-32049D5DA2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12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B9B4-7B7D-4D0E-9EBE-32049D5DA22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649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6454-BC16-4219-9576-0D379A62030F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95E7-D648-4019-93E5-7BBA5E576885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E73-E711-4553-957C-EE39F3E861F2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2717-79AD-424E-AA73-C786786AB7F6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457E-7D41-4767-B92E-11242D4F1454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539A-C78C-4AFF-888F-9A9D4E1E2468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D3DF-BC00-4667-A6E9-B6205221E344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D544-1324-4EFD-846F-75E892E12EC4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9E0F-220F-4DF4-99FB-4C0694F96C9A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640C-4120-41B1-A007-8B60E6D0A202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3D3-2507-472E-ACFA-C17E64C25CC4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F16B-C221-411D-B132-6BAC3ECB5EFA}" type="datetime1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png"/><Relationship Id="rId5" Type="http://schemas.openxmlformats.org/officeDocument/2006/relationships/hyperlink" Target="mailto:luisguapo@hotmail.com" TargetMode="External"/><Relationship Id="rId4" Type="http://schemas.openxmlformats.org/officeDocument/2006/relationships/hyperlink" Target="mailto:anabonita@hotmail.com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9189" y="368095"/>
            <a:ext cx="5785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u="sng" dirty="0" smtClean="0">
                <a:solidFill>
                  <a:srgbClr val="002060"/>
                </a:solidFill>
              </a:rPr>
              <a:t>Unidad </a:t>
            </a:r>
            <a:r>
              <a:rPr lang="es-MX" sz="4000" b="1" u="sng" dirty="0">
                <a:solidFill>
                  <a:srgbClr val="002060"/>
                </a:solidFill>
              </a:rPr>
              <a:t>1</a:t>
            </a:r>
            <a:r>
              <a:rPr lang="es-MX" sz="4000" dirty="0"/>
              <a:t>:  </a:t>
            </a:r>
            <a:r>
              <a:rPr lang="es-MX" sz="4000" dirty="0" smtClean="0"/>
              <a:t>Mis amigos y yo</a:t>
            </a:r>
            <a:endParaRPr lang="es-MX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945313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43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smtClean="0"/>
              <a:t>Soy creativa.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6" y="1295400"/>
            <a:ext cx="6556054" cy="39110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354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desorganizado.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4" y="1295400"/>
            <a:ext cx="5210176" cy="3922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61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divertida.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5595"/>
            <a:ext cx="5943600" cy="44718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5617580"/>
            <a:ext cx="2304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egoísta.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88648"/>
            <a:ext cx="5954426" cy="3962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721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estudiosa.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02" y="1447800"/>
            <a:ext cx="6178621" cy="3886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65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generoso.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5991732" cy="39872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3567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independiente.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64" y="1194375"/>
            <a:ext cx="4414838" cy="44148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906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inteligente.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72190"/>
            <a:ext cx="4244443" cy="43954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8943" y="5609864"/>
            <a:ext cx="169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leal.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290062"/>
            <a:ext cx="3505200" cy="42062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42470" y="5617580"/>
            <a:ext cx="1943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malo.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42" y="1238662"/>
            <a:ext cx="3178469" cy="4353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83415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u="sng" dirty="0" err="1" smtClean="0">
                <a:solidFill>
                  <a:srgbClr val="002060"/>
                </a:solidFill>
              </a:rPr>
              <a:t>Unit</a:t>
            </a:r>
            <a:r>
              <a:rPr lang="es-MX" sz="2400" b="1" u="sng" dirty="0" smtClean="0">
                <a:solidFill>
                  <a:srgbClr val="002060"/>
                </a:solidFill>
              </a:rPr>
              <a:t> 1</a:t>
            </a:r>
            <a:r>
              <a:rPr lang="es-MX" sz="2400" dirty="0" smtClean="0"/>
              <a:t>: 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friends</a:t>
            </a:r>
            <a:r>
              <a:rPr lang="es-MX" sz="2400" dirty="0" smtClean="0"/>
              <a:t> and I (Mis amigos y yo)</a:t>
            </a:r>
          </a:p>
          <a:p>
            <a:pPr algn="ctr"/>
            <a:endParaRPr lang="es-MX" sz="2400" dirty="0" smtClean="0"/>
          </a:p>
          <a:p>
            <a:r>
              <a:rPr lang="es-MX" sz="2400" b="1" u="sng" dirty="0" err="1" smtClean="0">
                <a:solidFill>
                  <a:srgbClr val="002060"/>
                </a:solidFill>
              </a:rPr>
              <a:t>Section</a:t>
            </a:r>
            <a:r>
              <a:rPr lang="es-MX" sz="2400" b="1" u="sng" dirty="0" smtClean="0">
                <a:solidFill>
                  <a:srgbClr val="002060"/>
                </a:solidFill>
              </a:rPr>
              <a:t> 1</a:t>
            </a:r>
            <a:r>
              <a:rPr lang="es-MX" sz="2400" dirty="0" smtClean="0"/>
              <a:t>: </a:t>
            </a:r>
            <a:r>
              <a:rPr lang="es-MX" sz="2400" dirty="0" err="1" smtClean="0"/>
              <a:t>What</a:t>
            </a:r>
            <a:r>
              <a:rPr lang="es-MX" sz="2400" dirty="0" smtClean="0"/>
              <a:t> are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like</a:t>
            </a:r>
            <a:r>
              <a:rPr lang="es-MX" sz="2400" dirty="0" smtClean="0"/>
              <a:t>? (¿Cómo eres?)</a:t>
            </a:r>
          </a:p>
          <a:p>
            <a:endParaRPr lang="es-MX" sz="2400" dirty="0" smtClean="0"/>
          </a:p>
          <a:p>
            <a:r>
              <a:rPr lang="es-MX" sz="2400" b="1" u="sng" dirty="0" err="1" smtClean="0">
                <a:solidFill>
                  <a:srgbClr val="002060"/>
                </a:solidFill>
              </a:rPr>
              <a:t>Objectives</a:t>
            </a:r>
            <a:r>
              <a:rPr lang="es-MX" sz="2400" dirty="0" smtClean="0"/>
              <a:t>: </a:t>
            </a:r>
          </a:p>
          <a:p>
            <a:r>
              <a:rPr lang="es-MX" sz="2400" dirty="0" smtClean="0"/>
              <a:t>1. Personal </a:t>
            </a:r>
            <a:r>
              <a:rPr lang="es-MX" sz="2400" dirty="0" err="1" smtClean="0"/>
              <a:t>pronouns</a:t>
            </a:r>
            <a:r>
              <a:rPr lang="es-MX" sz="2400" dirty="0" smtClean="0"/>
              <a:t>    2.  </a:t>
            </a:r>
            <a:r>
              <a:rPr lang="es-MX" sz="2400" dirty="0" err="1" smtClean="0"/>
              <a:t>Verb</a:t>
            </a:r>
            <a:r>
              <a:rPr lang="es-MX" sz="2400" dirty="0" smtClean="0"/>
              <a:t> </a:t>
            </a:r>
            <a:r>
              <a:rPr lang="es-MX" sz="2400" dirty="0" err="1" smtClean="0"/>
              <a:t>to</a:t>
            </a:r>
            <a:r>
              <a:rPr lang="es-MX" sz="2400" dirty="0" smtClean="0"/>
              <a:t> be(Ser)    3. </a:t>
            </a:r>
            <a:r>
              <a:rPr lang="es-MX" sz="2400" dirty="0" err="1" smtClean="0"/>
              <a:t>Adjectives</a:t>
            </a:r>
            <a:r>
              <a:rPr lang="es-MX" sz="2400" dirty="0" smtClean="0"/>
              <a:t>  (</a:t>
            </a:r>
            <a:r>
              <a:rPr lang="es-MX" sz="2400" dirty="0" err="1" smtClean="0"/>
              <a:t>traits</a:t>
            </a:r>
            <a:r>
              <a:rPr lang="es-MX" sz="2400" dirty="0" smtClean="0"/>
              <a:t>) </a:t>
            </a:r>
          </a:p>
          <a:p>
            <a:r>
              <a:rPr lang="es-MX" sz="2400" dirty="0" smtClean="0"/>
              <a:t>4.  </a:t>
            </a:r>
            <a:r>
              <a:rPr lang="es-MX" sz="2400" dirty="0" err="1" smtClean="0"/>
              <a:t>Definite</a:t>
            </a:r>
            <a:r>
              <a:rPr lang="es-MX" sz="2400" dirty="0" smtClean="0"/>
              <a:t> and </a:t>
            </a:r>
            <a:r>
              <a:rPr lang="es-MX" sz="2400" dirty="0" err="1" smtClean="0"/>
              <a:t>indefinite</a:t>
            </a:r>
            <a:r>
              <a:rPr lang="es-MX" sz="2400" dirty="0" smtClean="0"/>
              <a:t> </a:t>
            </a:r>
            <a:r>
              <a:rPr lang="es-MX" sz="2400" dirty="0" err="1" smtClean="0"/>
              <a:t>articles</a:t>
            </a:r>
            <a:r>
              <a:rPr lang="es-MX" sz="2400" dirty="0" smtClean="0"/>
              <a:t> </a:t>
            </a:r>
            <a:endParaRPr lang="es-MX" sz="2400" dirty="0"/>
          </a:p>
          <a:p>
            <a:endParaRPr lang="es-MX" sz="2400" dirty="0" smtClean="0"/>
          </a:p>
          <a:p>
            <a:r>
              <a:rPr lang="es-MX" sz="2400" b="1" u="sng" dirty="0" smtClean="0">
                <a:solidFill>
                  <a:srgbClr val="002060"/>
                </a:solidFill>
              </a:rPr>
              <a:t>MYP </a:t>
            </a:r>
            <a:r>
              <a:rPr lang="es-MX" sz="2400" b="1" u="sng" dirty="0" err="1" smtClean="0">
                <a:solidFill>
                  <a:srgbClr val="002060"/>
                </a:solidFill>
              </a:rPr>
              <a:t>Question</a:t>
            </a:r>
            <a:r>
              <a:rPr lang="es-MX" sz="2400" dirty="0" smtClean="0"/>
              <a:t>: </a:t>
            </a:r>
            <a:r>
              <a:rPr lang="es-MX" sz="2400" dirty="0" err="1" smtClean="0"/>
              <a:t>How</a:t>
            </a:r>
            <a:r>
              <a:rPr lang="es-MX" sz="2400" dirty="0" smtClean="0"/>
              <a:t> </a:t>
            </a:r>
            <a:r>
              <a:rPr lang="es-MX" sz="2400" dirty="0" err="1" smtClean="0"/>
              <a:t>does</a:t>
            </a:r>
            <a:r>
              <a:rPr lang="es-MX" sz="2400" dirty="0" smtClean="0"/>
              <a:t> </a:t>
            </a:r>
            <a:r>
              <a:rPr lang="es-MX" sz="2400" dirty="0" err="1" smtClean="0"/>
              <a:t>our</a:t>
            </a:r>
            <a:r>
              <a:rPr lang="es-MX" sz="2400" dirty="0" smtClean="0"/>
              <a:t> social </a:t>
            </a:r>
            <a:r>
              <a:rPr lang="es-MX" sz="2400" dirty="0" err="1" smtClean="0"/>
              <a:t>environment</a:t>
            </a:r>
            <a:r>
              <a:rPr lang="es-MX" sz="2400" dirty="0" smtClean="0"/>
              <a:t> </a:t>
            </a:r>
            <a:r>
              <a:rPr lang="es-MX" sz="2400" dirty="0" err="1" smtClean="0"/>
              <a:t>shape</a:t>
            </a:r>
            <a:r>
              <a:rPr lang="es-MX" sz="2400" dirty="0" smtClean="0"/>
              <a:t> </a:t>
            </a:r>
            <a:r>
              <a:rPr lang="es-MX" sz="2400" dirty="0" err="1" smtClean="0"/>
              <a:t>who</a:t>
            </a:r>
            <a:r>
              <a:rPr lang="es-MX" sz="2400" dirty="0" smtClean="0"/>
              <a:t> </a:t>
            </a:r>
            <a:r>
              <a:rPr lang="es-MX" sz="2400" dirty="0" err="1" smtClean="0"/>
              <a:t>we</a:t>
            </a:r>
            <a:r>
              <a:rPr lang="es-MX" sz="2400" dirty="0" smtClean="0"/>
              <a:t> are, </a:t>
            </a:r>
          </a:p>
          <a:p>
            <a:r>
              <a:rPr lang="es-MX" sz="2400" dirty="0" err="1" smtClean="0"/>
              <a:t>what</a:t>
            </a:r>
            <a:r>
              <a:rPr lang="es-MX" sz="2400" dirty="0" smtClean="0"/>
              <a:t> </a:t>
            </a:r>
            <a:r>
              <a:rPr lang="es-MX" sz="2400" dirty="0" err="1" smtClean="0"/>
              <a:t>we</a:t>
            </a:r>
            <a:r>
              <a:rPr lang="es-MX" sz="2400" dirty="0" smtClean="0"/>
              <a:t> do, and </a:t>
            </a:r>
            <a:r>
              <a:rPr lang="es-MX" sz="2400" dirty="0" err="1" smtClean="0"/>
              <a:t>how</a:t>
            </a:r>
            <a:r>
              <a:rPr lang="es-MX" sz="2400" dirty="0" smtClean="0"/>
              <a:t> </a:t>
            </a:r>
            <a:r>
              <a:rPr lang="es-MX" sz="2400" dirty="0" err="1" smtClean="0"/>
              <a:t>we</a:t>
            </a:r>
            <a:r>
              <a:rPr lang="es-MX" sz="2400" dirty="0" smtClean="0"/>
              <a:t> do </a:t>
            </a:r>
            <a:r>
              <a:rPr lang="es-MX" sz="2400" dirty="0" err="1" smtClean="0"/>
              <a:t>things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r>
              <a:rPr lang="es-MX" sz="2400" b="1" u="sng" dirty="0" err="1" smtClean="0">
                <a:solidFill>
                  <a:srgbClr val="002060"/>
                </a:solidFill>
              </a:rPr>
              <a:t>Significant</a:t>
            </a:r>
            <a:r>
              <a:rPr lang="es-MX" sz="2400" b="1" u="sng" dirty="0" smtClean="0">
                <a:solidFill>
                  <a:srgbClr val="002060"/>
                </a:solidFill>
              </a:rPr>
              <a:t> Concept</a:t>
            </a:r>
            <a:r>
              <a:rPr lang="es-MX" sz="2400" dirty="0" smtClean="0"/>
              <a:t>:  </a:t>
            </a:r>
            <a:r>
              <a:rPr lang="es-MX" sz="2400" dirty="0" err="1" smtClean="0"/>
              <a:t>Our</a:t>
            </a:r>
            <a:r>
              <a:rPr lang="es-MX" sz="2400" dirty="0" smtClean="0"/>
              <a:t> social </a:t>
            </a:r>
            <a:r>
              <a:rPr lang="es-MX" sz="2400" dirty="0" err="1" smtClean="0"/>
              <a:t>envioronment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a </a:t>
            </a:r>
            <a:r>
              <a:rPr lang="es-MX" sz="2400" dirty="0" err="1" smtClean="0"/>
              <a:t>determinant</a:t>
            </a:r>
            <a:r>
              <a:rPr lang="es-MX" sz="2400" dirty="0" smtClean="0"/>
              <a:t> factor </a:t>
            </a:r>
          </a:p>
          <a:p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how</a:t>
            </a:r>
            <a:r>
              <a:rPr lang="es-MX" sz="2400" dirty="0" smtClean="0"/>
              <a:t> </a:t>
            </a:r>
            <a:r>
              <a:rPr lang="es-MX" sz="2400" dirty="0" err="1" smtClean="0"/>
              <a:t>our</a:t>
            </a:r>
            <a:r>
              <a:rPr lang="es-MX" sz="2400" dirty="0" smtClean="0"/>
              <a:t> </a:t>
            </a:r>
            <a:r>
              <a:rPr lang="es-MX" sz="2400" dirty="0" err="1" smtClean="0"/>
              <a:t>lives</a:t>
            </a:r>
            <a:r>
              <a:rPr lang="es-MX" sz="2400" dirty="0" smtClean="0"/>
              <a:t> </a:t>
            </a:r>
            <a:r>
              <a:rPr lang="es-MX" sz="2400" dirty="0" err="1" smtClean="0"/>
              <a:t>turn</a:t>
            </a:r>
            <a:r>
              <a:rPr lang="es-MX" sz="2400" dirty="0" smtClean="0"/>
              <a:t> </a:t>
            </a:r>
            <a:r>
              <a:rPr lang="es-MX" sz="2400" dirty="0" err="1" smtClean="0"/>
              <a:t>out</a:t>
            </a:r>
            <a:r>
              <a:rPr lang="es-MX" sz="2400" dirty="0" smtClean="0"/>
              <a:t>.</a:t>
            </a:r>
          </a:p>
          <a:p>
            <a:endParaRPr lang="es-MX" sz="2400" dirty="0" smtClean="0"/>
          </a:p>
          <a:p>
            <a:r>
              <a:rPr lang="es-MX" sz="2400" b="1" u="sng" dirty="0" smtClean="0">
                <a:solidFill>
                  <a:srgbClr val="002060"/>
                </a:solidFill>
              </a:rPr>
              <a:t>AOI</a:t>
            </a:r>
            <a:r>
              <a:rPr lang="es-MX" sz="2400" dirty="0" smtClean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err="1" smtClean="0"/>
              <a:t>Health</a:t>
            </a:r>
            <a:r>
              <a:rPr lang="es-MX" sz="2400" dirty="0" smtClean="0"/>
              <a:t> and Social </a:t>
            </a:r>
            <a:r>
              <a:rPr lang="es-MX" sz="2400" dirty="0" err="1" smtClean="0"/>
              <a:t>Education</a:t>
            </a:r>
            <a:r>
              <a:rPr lang="es-MX" sz="2400" dirty="0"/>
              <a:t> </a:t>
            </a:r>
            <a:r>
              <a:rPr lang="es-MX" sz="2400" dirty="0" smtClean="0"/>
              <a:t>   2. </a:t>
            </a:r>
            <a:r>
              <a:rPr lang="es-MX" sz="2400" dirty="0" err="1" smtClean="0"/>
              <a:t>Environment</a:t>
            </a: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10605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87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misterioso.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295399"/>
            <a:ext cx="3257879" cy="42770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95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organizado.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26" y="1371600"/>
            <a:ext cx="5843773" cy="37093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633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perezoso.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966309" cy="3505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3151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responsable.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381885" cy="3581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814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romántica.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02" y="1371600"/>
            <a:ext cx="5167498" cy="41381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33453" y="5633013"/>
            <a:ext cx="192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serio.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943600" cy="3962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69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talentoso.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77" y="1222510"/>
            <a:ext cx="3733800" cy="42115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21438"/>
            <a:ext cx="2205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tímido.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70" y="1218488"/>
            <a:ext cx="6335330" cy="42235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633013"/>
            <a:ext cx="284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trabajador.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6" y="1371600"/>
            <a:ext cx="5970493" cy="41882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44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travieso.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398"/>
            <a:ext cx="5410200" cy="40499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4640" y="609600"/>
            <a:ext cx="4365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002060"/>
                </a:solidFill>
              </a:rPr>
              <a:t>(</a:t>
            </a:r>
            <a:r>
              <a:rPr lang="es-VE" sz="3200" b="1" dirty="0" err="1" smtClean="0">
                <a:solidFill>
                  <a:srgbClr val="002060"/>
                </a:solidFill>
              </a:rPr>
              <a:t>Question</a:t>
            </a:r>
            <a:r>
              <a:rPr lang="es-VE" sz="3200" b="1" dirty="0" smtClean="0">
                <a:solidFill>
                  <a:srgbClr val="002060"/>
                </a:solidFill>
              </a:rPr>
              <a:t>)  </a:t>
            </a:r>
            <a:r>
              <a:rPr lang="es-VE" sz="3200" b="1" dirty="0" smtClean="0"/>
              <a:t>¿Cómo eres?</a:t>
            </a:r>
          </a:p>
          <a:p>
            <a:pPr algn="ctr"/>
            <a:r>
              <a:rPr lang="es-VE" sz="2800" b="1" dirty="0" err="1" smtClean="0">
                <a:solidFill>
                  <a:srgbClr val="0070C0"/>
                </a:solidFill>
              </a:rPr>
              <a:t>Character</a:t>
            </a:r>
            <a:r>
              <a:rPr lang="es-VE" sz="2800" b="1" dirty="0" smtClean="0">
                <a:solidFill>
                  <a:srgbClr val="0070C0"/>
                </a:solidFill>
              </a:rPr>
              <a:t> </a:t>
            </a:r>
            <a:r>
              <a:rPr lang="es-VE" sz="2800" b="1" dirty="0" err="1" smtClean="0">
                <a:solidFill>
                  <a:srgbClr val="0070C0"/>
                </a:solidFill>
              </a:rPr>
              <a:t>Traits</a:t>
            </a:r>
            <a:endParaRPr lang="es-VE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603">
            <a:off x="5406032" y="2074961"/>
            <a:ext cx="2359599" cy="2443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673">
            <a:off x="1159397" y="2103989"/>
            <a:ext cx="1828800" cy="2505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638799"/>
            <a:ext cx="609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Answer</a:t>
            </a:r>
            <a:r>
              <a:rPr lang="es-MX" sz="3200" b="1" dirty="0" smtClean="0">
                <a:solidFill>
                  <a:srgbClr val="002060"/>
                </a:solidFill>
              </a:rPr>
              <a:t>)  </a:t>
            </a:r>
            <a:r>
              <a:rPr lang="es-MX" sz="3200" b="1" dirty="0" smtClean="0"/>
              <a:t>Soy ________________ .</a:t>
            </a:r>
            <a:endParaRPr lang="es-MX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8596" y="2514600"/>
            <a:ext cx="4297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u="sng" dirty="0" smtClean="0">
                <a:solidFill>
                  <a:srgbClr val="002060"/>
                </a:solidFill>
              </a:rPr>
              <a:t>Repaso</a:t>
            </a:r>
            <a:r>
              <a:rPr lang="es-MX" sz="3200" b="1" dirty="0" smtClean="0">
                <a:solidFill>
                  <a:srgbClr val="002060"/>
                </a:solidFill>
              </a:rPr>
              <a:t>:  </a:t>
            </a:r>
            <a:r>
              <a:rPr lang="es-MX" sz="3200" b="1" dirty="0" err="1" smtClean="0">
                <a:solidFill>
                  <a:srgbClr val="002060"/>
                </a:solidFill>
              </a:rPr>
              <a:t>character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traits</a:t>
            </a:r>
            <a:endParaRPr lang="es-MX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Lamina 4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. 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373" y="2514600"/>
            <a:ext cx="8474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rgbClr val="002060"/>
                </a:solidFill>
              </a:rPr>
              <a:t>Now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we are going 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study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u="sng" dirty="0" err="1" smtClean="0">
                <a:solidFill>
                  <a:srgbClr val="002060"/>
                </a:solidFill>
              </a:rPr>
              <a:t>some</a:t>
            </a:r>
            <a:r>
              <a:rPr lang="es-MX" sz="3200" b="1" u="sng" dirty="0" smtClean="0">
                <a:solidFill>
                  <a:srgbClr val="002060"/>
                </a:solidFill>
              </a:rPr>
              <a:t> </a:t>
            </a:r>
            <a:r>
              <a:rPr lang="es-MX" sz="3200" b="1" u="sng" dirty="0" err="1" smtClean="0">
                <a:solidFill>
                  <a:srgbClr val="002060"/>
                </a:solidFill>
              </a:rPr>
              <a:t>physical</a:t>
            </a:r>
            <a:r>
              <a:rPr lang="es-MX" sz="3200" b="1" u="sng" dirty="0" smtClean="0">
                <a:solidFill>
                  <a:srgbClr val="002060"/>
                </a:solidFill>
              </a:rPr>
              <a:t> </a:t>
            </a:r>
            <a:r>
              <a:rPr lang="es-MX" sz="3200" b="1" u="sng" dirty="0" err="1" smtClean="0">
                <a:solidFill>
                  <a:srgbClr val="002060"/>
                </a:solidFill>
              </a:rPr>
              <a:t>traits</a:t>
            </a:r>
            <a:r>
              <a:rPr lang="es-MX" sz="3200" b="1" dirty="0" smtClean="0">
                <a:solidFill>
                  <a:srgbClr val="002060"/>
                </a:solidFill>
              </a:rPr>
              <a:t>. 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4640" y="609600"/>
            <a:ext cx="4365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002060"/>
                </a:solidFill>
              </a:rPr>
              <a:t>(</a:t>
            </a:r>
            <a:r>
              <a:rPr lang="es-VE" sz="3200" b="1" dirty="0" err="1" smtClean="0">
                <a:solidFill>
                  <a:srgbClr val="002060"/>
                </a:solidFill>
              </a:rPr>
              <a:t>Question</a:t>
            </a:r>
            <a:r>
              <a:rPr lang="es-VE" sz="3200" b="1" dirty="0" smtClean="0">
                <a:solidFill>
                  <a:srgbClr val="002060"/>
                </a:solidFill>
              </a:rPr>
              <a:t>)  </a:t>
            </a:r>
            <a:r>
              <a:rPr lang="es-VE" sz="3200" b="1" dirty="0" smtClean="0"/>
              <a:t>¿Cómo eres?</a:t>
            </a:r>
          </a:p>
          <a:p>
            <a:pPr algn="ctr"/>
            <a:r>
              <a:rPr lang="es-VE" sz="2800" b="1" dirty="0" err="1" smtClean="0">
                <a:solidFill>
                  <a:srgbClr val="0070C0"/>
                </a:solidFill>
              </a:rPr>
              <a:t>Physical</a:t>
            </a:r>
            <a:r>
              <a:rPr lang="es-VE" sz="2800" b="1" dirty="0" smtClean="0">
                <a:solidFill>
                  <a:srgbClr val="0070C0"/>
                </a:solidFill>
              </a:rPr>
              <a:t> </a:t>
            </a:r>
            <a:r>
              <a:rPr lang="es-VE" sz="2800" b="1" dirty="0" err="1" smtClean="0">
                <a:solidFill>
                  <a:srgbClr val="0070C0"/>
                </a:solidFill>
              </a:rPr>
              <a:t>Traits</a:t>
            </a:r>
            <a:endParaRPr lang="es-VE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638799"/>
            <a:ext cx="609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Answer</a:t>
            </a:r>
            <a:r>
              <a:rPr lang="es-MX" sz="3200" b="1" dirty="0" smtClean="0">
                <a:solidFill>
                  <a:srgbClr val="002060"/>
                </a:solidFill>
              </a:rPr>
              <a:t>)  </a:t>
            </a:r>
            <a:r>
              <a:rPr lang="es-MX" sz="3200" b="1" dirty="0" smtClean="0"/>
              <a:t>Soy ________________ .</a:t>
            </a:r>
            <a:endParaRPr lang="es-MX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1318">
            <a:off x="888317" y="1731029"/>
            <a:ext cx="2104632" cy="3319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478">
            <a:off x="5662895" y="1800089"/>
            <a:ext cx="2173877" cy="32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1749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alto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94375"/>
            <a:ext cx="2971800" cy="432988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066800" y="1371600"/>
            <a:ext cx="16002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1926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bajo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71629"/>
            <a:ext cx="3338277" cy="44610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38200" y="1790700"/>
            <a:ext cx="1828800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88270" y="5902885"/>
            <a:ext cx="354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bonita</a:t>
            </a:r>
            <a:r>
              <a:rPr lang="es-MX" sz="3200" b="1" dirty="0" smtClean="0"/>
              <a:t> y </a:t>
            </a:r>
            <a:r>
              <a:rPr lang="es-MX" sz="3200" b="1" u="sng" dirty="0" smtClean="0"/>
              <a:t>rubia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23" y="1224021"/>
            <a:ext cx="2895600" cy="43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871" y="4572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94184" y="5784236"/>
            <a:ext cx="289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fea</a:t>
            </a:r>
            <a:r>
              <a:rPr lang="es-MX" sz="3200" b="1" dirty="0" smtClean="0"/>
              <a:t> y </a:t>
            </a:r>
            <a:r>
              <a:rPr lang="es-MX" sz="3200" b="1" u="sng" dirty="0" smtClean="0"/>
              <a:t>vieja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6" y="1194374"/>
            <a:ext cx="4362734" cy="4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6574" y="31721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142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guapo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51" y="1078346"/>
            <a:ext cx="2895600" cy="45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936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feo</a:t>
            </a:r>
            <a:r>
              <a:rPr lang="es-MX" sz="3200" b="1" dirty="0" smtClean="0"/>
              <a:t> y </a:t>
            </a:r>
            <a:r>
              <a:rPr lang="es-MX" sz="3200" b="1" u="sng" dirty="0" smtClean="0"/>
              <a:t>viejo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92194"/>
            <a:ext cx="61722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997" y="31721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791200"/>
            <a:ext cx="5699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joven</a:t>
            </a:r>
            <a:r>
              <a:rPr lang="es-MX" sz="3200" b="1" dirty="0" smtClean="0"/>
              <a:t> y tengo el pelo </a:t>
            </a:r>
            <a:r>
              <a:rPr lang="es-MX" sz="3200" b="1" u="sng" dirty="0" smtClean="0"/>
              <a:t>negro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94" y="1023802"/>
            <a:ext cx="3224457" cy="45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3997064" cy="3997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2839" y="5617579"/>
            <a:ext cx="2138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alegre.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53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delgado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279164"/>
            <a:ext cx="3394332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172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gordo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6" y="1257299"/>
            <a:ext cx="3819524" cy="43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1721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22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fuerte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3" y="901987"/>
            <a:ext cx="4381500" cy="45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02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débil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155700"/>
            <a:ext cx="5715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245" y="38090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791199"/>
            <a:ext cx="6591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T</a:t>
            </a:r>
            <a:r>
              <a:rPr lang="es-MX" sz="3200" b="1" dirty="0" smtClean="0"/>
              <a:t>engo el pelo </a:t>
            </a:r>
            <a:r>
              <a:rPr lang="es-MX" sz="3200" b="1" u="sng" dirty="0" smtClean="0"/>
              <a:t>rizado</a:t>
            </a:r>
            <a:r>
              <a:rPr lang="es-MX" sz="3200" b="1" dirty="0" smtClean="0"/>
              <a:t> y los ojos </a:t>
            </a:r>
            <a:r>
              <a:rPr lang="es-MX" sz="3200" b="1" u="sng" dirty="0" smtClean="0"/>
              <a:t>azules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98" y="1139173"/>
            <a:ext cx="5048250" cy="44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791200"/>
            <a:ext cx="4500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T</a:t>
            </a:r>
            <a:r>
              <a:rPr lang="es-MX" sz="3200" b="1" dirty="0" smtClean="0"/>
              <a:t>engo los ojos </a:t>
            </a:r>
            <a:r>
              <a:rPr lang="es-MX" sz="3200" b="1" u="sng" dirty="0" smtClean="0"/>
              <a:t>marrones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06286"/>
            <a:ext cx="285042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087" y="31721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373" y="5791200"/>
            <a:ext cx="584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pelirroja </a:t>
            </a:r>
            <a:r>
              <a:rPr lang="es-MX" sz="3200" b="1" dirty="0" smtClean="0"/>
              <a:t>y tengo el pelo </a:t>
            </a:r>
            <a:r>
              <a:rPr lang="es-MX" sz="3200" b="1" u="sng" dirty="0" smtClean="0"/>
              <a:t>liso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9048"/>
            <a:ext cx="3623571" cy="45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715000"/>
            <a:ext cx="5748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bella</a:t>
            </a:r>
            <a:r>
              <a:rPr lang="es-MX" sz="3200" b="1" dirty="0" smtClean="0"/>
              <a:t> y tengo el pelo </a:t>
            </a:r>
            <a:r>
              <a:rPr lang="es-MX" sz="3200" b="1" u="sng" dirty="0" smtClean="0"/>
              <a:t>rizado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76" y="1177315"/>
            <a:ext cx="3602223" cy="43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7412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Now we are going to review the following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Subject pronouns (</a:t>
            </a:r>
            <a:r>
              <a:rPr lang="en-US" sz="3200" u="sng" dirty="0" smtClean="0"/>
              <a:t>pronombres </a:t>
            </a:r>
            <a:r>
              <a:rPr lang="en-US" sz="3200" u="sng" dirty="0" err="1" smtClean="0"/>
              <a:t>personales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Verb to be (</a:t>
            </a:r>
            <a:r>
              <a:rPr lang="en-US" sz="3200" dirty="0" err="1" smtClean="0"/>
              <a:t>Verbo</a:t>
            </a:r>
            <a:r>
              <a:rPr lang="en-US" sz="3200" dirty="0" smtClean="0"/>
              <a:t> </a:t>
            </a:r>
            <a:r>
              <a:rPr lang="en-US" sz="3200" u="sng" dirty="0" err="1"/>
              <a:t>s</a:t>
            </a:r>
            <a:r>
              <a:rPr lang="en-US" sz="3200" u="sng" dirty="0" err="1" smtClean="0"/>
              <a:t>er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Verb to have (</a:t>
            </a:r>
            <a:r>
              <a:rPr lang="en-US" sz="3200" dirty="0" err="1" smtClean="0"/>
              <a:t>verbo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tener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Adjectives (</a:t>
            </a:r>
            <a:r>
              <a:rPr lang="en-US" sz="3200" u="sng" dirty="0" err="1" smtClean="0"/>
              <a:t>Adjetivos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Definite and indefinite articles (</a:t>
            </a:r>
            <a:r>
              <a:rPr lang="es-MX" sz="3200" u="sng" dirty="0" smtClean="0"/>
              <a:t>Artículos </a:t>
            </a:r>
          </a:p>
          <a:p>
            <a:r>
              <a:rPr lang="en-US" sz="3200" dirty="0" smtClean="0"/>
              <a:t>    </a:t>
            </a:r>
            <a:r>
              <a:rPr lang="en-US" sz="3200" u="sng" dirty="0" err="1" smtClean="0"/>
              <a:t>definidos</a:t>
            </a:r>
            <a:r>
              <a:rPr lang="en-US" sz="3200" u="sng" dirty="0" smtClean="0"/>
              <a:t> e </a:t>
            </a:r>
            <a:r>
              <a:rPr lang="en-US" sz="3200" u="sng" dirty="0" err="1" smtClean="0"/>
              <a:t>indefinidos</a:t>
            </a:r>
            <a:r>
              <a:rPr lang="en-US" sz="3200" dirty="0" smtClean="0"/>
              <a:t>) </a:t>
            </a:r>
          </a:p>
          <a:p>
            <a:r>
              <a:rPr lang="en-US" sz="3200" dirty="0" smtClean="0"/>
              <a:t>6. Verb to live (</a:t>
            </a:r>
            <a:r>
              <a:rPr lang="en-US" sz="3200" u="sng" dirty="0" err="1" smtClean="0"/>
              <a:t>Verbo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vivir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50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3310"/>
            <a:ext cx="86912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Pronombres Personales:</a:t>
            </a:r>
          </a:p>
          <a:p>
            <a:r>
              <a:rPr lang="es-MX" sz="3200" u="sng" dirty="0" smtClean="0"/>
              <a:t>Singular</a:t>
            </a:r>
            <a:endParaRPr lang="es-MX" sz="3200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I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tú/usted</a:t>
            </a:r>
            <a:r>
              <a:rPr lang="es-MX" sz="3200" dirty="0" smtClean="0"/>
              <a:t> (formal)		</a:t>
            </a:r>
            <a:r>
              <a:rPr lang="es-MX" sz="3200" dirty="0" err="1" smtClean="0"/>
              <a:t>you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</a:t>
            </a:r>
            <a:r>
              <a:rPr lang="es-MX" sz="3200" dirty="0"/>
              <a:t>	</a:t>
            </a:r>
            <a:r>
              <a:rPr lang="es-MX" sz="3200" dirty="0" smtClean="0"/>
              <a:t>				he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ella</a:t>
            </a:r>
            <a:r>
              <a:rPr lang="es-MX" sz="3200" dirty="0" smtClean="0">
                <a:solidFill>
                  <a:srgbClr val="002060"/>
                </a:solidFill>
              </a:rPr>
              <a:t> </a:t>
            </a:r>
            <a:r>
              <a:rPr lang="es-MX" sz="3200" dirty="0" smtClean="0"/>
              <a:t>					</a:t>
            </a:r>
            <a:r>
              <a:rPr lang="es-MX" sz="3200" dirty="0" err="1" smtClean="0"/>
              <a:t>she</a:t>
            </a:r>
            <a:endParaRPr lang="es-MX" sz="3200" dirty="0" smtClean="0"/>
          </a:p>
          <a:p>
            <a:r>
              <a:rPr lang="es-MX" sz="3200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dirty="0" err="1" smtClean="0"/>
              <a:t>we</a:t>
            </a:r>
            <a:endParaRPr lang="es-MX" sz="3200" dirty="0" smtClean="0"/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dirty="0" err="1" smtClean="0"/>
              <a:t>You</a:t>
            </a:r>
            <a:r>
              <a:rPr lang="es-MX" sz="3200" dirty="0" smtClean="0"/>
              <a:t> (plural/informal)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dirty="0" err="1" smtClean="0"/>
              <a:t>you</a:t>
            </a:r>
            <a:r>
              <a:rPr lang="es-MX" sz="3200" dirty="0" smtClean="0"/>
              <a:t> </a:t>
            </a:r>
            <a:r>
              <a:rPr lang="es-MX" sz="3200" dirty="0" err="1" smtClean="0"/>
              <a:t>all</a:t>
            </a:r>
            <a:endParaRPr lang="es-MX" sz="3200" dirty="0" smtClean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dirty="0" err="1" smtClean="0"/>
              <a:t>they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5695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617580"/>
            <a:ext cx="2626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amistoso.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935883" cy="40173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0390" y="520888"/>
            <a:ext cx="477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/>
              <a:t>Verbo </a:t>
            </a:r>
            <a:r>
              <a:rPr lang="es-MX" sz="3200" b="1" u="sng" dirty="0" smtClean="0"/>
              <a:t>ser</a:t>
            </a:r>
            <a:r>
              <a:rPr lang="es-MX" sz="3200" b="1" dirty="0" smtClean="0"/>
              <a:t> (</a:t>
            </a:r>
            <a:r>
              <a:rPr lang="es-MX" sz="3200" b="1" dirty="0" err="1" smtClean="0"/>
              <a:t>to</a:t>
            </a:r>
            <a:r>
              <a:rPr lang="es-MX" sz="3200" b="1" dirty="0" smtClean="0"/>
              <a:t> be/irregular).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750729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The verb (</a:t>
            </a:r>
            <a:r>
              <a:rPr lang="en-US" sz="3200" b="1" u="sng" dirty="0" err="1" smtClean="0"/>
              <a:t>Ser</a:t>
            </a:r>
            <a:r>
              <a:rPr lang="en-US" sz="3200" b="1" u="sng" dirty="0" smtClean="0"/>
              <a:t>) is used when you want to:</a:t>
            </a:r>
          </a:p>
          <a:p>
            <a:endParaRPr lang="en-US" sz="3200" dirty="0" smtClean="0"/>
          </a:p>
          <a:p>
            <a:r>
              <a:rPr lang="en-US" sz="3200" dirty="0" smtClean="0"/>
              <a:t>1. </a:t>
            </a:r>
            <a:r>
              <a:rPr lang="en-US" sz="3200" b="1" dirty="0" smtClean="0">
                <a:solidFill>
                  <a:srgbClr val="002060"/>
                </a:solidFill>
              </a:rPr>
              <a:t>Identify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yourself</a:t>
            </a:r>
          </a:p>
          <a:p>
            <a:r>
              <a:rPr lang="en-US" sz="3200" dirty="0" smtClean="0"/>
              <a:t>Y</a:t>
            </a:r>
            <a:r>
              <a:rPr lang="es-MX" sz="3200" dirty="0" smtClean="0"/>
              <a:t>o soy </a:t>
            </a:r>
            <a:r>
              <a:rPr lang="es-MX" sz="3200" u="sng" dirty="0" smtClean="0"/>
              <a:t>Carlos</a:t>
            </a:r>
            <a:r>
              <a:rPr lang="es-MX" sz="3200" dirty="0" smtClean="0"/>
              <a:t>.  Yo soy </a:t>
            </a:r>
            <a:r>
              <a:rPr lang="es-MX" sz="3200" u="sng" dirty="0" err="1" smtClean="0"/>
              <a:t>Samantha</a:t>
            </a:r>
            <a:r>
              <a:rPr lang="es-MX" sz="3200" dirty="0" smtClean="0"/>
              <a:t>.</a:t>
            </a:r>
          </a:p>
          <a:p>
            <a:endParaRPr lang="es-MX" sz="3200" dirty="0" smtClean="0"/>
          </a:p>
          <a:p>
            <a:r>
              <a:rPr lang="en-US" sz="3200" dirty="0" smtClean="0"/>
              <a:t>2. </a:t>
            </a:r>
            <a:r>
              <a:rPr lang="en-US" sz="3200" b="1" dirty="0" smtClean="0">
                <a:solidFill>
                  <a:srgbClr val="002060"/>
                </a:solidFill>
              </a:rPr>
              <a:t>Express your profession or occupation</a:t>
            </a:r>
          </a:p>
          <a:p>
            <a:r>
              <a:rPr lang="en-US" sz="3200" dirty="0" smtClean="0"/>
              <a:t>Yo soy un </a:t>
            </a:r>
            <a:r>
              <a:rPr lang="en-US" sz="3200" u="sng" dirty="0" smtClean="0"/>
              <a:t>doctor</a:t>
            </a:r>
            <a:r>
              <a:rPr lang="en-US" sz="3200" dirty="0" smtClean="0"/>
              <a:t>.  Yo soy un </a:t>
            </a:r>
            <a:r>
              <a:rPr lang="en-US" sz="3200" u="sng" dirty="0" smtClean="0"/>
              <a:t>estudiante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3. </a:t>
            </a:r>
            <a:r>
              <a:rPr lang="en-US" sz="3200" b="1" dirty="0" smtClean="0">
                <a:solidFill>
                  <a:srgbClr val="002060"/>
                </a:solidFill>
              </a:rPr>
              <a:t>Express a quality that is pretty much permanent</a:t>
            </a:r>
          </a:p>
          <a:p>
            <a:r>
              <a:rPr lang="en-US" sz="3200" dirty="0" smtClean="0"/>
              <a:t>Yo soy </a:t>
            </a:r>
            <a:r>
              <a:rPr lang="en-US" sz="3200" u="sng" dirty="0" smtClean="0"/>
              <a:t>inteligente</a:t>
            </a:r>
            <a:r>
              <a:rPr lang="en-US" sz="3200" dirty="0" smtClean="0"/>
              <a:t>.  Yo soy </a:t>
            </a:r>
            <a:r>
              <a:rPr lang="en-US" sz="3200" u="sng" dirty="0" smtClean="0"/>
              <a:t>alto</a:t>
            </a:r>
            <a:r>
              <a:rPr lang="en-US" sz="3200" dirty="0" smtClean="0"/>
              <a:t>. </a:t>
            </a:r>
            <a:r>
              <a:rPr lang="en-US" sz="3200" dirty="0" err="1" smtClean="0"/>
              <a:t>Yo</a:t>
            </a:r>
            <a:r>
              <a:rPr lang="en-US" sz="3200" dirty="0"/>
              <a:t> </a:t>
            </a:r>
            <a:r>
              <a:rPr lang="en-US" sz="3200" dirty="0" smtClean="0"/>
              <a:t>soy </a:t>
            </a:r>
            <a:r>
              <a:rPr lang="en-US" sz="3200" u="sng" dirty="0" err="1" smtClean="0"/>
              <a:t>organizado</a:t>
            </a:r>
            <a:r>
              <a:rPr lang="en-US" sz="3200" dirty="0" smtClean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73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94633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>
                <a:solidFill>
                  <a:srgbClr val="002060"/>
                </a:solidFill>
              </a:rPr>
              <a:t>s</a:t>
            </a:r>
            <a:r>
              <a:rPr lang="es-MX" sz="3200" b="1" u="sng" dirty="0" smtClean="0">
                <a:solidFill>
                  <a:srgbClr val="002060"/>
                </a:solidFill>
              </a:rPr>
              <a:t>er</a:t>
            </a:r>
            <a:r>
              <a:rPr lang="es-MX" sz="3200" b="1" dirty="0" smtClean="0">
                <a:solidFill>
                  <a:srgbClr val="002060"/>
                </a:solidFill>
              </a:rPr>
              <a:t> 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be/irregular)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soy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eres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es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es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somos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sois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son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son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1323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6947" y="520888"/>
            <a:ext cx="5566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>
                <a:solidFill>
                  <a:srgbClr val="002060"/>
                </a:solidFill>
              </a:rPr>
              <a:t>t</a:t>
            </a:r>
            <a:r>
              <a:rPr lang="es-MX" sz="3200" b="1" u="sng" dirty="0" smtClean="0">
                <a:solidFill>
                  <a:srgbClr val="002060"/>
                </a:solidFill>
              </a:rPr>
              <a:t>ener</a:t>
            </a:r>
            <a:r>
              <a:rPr lang="es-MX" sz="3200" b="1" dirty="0" smtClean="0">
                <a:solidFill>
                  <a:srgbClr val="002060"/>
                </a:solidFill>
              </a:rPr>
              <a:t> 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have</a:t>
            </a:r>
            <a:r>
              <a:rPr lang="es-MX" sz="3200" b="1" dirty="0" smtClean="0">
                <a:solidFill>
                  <a:srgbClr val="002060"/>
                </a:solidFill>
              </a:rPr>
              <a:t>/irregular).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968" y="1371600"/>
            <a:ext cx="7887993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The verb (</a:t>
            </a:r>
            <a:r>
              <a:rPr lang="en-US" sz="3200" b="1" u="sng" dirty="0" err="1" smtClean="0"/>
              <a:t>tener</a:t>
            </a:r>
            <a:r>
              <a:rPr lang="en-US" sz="3200" b="1" u="sng" dirty="0" smtClean="0"/>
              <a:t>) is used when you want to:</a:t>
            </a:r>
          </a:p>
          <a:p>
            <a:endParaRPr lang="en-US" sz="3200" dirty="0" smtClean="0"/>
          </a:p>
          <a:p>
            <a:r>
              <a:rPr lang="en-US" sz="3200" dirty="0" smtClean="0"/>
              <a:t>1. </a:t>
            </a:r>
            <a:r>
              <a:rPr lang="en-US" sz="3200" b="1" dirty="0" smtClean="0">
                <a:solidFill>
                  <a:srgbClr val="002060"/>
                </a:solidFill>
              </a:rPr>
              <a:t>Express possession</a:t>
            </a:r>
          </a:p>
          <a:p>
            <a:r>
              <a:rPr lang="en-US" sz="3200" dirty="0" smtClean="0"/>
              <a:t>Y</a:t>
            </a:r>
            <a:r>
              <a:rPr lang="es-MX" sz="3200" dirty="0" smtClean="0"/>
              <a:t>o </a:t>
            </a:r>
            <a:r>
              <a:rPr lang="es-MX" sz="3200" u="sng" dirty="0" smtClean="0"/>
              <a:t>tengo</a:t>
            </a:r>
            <a:r>
              <a:rPr lang="es-MX" sz="3200" dirty="0" smtClean="0"/>
              <a:t> un lápiz.  Yo </a:t>
            </a:r>
            <a:r>
              <a:rPr lang="es-MX" sz="3200" u="sng" dirty="0" smtClean="0"/>
              <a:t>tengo</a:t>
            </a:r>
            <a:r>
              <a:rPr lang="es-MX" sz="3200" dirty="0" smtClean="0"/>
              <a:t> un hermano.</a:t>
            </a:r>
          </a:p>
          <a:p>
            <a:endParaRPr lang="es-MX" sz="3200" dirty="0" smtClean="0"/>
          </a:p>
          <a:p>
            <a:r>
              <a:rPr lang="en-US" sz="3200" dirty="0" smtClean="0"/>
              <a:t>2. </a:t>
            </a:r>
            <a:r>
              <a:rPr lang="en-US" sz="3200" b="1" dirty="0" smtClean="0">
                <a:solidFill>
                  <a:srgbClr val="002060"/>
                </a:solidFill>
              </a:rPr>
              <a:t>Say your age</a:t>
            </a:r>
          </a:p>
          <a:p>
            <a:r>
              <a:rPr lang="es-MX" sz="3200" dirty="0" smtClean="0"/>
              <a:t>Yo </a:t>
            </a:r>
            <a:r>
              <a:rPr lang="es-MX" sz="3200" u="sng" dirty="0" smtClean="0"/>
              <a:t>tengo</a:t>
            </a:r>
            <a:r>
              <a:rPr lang="es-MX" sz="3200" dirty="0" smtClean="0"/>
              <a:t> quince años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3. </a:t>
            </a:r>
            <a:r>
              <a:rPr lang="en-US" sz="3200" b="1" dirty="0" smtClean="0">
                <a:solidFill>
                  <a:srgbClr val="002060"/>
                </a:solidFill>
              </a:rPr>
              <a:t>Express certain </a:t>
            </a:r>
            <a:r>
              <a:rPr lang="en-US" sz="3200" b="1" smtClean="0">
                <a:solidFill>
                  <a:srgbClr val="002060"/>
                </a:solidFill>
              </a:rPr>
              <a:t>types of physical </a:t>
            </a:r>
            <a:r>
              <a:rPr lang="en-US" sz="3200" b="1" dirty="0" smtClean="0">
                <a:solidFill>
                  <a:srgbClr val="002060"/>
                </a:solidFill>
              </a:rPr>
              <a:t>traits </a:t>
            </a:r>
          </a:p>
          <a:p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tengo</a:t>
            </a:r>
            <a:r>
              <a:rPr lang="en-US" sz="3200" dirty="0" smtClean="0"/>
              <a:t> el </a:t>
            </a:r>
            <a:r>
              <a:rPr lang="en-US" sz="3200" dirty="0" err="1" smtClean="0"/>
              <a:t>pelo</a:t>
            </a:r>
            <a:r>
              <a:rPr lang="en-US" sz="3200" dirty="0" smtClean="0"/>
              <a:t> </a:t>
            </a:r>
            <a:r>
              <a:rPr lang="en-US" sz="3200" dirty="0" err="1" smtClean="0"/>
              <a:t>rubio</a:t>
            </a:r>
            <a:r>
              <a:rPr lang="en-US" sz="3200" dirty="0" smtClean="0"/>
              <a:t>.  </a:t>
            </a: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tengo</a:t>
            </a:r>
            <a:r>
              <a:rPr lang="en-US" sz="3200" dirty="0" smtClean="0"/>
              <a:t> </a:t>
            </a:r>
            <a:r>
              <a:rPr lang="en-US" sz="3200" dirty="0" err="1" smtClean="0"/>
              <a:t>ojos</a:t>
            </a:r>
            <a:r>
              <a:rPr lang="en-US" sz="3200" dirty="0" smtClean="0"/>
              <a:t> </a:t>
            </a:r>
            <a:r>
              <a:rPr lang="en-US" sz="3200" dirty="0" err="1" smtClean="0"/>
              <a:t>negros</a:t>
            </a:r>
            <a:r>
              <a:rPr lang="en-US" sz="3200" dirty="0" smtClean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94633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tener</a:t>
            </a:r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have</a:t>
            </a:r>
            <a:r>
              <a:rPr lang="es-MX" sz="3200" b="1" dirty="0" smtClean="0">
                <a:solidFill>
                  <a:srgbClr val="002060"/>
                </a:solidFill>
              </a:rPr>
              <a:t>/irregular)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tengo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tienes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tiene</a:t>
            </a:r>
            <a:r>
              <a:rPr lang="es-MX" sz="3200" dirty="0" smtClean="0"/>
              <a:t>				</a:t>
            </a:r>
          </a:p>
          <a:p>
            <a:r>
              <a:rPr lang="es-MX" sz="3200" b="1" dirty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</a:t>
            </a:r>
            <a:r>
              <a:rPr lang="es-MX" sz="3200" dirty="0" smtClean="0"/>
              <a:t>			</a:t>
            </a:r>
            <a:r>
              <a:rPr lang="es-MX" sz="3200" b="1" dirty="0" smtClean="0"/>
              <a:t>tiene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tenemos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tenéis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tienen 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tienen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845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8402" y="152400"/>
            <a:ext cx="3883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Adjetivos (</a:t>
            </a:r>
            <a:r>
              <a:rPr lang="es-MX" sz="3200" b="1" dirty="0" err="1" smtClean="0">
                <a:solidFill>
                  <a:srgbClr val="002060"/>
                </a:solidFill>
              </a:rPr>
              <a:t>Adjectives</a:t>
            </a:r>
            <a:r>
              <a:rPr lang="es-MX" sz="32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983" y="753097"/>
            <a:ext cx="6910353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Adjectives are used to describe and are</a:t>
            </a:r>
          </a:p>
          <a:p>
            <a:pPr algn="ctr"/>
            <a:r>
              <a:rPr lang="en-US" sz="3200" b="1" u="sng" dirty="0" smtClean="0"/>
              <a:t>written after the noun.</a:t>
            </a:r>
          </a:p>
          <a:p>
            <a:endParaRPr lang="en-US" sz="3200" dirty="0" smtClean="0"/>
          </a:p>
          <a:p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002060"/>
                </a:solidFill>
              </a:rPr>
              <a:t>Masculine and singular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un </a:t>
            </a:r>
            <a:r>
              <a:rPr lang="en-US" sz="2800" dirty="0" err="1" smtClean="0"/>
              <a:t>herman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serio</a:t>
            </a:r>
            <a:r>
              <a:rPr lang="es-MX" sz="2800" dirty="0" smtClean="0"/>
              <a:t>.</a:t>
            </a:r>
          </a:p>
          <a:p>
            <a:r>
              <a:rPr lang="en-US" sz="2800" dirty="0" smtClean="0"/>
              <a:t>2. </a:t>
            </a:r>
            <a:r>
              <a:rPr lang="en-US" sz="2800" b="1" dirty="0" smtClean="0">
                <a:solidFill>
                  <a:srgbClr val="002060"/>
                </a:solidFill>
              </a:rPr>
              <a:t>Masculine and plural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dos </a:t>
            </a:r>
            <a:r>
              <a:rPr lang="en-US" sz="2800" dirty="0" err="1" smtClean="0"/>
              <a:t>herman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os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serios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3. </a:t>
            </a:r>
            <a:r>
              <a:rPr lang="en-US" sz="2800" b="1" dirty="0" err="1" smtClean="0">
                <a:solidFill>
                  <a:srgbClr val="002060"/>
                </a:solidFill>
              </a:rPr>
              <a:t>Femenine</a:t>
            </a:r>
            <a:r>
              <a:rPr lang="en-US" sz="2800" b="1" dirty="0" smtClean="0">
                <a:solidFill>
                  <a:srgbClr val="002060"/>
                </a:solidFill>
              </a:rPr>
              <a:t> and singular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carter</a:t>
            </a:r>
            <a:r>
              <a:rPr lang="en-US" sz="2800" b="1" i="1" dirty="0" err="1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blanca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4. </a:t>
            </a:r>
            <a:r>
              <a:rPr lang="en-US" sz="2800" b="1" dirty="0" err="1">
                <a:solidFill>
                  <a:srgbClr val="002060"/>
                </a:solidFill>
              </a:rPr>
              <a:t>Femenine</a:t>
            </a:r>
            <a:r>
              <a:rPr lang="en-US" sz="2800" b="1" dirty="0">
                <a:solidFill>
                  <a:srgbClr val="002060"/>
                </a:solidFill>
              </a:rPr>
              <a:t> and </a:t>
            </a:r>
            <a:r>
              <a:rPr lang="en-US" sz="2800" b="1" dirty="0" smtClean="0">
                <a:solidFill>
                  <a:srgbClr val="002060"/>
                </a:solidFill>
              </a:rPr>
              <a:t>plural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dos </a:t>
            </a:r>
            <a:r>
              <a:rPr lang="en-US" sz="2800" dirty="0" err="1" smtClean="0"/>
              <a:t>carter</a:t>
            </a:r>
            <a:r>
              <a:rPr lang="en-US" sz="2800" b="1" i="1" dirty="0" err="1" smtClean="0">
                <a:solidFill>
                  <a:srgbClr val="FF0000"/>
                </a:solidFill>
              </a:rPr>
              <a:t>as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blancas</a:t>
            </a:r>
            <a:r>
              <a:rPr lang="en-US" sz="2800" dirty="0" smtClean="0"/>
              <a:t>.</a:t>
            </a:r>
            <a:endParaRPr lang="en-US" sz="32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28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1827" y="152400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Artículos(</a:t>
            </a:r>
            <a:r>
              <a:rPr lang="es-MX" sz="3200" b="1" dirty="0" err="1" smtClean="0">
                <a:solidFill>
                  <a:srgbClr val="002060"/>
                </a:solidFill>
              </a:rPr>
              <a:t>Articles</a:t>
            </a:r>
            <a:r>
              <a:rPr lang="es-MX" sz="32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1106" y="753097"/>
            <a:ext cx="608211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In Spanish there are (2) words for (</a:t>
            </a:r>
            <a:r>
              <a:rPr lang="en-US" sz="2800" b="1" i="1" u="sng" dirty="0" smtClean="0">
                <a:solidFill>
                  <a:srgbClr val="FF0000"/>
                </a:solidFill>
              </a:rPr>
              <a:t>a</a:t>
            </a:r>
            <a:r>
              <a:rPr lang="en-US" sz="2800" b="1" u="sng" dirty="0" smtClean="0"/>
              <a:t>).</a:t>
            </a:r>
          </a:p>
          <a:p>
            <a:endParaRPr lang="en-US" sz="3200" dirty="0" smtClean="0"/>
          </a:p>
          <a:p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002060"/>
                </a:solidFill>
              </a:rPr>
              <a:t>Masculine and singular (a)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un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carro</a:t>
            </a:r>
            <a:r>
              <a:rPr lang="en-US" sz="2800" dirty="0" smtClean="0"/>
              <a:t>.  She has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car.</a:t>
            </a:r>
          </a:p>
          <a:p>
            <a:endParaRPr lang="es-MX" sz="2800" dirty="0" smtClean="0"/>
          </a:p>
          <a:p>
            <a:r>
              <a:rPr lang="en-US" sz="2800" dirty="0" smtClean="0"/>
              <a:t>2. </a:t>
            </a:r>
            <a:r>
              <a:rPr lang="en-US" sz="2800" b="1" dirty="0" err="1" smtClean="0">
                <a:solidFill>
                  <a:srgbClr val="002060"/>
                </a:solidFill>
              </a:rPr>
              <a:t>Femenine</a:t>
            </a:r>
            <a:r>
              <a:rPr lang="en-US" sz="2800" b="1" dirty="0" smtClean="0">
                <a:solidFill>
                  <a:srgbClr val="002060"/>
                </a:solidFill>
              </a:rPr>
              <a:t> and singular (a)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una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cartera</a:t>
            </a:r>
            <a:r>
              <a:rPr lang="en-US" sz="2800" dirty="0" smtClean="0"/>
              <a:t>.  She has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purse.</a:t>
            </a:r>
            <a:endParaRPr lang="en-US" sz="32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61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1827" y="152400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Artículos(</a:t>
            </a:r>
            <a:r>
              <a:rPr lang="es-MX" sz="3200" b="1" dirty="0" err="1" smtClean="0">
                <a:solidFill>
                  <a:srgbClr val="002060"/>
                </a:solidFill>
              </a:rPr>
              <a:t>Articles</a:t>
            </a:r>
            <a:r>
              <a:rPr lang="es-MX" sz="32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0446" y="753097"/>
            <a:ext cx="6943439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In Spanish there are (2) words for (</a:t>
            </a:r>
            <a:r>
              <a:rPr lang="en-US" sz="2800" b="1" u="sng" dirty="0" smtClean="0">
                <a:solidFill>
                  <a:srgbClr val="FF0000"/>
                </a:solidFill>
              </a:rPr>
              <a:t>some</a:t>
            </a:r>
            <a:r>
              <a:rPr lang="en-US" sz="2800" b="1" dirty="0" smtClean="0"/>
              <a:t>).</a:t>
            </a:r>
            <a:endParaRPr lang="en-US" sz="2800" b="1" u="sng" dirty="0" smtClean="0"/>
          </a:p>
          <a:p>
            <a:endParaRPr lang="en-US" sz="3200" dirty="0" smtClean="0"/>
          </a:p>
          <a:p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002060"/>
                </a:solidFill>
              </a:rPr>
              <a:t>Masculine and plural (some)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unos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carros</a:t>
            </a:r>
            <a:r>
              <a:rPr lang="en-US" sz="2800" dirty="0" smtClean="0"/>
              <a:t>.  She has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some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cars.</a:t>
            </a:r>
          </a:p>
          <a:p>
            <a:endParaRPr lang="es-MX" sz="2800" dirty="0" smtClean="0"/>
          </a:p>
          <a:p>
            <a:r>
              <a:rPr lang="en-US" sz="2800" dirty="0" smtClean="0"/>
              <a:t>2. </a:t>
            </a:r>
            <a:r>
              <a:rPr lang="en-US" sz="2800" b="1" dirty="0" err="1" smtClean="0">
                <a:solidFill>
                  <a:srgbClr val="002060"/>
                </a:solidFill>
              </a:rPr>
              <a:t>Femenine</a:t>
            </a:r>
            <a:r>
              <a:rPr lang="en-US" sz="2800" b="1" dirty="0" smtClean="0">
                <a:solidFill>
                  <a:srgbClr val="002060"/>
                </a:solidFill>
              </a:rPr>
              <a:t> and plural (some)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unas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carteras</a:t>
            </a:r>
            <a:r>
              <a:rPr lang="en-US" sz="2800" dirty="0" smtClean="0"/>
              <a:t>.  She has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/>
              <a:t> purses.</a:t>
            </a:r>
            <a:endParaRPr lang="en-US" sz="32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30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41783" y="152400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</a:rPr>
              <a:t>Artículos(</a:t>
            </a:r>
            <a:r>
              <a:rPr lang="es-MX" sz="2800" b="1" dirty="0" err="1" smtClean="0">
                <a:solidFill>
                  <a:srgbClr val="002060"/>
                </a:solidFill>
              </a:rPr>
              <a:t>Articles</a:t>
            </a:r>
            <a:r>
              <a:rPr lang="es-MX" sz="28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9571" y="675620"/>
            <a:ext cx="6348726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In Spanish there are (4) words for (</a:t>
            </a:r>
            <a:r>
              <a:rPr lang="en-US" sz="2800" b="1" i="1" u="sng" dirty="0" smtClean="0">
                <a:solidFill>
                  <a:srgbClr val="FF0000"/>
                </a:solidFill>
              </a:rPr>
              <a:t>the</a:t>
            </a:r>
            <a:r>
              <a:rPr lang="en-US" sz="2800" b="1" u="sng" dirty="0" smtClean="0"/>
              <a:t>).</a:t>
            </a:r>
          </a:p>
          <a:p>
            <a:pPr algn="ctr"/>
            <a:endParaRPr lang="en-US" sz="3200" dirty="0" smtClean="0"/>
          </a:p>
          <a:p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002060"/>
                </a:solidFill>
              </a:rPr>
              <a:t>Masculine and singular (the)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el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carro</a:t>
            </a:r>
            <a:r>
              <a:rPr lang="en-US" sz="2800" dirty="0" smtClean="0"/>
              <a:t>.  She has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the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car.</a:t>
            </a:r>
          </a:p>
          <a:p>
            <a:endParaRPr lang="es-MX" sz="2800" dirty="0" smtClean="0"/>
          </a:p>
          <a:p>
            <a:r>
              <a:rPr lang="en-US" sz="2800" dirty="0" smtClean="0"/>
              <a:t>2. </a:t>
            </a:r>
            <a:r>
              <a:rPr lang="en-US" sz="2800" b="1" dirty="0" err="1" smtClean="0">
                <a:solidFill>
                  <a:srgbClr val="002060"/>
                </a:solidFill>
              </a:rPr>
              <a:t>Femenine</a:t>
            </a:r>
            <a:r>
              <a:rPr lang="en-US" sz="2800" b="1" dirty="0" smtClean="0">
                <a:solidFill>
                  <a:srgbClr val="002060"/>
                </a:solidFill>
              </a:rPr>
              <a:t> and singular (the)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la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cartera</a:t>
            </a:r>
            <a:r>
              <a:rPr lang="en-US" sz="2800" dirty="0" smtClean="0"/>
              <a:t>.  She has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the</a:t>
            </a:r>
            <a:r>
              <a:rPr lang="en-US" sz="2800" dirty="0" smtClean="0"/>
              <a:t> purse.</a:t>
            </a:r>
          </a:p>
          <a:p>
            <a:endParaRPr lang="en-US" sz="2800" dirty="0"/>
          </a:p>
          <a:p>
            <a:r>
              <a:rPr lang="en-US" sz="2800" dirty="0" smtClean="0"/>
              <a:t>3. </a:t>
            </a:r>
            <a:r>
              <a:rPr lang="en-US" sz="2800" b="1" dirty="0">
                <a:solidFill>
                  <a:srgbClr val="002060"/>
                </a:solidFill>
              </a:rPr>
              <a:t>Masculine and </a:t>
            </a:r>
            <a:r>
              <a:rPr lang="en-US" sz="2800" b="1" dirty="0" smtClean="0">
                <a:solidFill>
                  <a:srgbClr val="002060"/>
                </a:solidFill>
              </a:rPr>
              <a:t>plural (the)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dirty="0"/>
              <a:t>Ella </a:t>
            </a:r>
            <a:r>
              <a:rPr lang="en-US" sz="2800" dirty="0" err="1"/>
              <a:t>tiene</a:t>
            </a:r>
            <a:r>
              <a:rPr lang="en-US" sz="2800" dirty="0"/>
              <a:t>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los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carros</a:t>
            </a:r>
            <a:r>
              <a:rPr lang="en-US" sz="2800" dirty="0" smtClean="0"/>
              <a:t>.  </a:t>
            </a:r>
            <a:r>
              <a:rPr lang="en-US" sz="2800" dirty="0"/>
              <a:t>She has </a:t>
            </a:r>
            <a:r>
              <a:rPr lang="en-US" sz="2800" b="1" i="1" u="sng" dirty="0">
                <a:solidFill>
                  <a:srgbClr val="FF0000"/>
                </a:solidFill>
              </a:rPr>
              <a:t>the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cars.</a:t>
            </a:r>
          </a:p>
          <a:p>
            <a:endParaRPr lang="en-US" sz="2800" dirty="0"/>
          </a:p>
          <a:p>
            <a:r>
              <a:rPr lang="en-US" sz="2800" dirty="0" smtClean="0"/>
              <a:t>4. </a:t>
            </a:r>
            <a:r>
              <a:rPr lang="en-US" sz="2800" b="1" dirty="0" err="1">
                <a:solidFill>
                  <a:srgbClr val="002060"/>
                </a:solidFill>
              </a:rPr>
              <a:t>Femenine</a:t>
            </a:r>
            <a:r>
              <a:rPr lang="en-US" sz="2800" b="1" dirty="0">
                <a:solidFill>
                  <a:srgbClr val="002060"/>
                </a:solidFill>
              </a:rPr>
              <a:t> and </a:t>
            </a:r>
            <a:r>
              <a:rPr lang="en-US" sz="2800" b="1" dirty="0" smtClean="0">
                <a:solidFill>
                  <a:srgbClr val="002060"/>
                </a:solidFill>
              </a:rPr>
              <a:t>plural (the)</a:t>
            </a:r>
          </a:p>
          <a:p>
            <a:r>
              <a:rPr lang="en-US" sz="2800" dirty="0"/>
              <a:t>Ella </a:t>
            </a:r>
            <a:r>
              <a:rPr lang="en-US" sz="2800" dirty="0" err="1"/>
              <a:t>tiene</a:t>
            </a:r>
            <a:r>
              <a:rPr lang="en-US" sz="2800" dirty="0"/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las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carteras</a:t>
            </a:r>
            <a:r>
              <a:rPr lang="en-US" sz="2800" dirty="0" smtClean="0"/>
              <a:t>.  </a:t>
            </a:r>
            <a:r>
              <a:rPr lang="en-US" sz="2800" dirty="0"/>
              <a:t>She has </a:t>
            </a:r>
            <a:r>
              <a:rPr lang="en-US" sz="2800" b="1" i="1" u="sng" dirty="0">
                <a:solidFill>
                  <a:srgbClr val="FF0000"/>
                </a:solidFill>
              </a:rPr>
              <a:t>the</a:t>
            </a:r>
            <a:r>
              <a:rPr lang="en-US" sz="2800" dirty="0"/>
              <a:t> </a:t>
            </a:r>
            <a:r>
              <a:rPr lang="en-US" sz="2800" dirty="0" smtClean="0"/>
              <a:t>purses.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94633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Vivir</a:t>
            </a:r>
            <a:r>
              <a:rPr lang="es-MX" sz="3200" b="1" dirty="0" smtClean="0">
                <a:solidFill>
                  <a:srgbClr val="002060"/>
                </a:solidFill>
              </a:rPr>
              <a:t> 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 </a:t>
            </a:r>
            <a:r>
              <a:rPr lang="es-MX" sz="3200" b="1" dirty="0" err="1" smtClean="0">
                <a:solidFill>
                  <a:srgbClr val="002060"/>
                </a:solidFill>
              </a:rPr>
              <a:t>live</a:t>
            </a:r>
            <a:r>
              <a:rPr lang="es-MX" sz="3200" b="1" dirty="0" smtClean="0">
                <a:solidFill>
                  <a:srgbClr val="002060"/>
                </a:solidFill>
              </a:rPr>
              <a:t>/regular)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vivo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vives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vive</a:t>
            </a:r>
            <a:r>
              <a:rPr lang="es-MX" sz="3200" dirty="0" smtClean="0"/>
              <a:t>				</a:t>
            </a:r>
          </a:p>
          <a:p>
            <a:r>
              <a:rPr lang="es-MX" sz="3200" b="1" dirty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</a:t>
            </a:r>
            <a:r>
              <a:rPr lang="es-MX" sz="3200" dirty="0" smtClean="0"/>
              <a:t>			</a:t>
            </a:r>
            <a:r>
              <a:rPr lang="es-MX" sz="3200" b="1" dirty="0" smtClean="0"/>
              <a:t>vive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vivimos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vivís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viven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viven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876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49123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The next slide has a dialogue that puts into practice several of the language functions and vocabulary we have learned so far.  It is a conversation between Ana and Luis at a café.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8566"/>
            <a:ext cx="2362200" cy="3537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2383308" cy="3394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2962" y="5375961"/>
            <a:ext cx="1350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Ana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3821" y="5375959"/>
            <a:ext cx="12360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Luis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83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471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artístico.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84" y="1194375"/>
            <a:ext cx="4114799" cy="41147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43" y="533400"/>
            <a:ext cx="8534400" cy="673012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Hola.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Hola.  ¿Cómo estás?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Bien.  ¿Y tú?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Excelente.  ¿Cómo te llamas?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 Soy Ana.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Me llamo Luis.  Es un placer.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Igualmente.  ¿De dónde eres?</a:t>
            </a:r>
          </a:p>
          <a:p>
            <a:r>
              <a:rPr lang="es-MX" sz="2000" b="1" dirty="0"/>
              <a:t>Luis</a:t>
            </a:r>
            <a:r>
              <a:rPr lang="es-MX" sz="2000" dirty="0" smtClean="0"/>
              <a:t>: Soy de Colombia.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Soy de Chile. ¿Cuántos años tienes?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Tengo diecisiete años.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Tengo veintitrés años. ¿Dónde vives?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Vivo en Seúl.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¡Yo vivo en Busan! 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¿Cuál es tu número de teléfono?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No tengo teléfono pero si tengo </a:t>
            </a:r>
          </a:p>
          <a:p>
            <a:r>
              <a:rPr lang="es-MX" sz="2000" dirty="0" smtClean="0"/>
              <a:t>un correo electrónico. ¿Lo quieres?</a:t>
            </a:r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Por favor. ¿Cuál es tu correo?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Es </a:t>
            </a:r>
            <a:r>
              <a:rPr lang="es-MX" sz="2000" i="1" dirty="0" smtClean="0">
                <a:hlinkClick r:id="rId4"/>
              </a:rPr>
              <a:t>anabonita@hotmail.com</a:t>
            </a:r>
            <a:endParaRPr lang="es-MX" sz="2000" i="1" dirty="0" smtClean="0"/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 Gracias. ¿Quieres mi correo?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Sí, por favor.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 Es </a:t>
            </a:r>
            <a:r>
              <a:rPr lang="es-MX" sz="2000" i="1" dirty="0" smtClean="0">
                <a:hlinkClick r:id="rId5"/>
              </a:rPr>
              <a:t>luisguapo@hotmail.com</a:t>
            </a:r>
            <a:endParaRPr lang="es-MX" sz="2000" i="1" dirty="0" smtClean="0"/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Tu correo es muy cómico.</a:t>
            </a:r>
            <a:endParaRPr lang="es-MX" sz="2000" dirty="0"/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Tu correo también.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Luis, ¿Cómo eres?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Soy un chico divertido, trabajador, responsable, amistoso, artístico y muy romántico . </a:t>
            </a:r>
            <a:r>
              <a:rPr lang="es-MX" dirty="0" smtClean="0"/>
              <a:t>¿</a:t>
            </a:r>
            <a:r>
              <a:rPr lang="es-MX" dirty="0"/>
              <a:t>Y tú?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No sé.  Dime tú.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Eres una chica amistosa, divertida, inteligente, talentosa, independiente y muy romántica.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 Gracias, Luis.  Eres muy generoso.</a:t>
            </a:r>
          </a:p>
          <a:p>
            <a:r>
              <a:rPr lang="es-MX" sz="2000" b="1" dirty="0" smtClean="0"/>
              <a:t>Luis</a:t>
            </a:r>
            <a:r>
              <a:rPr lang="es-MX" sz="2000" dirty="0" smtClean="0"/>
              <a:t>: De nada.  Adiós, Ana.</a:t>
            </a:r>
          </a:p>
          <a:p>
            <a:r>
              <a:rPr lang="es-MX" sz="2000" b="1" dirty="0">
                <a:solidFill>
                  <a:srgbClr val="0070C0"/>
                </a:solidFill>
              </a:rPr>
              <a:t>Ana</a:t>
            </a:r>
            <a:r>
              <a:rPr lang="es-MX" sz="2000" dirty="0" smtClean="0"/>
              <a:t>: Hasta pronto.  ¡Escríbeme</a:t>
            </a:r>
            <a:r>
              <a:rPr lang="es-MX" sz="2000" dirty="0"/>
              <a:t>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2171" y="574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5160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Now we are going to review the following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Verb to be (</a:t>
            </a:r>
            <a:r>
              <a:rPr lang="en-US" sz="3200" u="sng" dirty="0" err="1" smtClean="0"/>
              <a:t>verbo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estar</a:t>
            </a:r>
            <a:r>
              <a:rPr lang="en-US" sz="3200" dirty="0" smtClean="0"/>
              <a:t>)</a:t>
            </a:r>
          </a:p>
          <a:p>
            <a:r>
              <a:rPr lang="en-US" sz="3200" dirty="0"/>
              <a:t>2</a:t>
            </a:r>
            <a:r>
              <a:rPr lang="en-US" sz="3200" dirty="0" smtClean="0"/>
              <a:t>. Possessive nouns (</a:t>
            </a:r>
            <a:r>
              <a:rPr lang="en-US" sz="3200" u="sng" dirty="0" smtClean="0"/>
              <a:t>pronombres </a:t>
            </a:r>
            <a:r>
              <a:rPr lang="en-US" sz="3200" u="sng" dirty="0" err="1" smtClean="0"/>
              <a:t>posesivos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3. Verb to do (</a:t>
            </a:r>
            <a:r>
              <a:rPr lang="en-US" sz="3200" dirty="0" err="1" smtClean="0"/>
              <a:t>verbo</a:t>
            </a:r>
            <a:r>
              <a:rPr lang="en-US" sz="3200" dirty="0" smtClean="0"/>
              <a:t> </a:t>
            </a:r>
            <a:r>
              <a:rPr lang="en-US" sz="3200" dirty="0" err="1" smtClean="0"/>
              <a:t>hacer</a:t>
            </a:r>
            <a:r>
              <a:rPr lang="en-US" sz="3200" dirty="0" smtClean="0"/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5828" y="520888"/>
            <a:ext cx="4868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/>
              <a:t>Verbo </a:t>
            </a:r>
            <a:r>
              <a:rPr lang="es-MX" sz="3200" b="1" u="sng" dirty="0" smtClean="0"/>
              <a:t>estar</a:t>
            </a:r>
            <a:r>
              <a:rPr lang="es-MX" sz="3200" b="1" dirty="0" smtClean="0"/>
              <a:t>( </a:t>
            </a:r>
            <a:r>
              <a:rPr lang="es-MX" sz="3200" b="1" dirty="0" err="1" smtClean="0"/>
              <a:t>to</a:t>
            </a:r>
            <a:r>
              <a:rPr lang="es-MX" sz="3200" b="1" dirty="0" smtClean="0"/>
              <a:t> be/regular).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66" y="1371600"/>
            <a:ext cx="8816003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The verb (</a:t>
            </a:r>
            <a:r>
              <a:rPr lang="en-US" sz="3200" b="1" u="sng" dirty="0" err="1" smtClean="0"/>
              <a:t>Estar</a:t>
            </a:r>
            <a:r>
              <a:rPr lang="en-US" sz="3200" b="1" u="sng" dirty="0" smtClean="0"/>
              <a:t>) is used when you want to:</a:t>
            </a:r>
          </a:p>
          <a:p>
            <a:endParaRPr lang="en-US" sz="3200" dirty="0" smtClean="0"/>
          </a:p>
          <a:p>
            <a:r>
              <a:rPr lang="en-US" sz="3200" dirty="0" smtClean="0"/>
              <a:t>1. </a:t>
            </a:r>
            <a:r>
              <a:rPr lang="en-US" sz="3200" b="1" dirty="0" smtClean="0">
                <a:solidFill>
                  <a:srgbClr val="002060"/>
                </a:solidFill>
              </a:rPr>
              <a:t>Expresses </a:t>
            </a:r>
            <a:r>
              <a:rPr lang="en-US" sz="3200" b="1" u="sng" dirty="0" smtClean="0">
                <a:solidFill>
                  <a:srgbClr val="002060"/>
                </a:solidFill>
              </a:rPr>
              <a:t>location</a:t>
            </a:r>
            <a:r>
              <a:rPr lang="en-US" sz="3200" b="1" dirty="0" smtClean="0">
                <a:solidFill>
                  <a:srgbClr val="002060"/>
                </a:solidFill>
              </a:rPr>
              <a:t> or shows where you </a:t>
            </a:r>
            <a:r>
              <a:rPr lang="en-US" sz="3200" b="1" u="sng" dirty="0" smtClean="0">
                <a:solidFill>
                  <a:srgbClr val="002060"/>
                </a:solidFill>
              </a:rPr>
              <a:t>are</a:t>
            </a:r>
          </a:p>
          <a:p>
            <a:r>
              <a:rPr lang="en-US" sz="3200" dirty="0" smtClean="0"/>
              <a:t>Y</a:t>
            </a:r>
            <a:r>
              <a:rPr lang="es-MX" sz="3200" dirty="0" smtClean="0"/>
              <a:t>o estoy en </a:t>
            </a:r>
            <a:r>
              <a:rPr lang="es-MX" sz="3200" b="1" u="sng" dirty="0" smtClean="0"/>
              <a:t>Busan</a:t>
            </a:r>
            <a:r>
              <a:rPr lang="es-MX" sz="3200" dirty="0" smtClean="0"/>
              <a:t>.  Yo estoy en la </a:t>
            </a:r>
            <a:r>
              <a:rPr lang="es-MX" sz="3200" b="1" u="sng" dirty="0" smtClean="0"/>
              <a:t>escuela</a:t>
            </a:r>
            <a:r>
              <a:rPr lang="es-MX" sz="3200" dirty="0" smtClean="0"/>
              <a:t>.  Estoy en</a:t>
            </a:r>
          </a:p>
          <a:p>
            <a:r>
              <a:rPr lang="es-MX" sz="3200" dirty="0" smtClean="0"/>
              <a:t>mi </a:t>
            </a:r>
            <a:r>
              <a:rPr lang="es-MX" sz="3200" b="1" u="sng" dirty="0" smtClean="0"/>
              <a:t>casa</a:t>
            </a:r>
            <a:r>
              <a:rPr lang="es-MX" sz="3200" dirty="0" smtClean="0"/>
              <a:t>.  Estoy en el </a:t>
            </a:r>
            <a:r>
              <a:rPr lang="es-MX" sz="3200" b="1" u="sng" dirty="0" smtClean="0"/>
              <a:t>carro</a:t>
            </a:r>
            <a:r>
              <a:rPr lang="es-MX" sz="3200" dirty="0" smtClean="0"/>
              <a:t>. </a:t>
            </a:r>
            <a:r>
              <a:rPr lang="es-MX" sz="3200" dirty="0"/>
              <a:t> </a:t>
            </a:r>
            <a:r>
              <a:rPr lang="es-MX" sz="3200" dirty="0" smtClean="0"/>
              <a:t>Estoy </a:t>
            </a:r>
            <a:r>
              <a:rPr lang="es-MX" sz="3200" b="1" u="sng" dirty="0" smtClean="0"/>
              <a:t>afuera</a:t>
            </a:r>
            <a:r>
              <a:rPr lang="es-MX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b="1" dirty="0" smtClean="0">
                <a:solidFill>
                  <a:srgbClr val="002060"/>
                </a:solidFill>
              </a:rPr>
              <a:t>Express a </a:t>
            </a:r>
            <a:r>
              <a:rPr lang="en-US" sz="3200" b="1" u="sng" dirty="0" smtClean="0">
                <a:solidFill>
                  <a:srgbClr val="002060"/>
                </a:solidFill>
              </a:rPr>
              <a:t>quality</a:t>
            </a:r>
            <a:r>
              <a:rPr lang="en-US" sz="3200" b="1" dirty="0" smtClean="0">
                <a:solidFill>
                  <a:srgbClr val="002060"/>
                </a:solidFill>
              </a:rPr>
              <a:t> that is </a:t>
            </a:r>
            <a:r>
              <a:rPr lang="en-US" sz="3200" b="1" u="sng" dirty="0" smtClean="0">
                <a:solidFill>
                  <a:srgbClr val="002060"/>
                </a:solidFill>
              </a:rPr>
              <a:t>not permanent </a:t>
            </a:r>
            <a:r>
              <a:rPr lang="en-US" sz="3200" b="1" dirty="0" smtClean="0">
                <a:solidFill>
                  <a:srgbClr val="002060"/>
                </a:solidFill>
              </a:rPr>
              <a:t>through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   time</a:t>
            </a:r>
          </a:p>
          <a:p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estoy</a:t>
            </a:r>
            <a:r>
              <a:rPr lang="en-US" sz="3200" dirty="0" smtClean="0"/>
              <a:t> </a:t>
            </a:r>
            <a:r>
              <a:rPr lang="en-US" sz="3200" b="1" u="sng" dirty="0" err="1" smtClean="0"/>
              <a:t>cansado</a:t>
            </a:r>
            <a:r>
              <a:rPr lang="en-US" sz="3200" dirty="0" smtClean="0"/>
              <a:t>.  </a:t>
            </a: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estoy</a:t>
            </a:r>
            <a:r>
              <a:rPr lang="en-US" sz="3200" dirty="0" smtClean="0"/>
              <a:t> </a:t>
            </a:r>
            <a:r>
              <a:rPr lang="en-US" sz="3200" b="1" u="sng" dirty="0" err="1" smtClean="0"/>
              <a:t>alegre</a:t>
            </a:r>
            <a:r>
              <a:rPr lang="en-US" sz="3200" dirty="0" smtClean="0"/>
              <a:t>. </a:t>
            </a:r>
            <a:r>
              <a:rPr lang="en-US" sz="3200" dirty="0" err="1" smtClean="0"/>
              <a:t>Yo</a:t>
            </a:r>
            <a:r>
              <a:rPr lang="en-US" sz="3200" dirty="0"/>
              <a:t> </a:t>
            </a:r>
            <a:r>
              <a:rPr lang="en-US" sz="3200" dirty="0" err="1" smtClean="0"/>
              <a:t>estoy</a:t>
            </a:r>
            <a:r>
              <a:rPr lang="en-US" sz="3200" dirty="0" smtClean="0"/>
              <a:t> </a:t>
            </a:r>
            <a:r>
              <a:rPr lang="en-US" sz="3200" b="1" u="sng" dirty="0" err="1" smtClean="0"/>
              <a:t>triste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Estoy</a:t>
            </a:r>
            <a:r>
              <a:rPr lang="en-US" sz="3200" dirty="0" smtClean="0"/>
              <a:t> </a:t>
            </a:r>
            <a:r>
              <a:rPr lang="en-US" sz="3200" b="1" u="sng" dirty="0" err="1" smtClean="0"/>
              <a:t>aburrido</a:t>
            </a:r>
            <a:r>
              <a:rPr lang="en-US" sz="3200" dirty="0" smtClean="0"/>
              <a:t>.  </a:t>
            </a:r>
            <a:r>
              <a:rPr lang="en-US" sz="3200" dirty="0" err="1" smtClean="0"/>
              <a:t>Estoy</a:t>
            </a:r>
            <a:r>
              <a:rPr lang="en-US" sz="3200" dirty="0" smtClean="0"/>
              <a:t> </a:t>
            </a:r>
            <a:r>
              <a:rPr lang="en-US" sz="3200" b="1" u="sng" dirty="0" err="1" smtClean="0"/>
              <a:t>emocionado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33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94633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estar</a:t>
            </a:r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be/regular)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estoy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estás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está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está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estamos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estáis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están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están  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4156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243" y="457200"/>
            <a:ext cx="88737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Usa el verbo </a:t>
            </a:r>
            <a:r>
              <a:rPr lang="es-MX" sz="2800" b="1" u="sng" dirty="0" smtClean="0">
                <a:solidFill>
                  <a:srgbClr val="FF0000"/>
                </a:solidFill>
              </a:rPr>
              <a:t>ser/estar</a:t>
            </a:r>
            <a:r>
              <a:rPr lang="es-MX" sz="2800" b="1" dirty="0" smtClean="0">
                <a:solidFill>
                  <a:srgbClr val="FF0000"/>
                </a:solidFill>
              </a:rPr>
              <a:t> en </a:t>
            </a:r>
            <a:r>
              <a:rPr lang="es-MX" sz="2800" b="1" smtClean="0">
                <a:solidFill>
                  <a:srgbClr val="FF0000"/>
                </a:solidFill>
              </a:rPr>
              <a:t>el presente.</a:t>
            </a:r>
            <a:endParaRPr lang="es-MX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Yo ______ muy cansado ahora.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Ellos ______ estudiantes en mi escuela en Corea.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Tú ______ una persona muy inteligente.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Nosotros ________ altos y atléticos.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Ella ______ en la fiesta con su amiga.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El ______ el mejor doctor de esta ciudad.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Ustedes ______ en el avión más moderno del mundo.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Usted _______ un profesional en esta organización.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Ella ______en una universidad con muchos estudiantes.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>
                <a:solidFill>
                  <a:srgbClr val="002060"/>
                </a:solidFill>
              </a:rPr>
              <a:t> </a:t>
            </a:r>
            <a:r>
              <a:rPr lang="es-MX" sz="2800" dirty="0" smtClean="0">
                <a:solidFill>
                  <a:srgbClr val="002060"/>
                </a:solidFill>
              </a:rPr>
              <a:t>El señor _______ en la estación del tren.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 smtClean="0">
                <a:solidFill>
                  <a:srgbClr val="002060"/>
                </a:solidFill>
              </a:rPr>
              <a:t> Los chicos _______ muy emocionados.</a:t>
            </a:r>
          </a:p>
          <a:p>
            <a:pPr marL="514350" indent="-514350">
              <a:buFont typeface="+mj-lt"/>
              <a:buAutoNum type="arabicParenR"/>
            </a:pPr>
            <a:r>
              <a:rPr lang="es-MX" sz="2800" dirty="0">
                <a:solidFill>
                  <a:srgbClr val="002060"/>
                </a:solidFill>
              </a:rPr>
              <a:t> </a:t>
            </a:r>
            <a:r>
              <a:rPr lang="es-MX" sz="2800" dirty="0" smtClean="0">
                <a:solidFill>
                  <a:srgbClr val="002060"/>
                </a:solidFill>
              </a:rPr>
              <a:t>Las modelos de Hugo </a:t>
            </a:r>
            <a:r>
              <a:rPr lang="es-MX" sz="2800" dirty="0" err="1" smtClean="0">
                <a:solidFill>
                  <a:srgbClr val="002060"/>
                </a:solidFill>
              </a:rPr>
              <a:t>Boss</a:t>
            </a:r>
            <a:r>
              <a:rPr lang="es-MX" sz="2800" dirty="0" smtClean="0">
                <a:solidFill>
                  <a:srgbClr val="002060"/>
                </a:solidFill>
              </a:rPr>
              <a:t> ______ en Francia ahora.</a:t>
            </a: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82" y="961572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estoy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0114" y="1382487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son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8307" y="1763487"/>
            <a:ext cx="1066800" cy="493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eres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1401" y="2260600"/>
            <a:ext cx="1369912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somos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8220" y="2652486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está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0676" y="3033486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0857" y="3520034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están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4537" y="3908291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2565" y="4300260"/>
            <a:ext cx="1066800" cy="5148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está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3514" y="4815114"/>
            <a:ext cx="1255486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está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9364" y="5230586"/>
            <a:ext cx="1244435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están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5621295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e</a:t>
            </a:r>
            <a:r>
              <a:rPr lang="es-MX" sz="2400" dirty="0" smtClean="0">
                <a:solidFill>
                  <a:srgbClr val="FF0000"/>
                </a:solidFill>
              </a:rPr>
              <a:t>stán </a:t>
            </a: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3310"/>
            <a:ext cx="869126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Pronombres Posesivos:</a:t>
            </a:r>
          </a:p>
          <a:p>
            <a:r>
              <a:rPr lang="es-MX" sz="3200" u="sng" dirty="0" smtClean="0"/>
              <a:t>Singular</a:t>
            </a:r>
            <a:endParaRPr lang="es-MX" sz="3200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mi</a:t>
            </a:r>
            <a:r>
              <a:rPr lang="es-MX" sz="3200" dirty="0" smtClean="0"/>
              <a:t>					</a:t>
            </a:r>
            <a:r>
              <a:rPr lang="es-MX" sz="3200" dirty="0" err="1" smtClean="0"/>
              <a:t>my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tu/su</a:t>
            </a:r>
            <a:r>
              <a:rPr lang="es-MX" sz="3200" dirty="0" smtClean="0"/>
              <a:t> (formal)		    	</a:t>
            </a:r>
            <a:r>
              <a:rPr lang="es-MX" sz="3200" dirty="0" err="1" smtClean="0"/>
              <a:t>your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su</a:t>
            </a:r>
            <a:r>
              <a:rPr lang="es-MX" sz="3200" dirty="0"/>
              <a:t>	</a:t>
            </a:r>
            <a:r>
              <a:rPr lang="es-MX" sz="3200" dirty="0" smtClean="0"/>
              <a:t>				</a:t>
            </a:r>
            <a:r>
              <a:rPr lang="es-MX" sz="3200" dirty="0" err="1" smtClean="0"/>
              <a:t>his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su</a:t>
            </a:r>
            <a:r>
              <a:rPr lang="es-MX" sz="3200" dirty="0" smtClean="0"/>
              <a:t>					</a:t>
            </a:r>
            <a:r>
              <a:rPr lang="es-MX" sz="3200" dirty="0" err="1" smtClean="0"/>
              <a:t>her</a:t>
            </a:r>
            <a:endParaRPr lang="es-MX" sz="3200" dirty="0" smtClean="0"/>
          </a:p>
          <a:p>
            <a:r>
              <a:rPr lang="es-MX" sz="3200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nuestro</a:t>
            </a:r>
            <a:r>
              <a:rPr lang="es-MX" sz="3200" dirty="0" smtClean="0"/>
              <a:t>				</a:t>
            </a:r>
            <a:r>
              <a:rPr lang="es-MX" sz="3200" dirty="0" err="1" smtClean="0"/>
              <a:t>our</a:t>
            </a:r>
            <a:endParaRPr lang="es-MX" sz="3200" dirty="0" smtClean="0"/>
          </a:p>
          <a:p>
            <a:r>
              <a:rPr lang="es-MX" sz="3200" b="1" dirty="0" smtClean="0">
                <a:solidFill>
                  <a:srgbClr val="002060"/>
                </a:solidFill>
              </a:rPr>
              <a:t>vuestro</a:t>
            </a:r>
            <a:r>
              <a:rPr lang="es-MX" sz="3200" dirty="0" smtClean="0"/>
              <a:t>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dirty="0" err="1" smtClean="0"/>
              <a:t>Your</a:t>
            </a:r>
            <a:r>
              <a:rPr lang="es-MX" sz="3200" dirty="0" smtClean="0"/>
              <a:t> (plural/informal)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su</a:t>
            </a:r>
            <a:r>
              <a:rPr lang="es-MX" sz="3200" dirty="0" smtClean="0"/>
              <a:t>					</a:t>
            </a:r>
            <a:r>
              <a:rPr lang="es-MX" sz="3200" dirty="0" err="1" smtClean="0"/>
              <a:t>your</a:t>
            </a:r>
            <a:endParaRPr lang="es-MX" sz="3200" dirty="0" smtClean="0"/>
          </a:p>
          <a:p>
            <a:r>
              <a:rPr lang="es-MX" sz="3200" b="1" dirty="0" smtClean="0">
                <a:solidFill>
                  <a:srgbClr val="002060"/>
                </a:solidFill>
              </a:rPr>
              <a:t>su</a:t>
            </a:r>
            <a:r>
              <a:rPr lang="es-MX" sz="3200" dirty="0" smtClean="0"/>
              <a:t>				 	</a:t>
            </a:r>
            <a:r>
              <a:rPr lang="es-MX" sz="3200" dirty="0" err="1" smtClean="0"/>
              <a:t>their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684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94633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Hacer(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do)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hago</a:t>
            </a:r>
            <a:r>
              <a:rPr lang="es-MX" sz="3200" dirty="0" smtClean="0"/>
              <a:t>	(irregular)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haces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hace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hace 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hacemos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hacéis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hacen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hacen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1830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49123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The next slide has a dialogue that puts into practice some new language functions and vocabulary.  It is a conversation between José and Lola in town square in Bogota, Colombia.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2962" y="5375961"/>
            <a:ext cx="1350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Lola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3821" y="5375959"/>
            <a:ext cx="12360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José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56" y="1951526"/>
            <a:ext cx="2178193" cy="3435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3" y="1873344"/>
            <a:ext cx="2963435" cy="35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43" y="228600"/>
            <a:ext cx="8534400" cy="717119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</a:t>
            </a:r>
            <a:r>
              <a:rPr lang="es-MX" sz="2000" u="sng" dirty="0" smtClean="0"/>
              <a:t>Buenos días</a:t>
            </a:r>
            <a:r>
              <a:rPr lang="es-MX" sz="2000" dirty="0" smtClean="0"/>
              <a:t>.</a:t>
            </a:r>
          </a:p>
          <a:p>
            <a:r>
              <a:rPr lang="es-MX" sz="2000" b="1" dirty="0" smtClean="0"/>
              <a:t>José</a:t>
            </a:r>
            <a:r>
              <a:rPr lang="es-MX" sz="2000" dirty="0" smtClean="0"/>
              <a:t>: Buenos días.  ¿</a:t>
            </a:r>
            <a:r>
              <a:rPr lang="es-MX" sz="2000" u="sng" dirty="0" smtClean="0"/>
              <a:t>Qué tal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Bien.  ¿Y tú?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</a:t>
            </a:r>
            <a:r>
              <a:rPr lang="es-MX" sz="2000" u="sng" dirty="0" smtClean="0"/>
              <a:t>Muy bien</a:t>
            </a:r>
            <a:r>
              <a:rPr lang="es-MX" sz="2000" dirty="0" smtClean="0"/>
              <a:t>.  ¿Cómo te llamas?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 </a:t>
            </a:r>
            <a:r>
              <a:rPr lang="es-MX" sz="2000" u="sng" dirty="0" smtClean="0"/>
              <a:t>Me llamo </a:t>
            </a:r>
            <a:r>
              <a:rPr lang="es-MX" sz="2000" dirty="0" smtClean="0"/>
              <a:t>Lola.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Me llamo José.  </a:t>
            </a:r>
            <a:r>
              <a:rPr lang="es-MX" sz="2000" u="sng" dirty="0" smtClean="0"/>
              <a:t>Mucho gusto</a:t>
            </a:r>
            <a:r>
              <a:rPr lang="es-MX" sz="2000" dirty="0" smtClean="0"/>
              <a:t>.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</a:t>
            </a:r>
            <a:r>
              <a:rPr lang="es-MX" sz="2000" u="sng" dirty="0" smtClean="0"/>
              <a:t>Encantada</a:t>
            </a:r>
            <a:r>
              <a:rPr lang="es-MX" sz="2000" dirty="0" smtClean="0"/>
              <a:t>.  ¿De dónde eres?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Soy de Brasil.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Soy de Argentina. ¿Cuántos años tienes?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Tengo 17 años.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Tengo 16 años. ¿</a:t>
            </a:r>
            <a:r>
              <a:rPr lang="es-MX" sz="2000" u="sng" dirty="0" smtClean="0"/>
              <a:t>Cuándo es tu cumpleaños</a:t>
            </a:r>
            <a:r>
              <a:rPr lang="es-MX" sz="2000" dirty="0" smtClean="0"/>
              <a:t>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</a:t>
            </a:r>
            <a:r>
              <a:rPr lang="es-MX" sz="2000" u="sng" dirty="0" smtClean="0"/>
              <a:t>Mi cumpleaños es </a:t>
            </a:r>
            <a:r>
              <a:rPr lang="es-MX" sz="2000" dirty="0" smtClean="0"/>
              <a:t>el 23 de enero.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¡</a:t>
            </a:r>
            <a:r>
              <a:rPr lang="es-MX" sz="2000" u="sng" dirty="0" smtClean="0"/>
              <a:t>Mi cumpleaños </a:t>
            </a:r>
            <a:r>
              <a:rPr lang="es-MX" sz="2000" dirty="0" smtClean="0"/>
              <a:t>también es el 23</a:t>
            </a:r>
            <a:r>
              <a:rPr lang="es-MX" sz="2000" b="1" dirty="0"/>
              <a:t> </a:t>
            </a:r>
            <a:r>
              <a:rPr lang="es-MX" sz="2000" dirty="0" smtClean="0"/>
              <a:t>de enero!    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¡</a:t>
            </a:r>
            <a:r>
              <a:rPr lang="es-MX" sz="2000" u="sng" dirty="0" smtClean="0"/>
              <a:t>Que coincidencia</a:t>
            </a:r>
            <a:r>
              <a:rPr lang="es-MX" sz="2000" dirty="0" smtClean="0"/>
              <a:t>! ¿Cuántos idiomas hablas?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Hablo tres idiomas?  Hablo inglés,</a:t>
            </a:r>
          </a:p>
          <a:p>
            <a:r>
              <a:rPr lang="es-MX" sz="2000" dirty="0" smtClean="0"/>
              <a:t>francés, e italiano.  ¿Y tú?</a:t>
            </a:r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r>
              <a:rPr lang="es-MX" sz="2000" b="1" dirty="0"/>
              <a:t>José </a:t>
            </a:r>
            <a:r>
              <a:rPr lang="es-MX" sz="2000" dirty="0"/>
              <a:t>: Yo hablo cuatro idiomas.  Hablo</a:t>
            </a:r>
          </a:p>
          <a:p>
            <a:r>
              <a:rPr lang="es-MX" sz="2000" dirty="0" smtClean="0"/>
              <a:t>inglés, español, alemán, y ruso.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¿Y tú </a:t>
            </a:r>
            <a:r>
              <a:rPr lang="es-MX" sz="2000" u="sng" dirty="0" smtClean="0"/>
              <a:t>que haces</a:t>
            </a:r>
            <a:r>
              <a:rPr lang="es-MX" sz="2000" dirty="0" smtClean="0"/>
              <a:t>?</a:t>
            </a:r>
            <a:endParaRPr lang="es-MX" sz="2000" i="1" dirty="0" smtClean="0"/>
          </a:p>
          <a:p>
            <a:r>
              <a:rPr lang="es-MX" sz="2000" b="1" dirty="0"/>
              <a:t>José </a:t>
            </a:r>
            <a:r>
              <a:rPr lang="es-MX" sz="2000" dirty="0" smtClean="0"/>
              <a:t>:  Yo soy estudiante en una escuela internacional en Caracas</a:t>
            </a:r>
            <a:r>
              <a:rPr lang="es-MX" sz="2000" dirty="0"/>
              <a:t>, Venezuela. ¿Y tú</a:t>
            </a:r>
            <a:r>
              <a:rPr lang="es-MX" sz="2000" dirty="0" smtClean="0"/>
              <a:t>?. 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 Soy estudiante en una escuela internacional en Panamá.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 ¿Qué haces aquí en Bogotá?</a:t>
            </a:r>
            <a:endParaRPr lang="es-MX" sz="2000" i="1" dirty="0" smtClean="0"/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 </a:t>
            </a:r>
            <a:r>
              <a:rPr lang="es-MX" sz="2000" u="sng" dirty="0" smtClean="0"/>
              <a:t>Estoy</a:t>
            </a:r>
            <a:r>
              <a:rPr lang="es-MX" sz="2000" dirty="0" smtClean="0"/>
              <a:t> en Bogotá porque tengo un </a:t>
            </a:r>
            <a:r>
              <a:rPr lang="es-MX" sz="2000" dirty="0"/>
              <a:t>curso. ¿Y tú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/>
              <a:t>José </a:t>
            </a:r>
            <a:r>
              <a:rPr lang="es-MX" sz="2000" dirty="0" smtClean="0"/>
              <a:t>:  También </a:t>
            </a:r>
            <a:r>
              <a:rPr lang="es-MX" sz="2000" u="sng" dirty="0" smtClean="0"/>
              <a:t>estoy</a:t>
            </a:r>
            <a:r>
              <a:rPr lang="es-MX" sz="2000" dirty="0" smtClean="0"/>
              <a:t> aquí porque tengo un curso.  ¿</a:t>
            </a:r>
            <a:r>
              <a:rPr lang="es-MX" sz="2000" u="sng" dirty="0" smtClean="0"/>
              <a:t>Cómo te sientes </a:t>
            </a:r>
            <a:r>
              <a:rPr lang="es-MX" sz="2000" dirty="0" smtClean="0"/>
              <a:t>con </a:t>
            </a:r>
            <a:r>
              <a:rPr lang="es-MX" sz="2000" u="sng" dirty="0" smtClean="0"/>
              <a:t>tu</a:t>
            </a:r>
            <a:r>
              <a:rPr lang="es-MX" sz="2000" dirty="0" smtClean="0"/>
              <a:t> curso?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 </a:t>
            </a:r>
            <a:r>
              <a:rPr lang="es-MX" sz="2000" u="sng" dirty="0" smtClean="0"/>
              <a:t>Estoy</a:t>
            </a:r>
            <a:r>
              <a:rPr lang="es-MX" sz="2000" dirty="0" smtClean="0"/>
              <a:t> un poco </a:t>
            </a:r>
            <a:r>
              <a:rPr lang="es-MX" sz="2000" u="sng" dirty="0" smtClean="0"/>
              <a:t>aburrida</a:t>
            </a:r>
            <a:r>
              <a:rPr lang="es-MX" sz="2000" dirty="0"/>
              <a:t>. ¿Y tú</a:t>
            </a:r>
            <a:r>
              <a:rPr lang="es-MX" sz="2000" dirty="0" smtClean="0"/>
              <a:t>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Estoy muy emocionado con </a:t>
            </a:r>
            <a:r>
              <a:rPr lang="es-MX" sz="2000" u="sng" dirty="0" smtClean="0"/>
              <a:t>mi</a:t>
            </a:r>
            <a:r>
              <a:rPr lang="es-MX" sz="2000" dirty="0" smtClean="0"/>
              <a:t> curso.  ¡</a:t>
            </a:r>
            <a:r>
              <a:rPr lang="es-MX" sz="2000" u="sng" dirty="0" smtClean="0"/>
              <a:t>Mi</a:t>
            </a:r>
            <a:r>
              <a:rPr lang="es-MX" sz="2000" dirty="0" smtClean="0"/>
              <a:t> curso es excelente!  </a:t>
            </a:r>
            <a:r>
              <a:rPr lang="es-MX" sz="2000" u="sng" dirty="0" smtClean="0"/>
              <a:t>Buena suerte </a:t>
            </a:r>
            <a:r>
              <a:rPr lang="es-MX" sz="2000" dirty="0" smtClean="0"/>
              <a:t>en </a:t>
            </a:r>
            <a:r>
              <a:rPr lang="es-MX" sz="2000" u="sng" dirty="0" smtClean="0"/>
              <a:t>tu</a:t>
            </a:r>
            <a:r>
              <a:rPr lang="es-MX" sz="2000" dirty="0" smtClean="0"/>
              <a:t> curso.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Gracias.  Igualmente.  Hasta pronto.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Chao.  </a:t>
            </a:r>
          </a:p>
          <a:p>
            <a:r>
              <a:rPr lang="es-MX" sz="2000" dirty="0" smtClean="0"/>
              <a:t>  </a:t>
            </a:r>
          </a:p>
        </p:txBody>
      </p:sp>
      <p:pic>
        <p:nvPicPr>
          <p:cNvPr id="3" name="Dialogo Lola/Jo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31167"/>
            <a:ext cx="765151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Usa el artículo </a:t>
            </a:r>
            <a:r>
              <a:rPr lang="es-MX" sz="2400" b="1" u="sng" dirty="0" smtClean="0">
                <a:solidFill>
                  <a:srgbClr val="FF0000"/>
                </a:solidFill>
              </a:rPr>
              <a:t>correcto</a:t>
            </a:r>
            <a:r>
              <a:rPr lang="es-MX" sz="2400" b="1" dirty="0" smtClean="0">
                <a:solidFill>
                  <a:srgbClr val="FF0000"/>
                </a:solidFill>
              </a:rPr>
              <a:t> (la, las, el, los, un, unos, una, unas)</a:t>
            </a:r>
            <a:endParaRPr lang="es-MX" sz="2400" b="1" dirty="0" smtClean="0"/>
          </a:p>
          <a:p>
            <a:endParaRPr lang="es-MX" sz="24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______ carro es grande y es muy rápido.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______ </a:t>
            </a:r>
            <a:r>
              <a:rPr lang="es-MX" sz="2400" b="1" smtClean="0"/>
              <a:t>chica  es alta, rubia e inteligente.</a:t>
            </a:r>
            <a:endParaRPr lang="es-MX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______ páginas en Internet son mías.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______ soldados en la ciudad son muy fuertes.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______ (a) página del libro tiene pocas ilustraciones.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______ (a) profesor tiene los ojos azules.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______ (</a:t>
            </a:r>
            <a:r>
              <a:rPr lang="es-MX" sz="2400" b="1" dirty="0" err="1" smtClean="0"/>
              <a:t>some</a:t>
            </a:r>
            <a:r>
              <a:rPr lang="es-MX" sz="2400" b="1" dirty="0" smtClean="0"/>
              <a:t>) niñas tienen mucho talento.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______ (</a:t>
            </a:r>
            <a:r>
              <a:rPr lang="es-MX" sz="2400" b="1" dirty="0" err="1" smtClean="0"/>
              <a:t>some</a:t>
            </a:r>
            <a:r>
              <a:rPr lang="es-MX" sz="2400" b="1" dirty="0" smtClean="0"/>
              <a:t>) niños son muy débiles.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3716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El</a:t>
            </a:r>
            <a:endParaRPr lang="es-MX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295400" y="1746069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La</a:t>
            </a:r>
            <a:endParaRPr lang="es-MX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2119193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Las</a:t>
            </a:r>
            <a:endParaRPr lang="es-MX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95400" y="2493662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Los</a:t>
            </a:r>
            <a:endParaRPr lang="es-MX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2855068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Una</a:t>
            </a:r>
            <a:endParaRPr lang="es-MX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295400" y="3203411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Un</a:t>
            </a:r>
            <a:endParaRPr lang="es-MX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295400" y="355175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Unas</a:t>
            </a:r>
            <a:endParaRPr lang="es-MX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295400" y="3942297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Unos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0118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4812" y="5909967"/>
            <a:ext cx="2366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atlético.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94375"/>
            <a:ext cx="2997371" cy="4520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772" y="317212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son ellos?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603428"/>
            <a:ext cx="117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Jorge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70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3" y="833928"/>
            <a:ext cx="3346974" cy="4767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6587"/>
            <a:ext cx="4018557" cy="4682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0568" y="5632456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Samuel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9326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153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buena.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3748087" cy="36655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cómico.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33525"/>
            <a:ext cx="5715000" cy="37909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1995</Words>
  <Application>Microsoft Office PowerPoint</Application>
  <PresentationFormat>On-screen Show (4:3)</PresentationFormat>
  <Paragraphs>469</Paragraphs>
  <Slides>70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172</cp:revision>
  <dcterms:created xsi:type="dcterms:W3CDTF">2012-09-14T02:26:05Z</dcterms:created>
  <dcterms:modified xsi:type="dcterms:W3CDTF">2015-02-24T04:15:52Z</dcterms:modified>
</cp:coreProperties>
</file>