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4660"/>
  </p:normalViewPr>
  <p:slideViewPr>
    <p:cSldViewPr snapToGrid="0">
      <p:cViewPr varScale="1">
        <p:scale>
          <a:sx n="74" d="100"/>
          <a:sy n="74" d="100"/>
        </p:scale>
        <p:origin x="10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2C74C3-1FBF-4AD8-B075-78EEB9FDB2F1}" type="datetimeFigureOut">
              <a:rPr lang="es-MX" smtClean="0"/>
              <a:t>03/11/2013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347078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C74C3-1FBF-4AD8-B075-78EEB9FDB2F1}" type="datetimeFigureOut">
              <a:rPr lang="es-MX" smtClean="0"/>
              <a:t>03/11/2013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205330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C74C3-1FBF-4AD8-B075-78EEB9FDB2F1}" type="datetimeFigureOut">
              <a:rPr lang="es-MX" smtClean="0"/>
              <a:t>03/11/2013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270177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C74C3-1FBF-4AD8-B075-78EEB9FDB2F1}" type="datetimeFigureOut">
              <a:rPr lang="es-MX" smtClean="0"/>
              <a:t>03/11/2013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43936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C74C3-1FBF-4AD8-B075-78EEB9FDB2F1}" type="datetimeFigureOut">
              <a:rPr lang="es-MX" smtClean="0"/>
              <a:t>03/11/2013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202623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2C74C3-1FBF-4AD8-B075-78EEB9FDB2F1}" type="datetimeFigureOut">
              <a:rPr lang="es-MX" smtClean="0"/>
              <a:t>03/11/2013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123229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2C74C3-1FBF-4AD8-B075-78EEB9FDB2F1}" type="datetimeFigureOut">
              <a:rPr lang="es-MX" smtClean="0"/>
              <a:t>03/11/2013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226099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2C74C3-1FBF-4AD8-B075-78EEB9FDB2F1}" type="datetimeFigureOut">
              <a:rPr lang="es-MX" smtClean="0"/>
              <a:t>03/11/2013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126181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C74C3-1FBF-4AD8-B075-78EEB9FDB2F1}" type="datetimeFigureOut">
              <a:rPr lang="es-MX" smtClean="0"/>
              <a:t>03/11/2013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320161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C74C3-1FBF-4AD8-B075-78EEB9FDB2F1}" type="datetimeFigureOut">
              <a:rPr lang="es-MX" smtClean="0"/>
              <a:t>03/11/2013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69955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C74C3-1FBF-4AD8-B075-78EEB9FDB2F1}" type="datetimeFigureOut">
              <a:rPr lang="es-MX" smtClean="0"/>
              <a:t>03/11/2013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56AC06-8106-4F61-A0BD-270FE6E03F58}" type="slidenum">
              <a:rPr lang="es-MX" smtClean="0"/>
              <a:t>‹#›</a:t>
            </a:fld>
            <a:endParaRPr lang="es-MX"/>
          </a:p>
        </p:txBody>
      </p:sp>
    </p:spTree>
    <p:extLst>
      <p:ext uri="{BB962C8B-B14F-4D97-AF65-F5344CB8AC3E}">
        <p14:creationId xmlns:p14="http://schemas.microsoft.com/office/powerpoint/2010/main" val="342220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C74C3-1FBF-4AD8-B075-78EEB9FDB2F1}" type="datetimeFigureOut">
              <a:rPr lang="es-MX" smtClean="0"/>
              <a:t>03/11/2013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6AC06-8106-4F61-A0BD-270FE6E03F58}" type="slidenum">
              <a:rPr lang="es-MX" smtClean="0"/>
              <a:t>‹#›</a:t>
            </a:fld>
            <a:endParaRPr lang="es-MX"/>
          </a:p>
        </p:txBody>
      </p:sp>
    </p:spTree>
    <p:extLst>
      <p:ext uri="{BB962C8B-B14F-4D97-AF65-F5344CB8AC3E}">
        <p14:creationId xmlns:p14="http://schemas.microsoft.com/office/powerpoint/2010/main" val="1017076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youtu.be/JkAWI_fS7Pc"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youtu.be/JkAWI_fS7P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DaPBBOHfsA"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youtu.be/-YppIQUiE9Y"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youtu.be/ol67qo3WhJ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youtu.be/QxrQ6BaijA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youtu.be/gprk2WS6f_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youtu.be/Bu6SE5TYrC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youtu.be/hUlO79F2gbQ"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32" name="Picture 8" descr="http://images2.wikia.nocookie.net/__cb20130609013812/scratchpad/images/5/5c/Monsters_University_(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112" y="3935844"/>
            <a:ext cx="1684641" cy="249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3219a2.medialib.glogster.com/manofsteelmovienow/media/94/9421016a22adb21f310391ea03ca06aea00aa020/man-of-steel-man-of-steel-34785819-1024-14926hst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31258">
            <a:off x="685662" y="1281895"/>
            <a:ext cx="1767908" cy="2575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drscottamills.com/wp-content/uploads/2012/10/Gladi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02822">
            <a:off x="6374226" y="1449304"/>
            <a:ext cx="2079628" cy="2215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tasheverything.com/wp-content/uploads/2013/03/Into-The-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3609" y="1177930"/>
            <a:ext cx="1745517" cy="24437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latesttophotnews.com/wp-content/uploads/2012/06/Latest-Hollywood-Romance-Movies-2012-List.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267" y="4331902"/>
            <a:ext cx="2128780" cy="17030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upload.wikimedia.org/wikipedia/en/1/19/An_Inconvenient_Truth_Film_Pos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5818" y="4099771"/>
            <a:ext cx="1459642" cy="215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83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3580325" y="1447778"/>
            <a:ext cx="5344733" cy="4893647"/>
          </a:xfrm>
          <a:prstGeom prst="rect">
            <a:avLst/>
          </a:prstGeom>
          <a:noFill/>
        </p:spPr>
        <p:txBody>
          <a:bodyPr wrap="square" rtlCol="0">
            <a:spAutoFit/>
          </a:bodyPr>
          <a:lstStyle/>
          <a:p>
            <a:pPr algn="just"/>
            <a:r>
              <a:rPr lang="es-MX" sz="2400" dirty="0" smtClean="0"/>
              <a:t>Mi película favorita es, sin duda, ala argentina Kamchatka.  El argumento es muy interesante y la historia se desarrolla en la década de los 70 en Argentina, durante la represión militar.  Ricardo </a:t>
            </a:r>
            <a:r>
              <a:rPr lang="es-MX" sz="2400" dirty="0" err="1" smtClean="0"/>
              <a:t>Darín</a:t>
            </a:r>
            <a:r>
              <a:rPr lang="es-MX" sz="2400" dirty="0" smtClean="0"/>
              <a:t> es uno de los protagonistas y hace el papel del padre de familia, un abogado que esconde a su familia para evitar su muerte.  Sus dos hijos, de 9 y 5 años, utilizan su imaginación para entender su nueva vida lejos de sus amigos.  Es una película dramática y cómica a la vez.  La recomiendo.  Vale la pena.</a:t>
            </a:r>
            <a:endParaRPr lang="es-MX" sz="2400" dirty="0"/>
          </a:p>
        </p:txBody>
      </p:sp>
      <p:pic>
        <p:nvPicPr>
          <p:cNvPr id="10242" name="Picture 2" descr="http://sientemag.com/wp-content/uploads/2013/10/kamchatka-pelicul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90" y="1260452"/>
            <a:ext cx="3373236" cy="505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12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1068946"/>
            <a:ext cx="7907628" cy="5355312"/>
          </a:xfrm>
          <a:prstGeom prst="rect">
            <a:avLst/>
          </a:prstGeom>
          <a:noFill/>
        </p:spPr>
        <p:txBody>
          <a:bodyPr wrap="square" rtlCol="0">
            <a:spAutoFit/>
          </a:bodyPr>
          <a:lstStyle/>
          <a:p>
            <a:pPr algn="just"/>
            <a:r>
              <a:rPr lang="en-US" dirty="0"/>
              <a:t>In 1976 Buenos Aires, a ten-year-old boy lives in a world of school lessons and comic books, TV shows and games of Risk—a world in which men have superpowers and boys can conquer the globe on a rectangle of cardboard. But in his hometown, the military has just seized power, and amid a climate of increasing terror and intimidation, people begin to disappear without a trace.</a:t>
            </a:r>
            <a:r>
              <a:rPr lang="en-US" dirty="0" smtClean="0"/>
              <a:t/>
            </a:r>
            <a:br>
              <a:rPr lang="en-US" dirty="0" smtClean="0"/>
            </a:br>
            <a:r>
              <a:rPr lang="en-US" dirty="0" smtClean="0"/>
              <a:t/>
            </a:r>
            <a:br>
              <a:rPr lang="en-US" dirty="0" smtClean="0"/>
            </a:br>
            <a:r>
              <a:rPr lang="en-US" dirty="0"/>
              <a:t>When his mother unexpectedly pulls him and his younger brother from school, she tells him they’re going on an impromptu family trip. But he soon realizes that this will be no ordinary holiday: his parents are known supporters of the opposition, and they are going into hiding. Holed up in a safe house in the remote hills outside the city, the family assumes new identities. The boy names himself Harry after his hero Houdini, and as tensions rise and the uncertain world around him descends into chaos, he spends his days of exile learning the secrets of escape.</a:t>
            </a:r>
            <a:r>
              <a:rPr lang="en-US" dirty="0" smtClean="0"/>
              <a:t/>
            </a:r>
            <a:br>
              <a:rPr lang="en-US" dirty="0" smtClean="0"/>
            </a:br>
            <a:r>
              <a:rPr lang="en-US" dirty="0" smtClean="0"/>
              <a:t/>
            </a:r>
            <a:br>
              <a:rPr lang="en-US" dirty="0" smtClean="0"/>
            </a:br>
            <a:r>
              <a:rPr lang="en-US" i="1" dirty="0"/>
              <a:t>Kamchatka</a:t>
            </a:r>
            <a:r>
              <a:rPr lang="en-US" dirty="0"/>
              <a:t> is the portrait of a child forced to square fantasy with a reality in which family, politics, history, and even time itself have become more improbable than any fiction. Told from the points of view of Harry as a grown man and as a boy, Kamchatka is an unforgettable story of courage and sacrifice, the tricks of time and memory, and the fragile yet resilient fabric of childhood.</a:t>
            </a:r>
            <a:endParaRPr lang="es-MX" dirty="0"/>
          </a:p>
        </p:txBody>
      </p:sp>
      <p:sp>
        <p:nvSpPr>
          <p:cNvPr id="3" name="Rectangle 2"/>
          <p:cNvSpPr/>
          <p:nvPr/>
        </p:nvSpPr>
        <p:spPr>
          <a:xfrm>
            <a:off x="1408000" y="34271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2" descr="http://sientemag.com/wp-content/uploads/2013/10/kamchatka-pelicul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47" y="105551"/>
            <a:ext cx="630036" cy="94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66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050" name="Picture 2" descr="http://3219a2.medialib.glogster.com/manofsteelmovienow/media/94/9421016a22adb21f310391ea03ca06aea00aa020/man-of-steel-man-of-steel-34785819-1024-14926hst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618" y="1126434"/>
            <a:ext cx="3859834" cy="5623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03952" y="1105488"/>
            <a:ext cx="907621" cy="461665"/>
          </a:xfrm>
          <a:prstGeom prst="rect">
            <a:avLst/>
          </a:prstGeom>
        </p:spPr>
        <p:txBody>
          <a:bodyPr wrap="none">
            <a:spAutoFit/>
          </a:bodyPr>
          <a:lstStyle/>
          <a:p>
            <a:r>
              <a:rPr lang="es-MX" sz="2400" dirty="0" smtClean="0">
                <a:hlinkClick r:id="rId3"/>
              </a:rPr>
              <a:t>Video</a:t>
            </a:r>
            <a:endParaRPr lang="es-MX" sz="2400" dirty="0"/>
          </a:p>
        </p:txBody>
      </p:sp>
      <p:sp>
        <p:nvSpPr>
          <p:cNvPr id="6" name="TextBox 5"/>
          <p:cNvSpPr txBox="1"/>
          <p:nvPr/>
        </p:nvSpPr>
        <p:spPr>
          <a:xfrm>
            <a:off x="4610636" y="1676226"/>
            <a:ext cx="3812147" cy="3416320"/>
          </a:xfrm>
          <a:prstGeom prst="rect">
            <a:avLst/>
          </a:prstGeom>
          <a:noFill/>
        </p:spPr>
        <p:txBody>
          <a:bodyPr wrap="square" rtlCol="0">
            <a:spAutoFit/>
          </a:bodyPr>
          <a:lstStyle/>
          <a:p>
            <a:pPr marL="342900" indent="-342900">
              <a:buFont typeface="+mj-lt"/>
              <a:buAutoNum type="arabicPeriod"/>
            </a:pPr>
            <a:r>
              <a:rPr lang="es-MX" sz="2400" dirty="0" smtClean="0"/>
              <a:t>¿Qué tipo de película es esta? </a:t>
            </a:r>
            <a:r>
              <a:rPr lang="es-MX" sz="2400" b="1" dirty="0" smtClean="0">
                <a:solidFill>
                  <a:srgbClr val="0070C0"/>
                </a:solidFill>
              </a:rPr>
              <a:t>Es una/un: _____ </a:t>
            </a:r>
            <a:r>
              <a:rPr lang="es-MX" sz="2400" dirty="0" smtClean="0"/>
              <a:t>(película de guerra, película histórica, película de acción, película de aventura, película romántica, comedia, película de animación, documental) </a:t>
            </a:r>
            <a:endParaRPr lang="es-MX" sz="2400" dirty="0"/>
          </a:p>
        </p:txBody>
      </p:sp>
    </p:spTree>
    <p:extLst>
      <p:ext uri="{BB962C8B-B14F-4D97-AF65-F5344CB8AC3E}">
        <p14:creationId xmlns:p14="http://schemas.microsoft.com/office/powerpoint/2010/main" val="25263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5019862" y="1362525"/>
            <a:ext cx="907621" cy="461665"/>
          </a:xfrm>
          <a:prstGeom prst="rect">
            <a:avLst/>
          </a:prstGeom>
        </p:spPr>
        <p:txBody>
          <a:bodyPr wrap="none">
            <a:spAutoFit/>
          </a:bodyPr>
          <a:lstStyle/>
          <a:p>
            <a:r>
              <a:rPr lang="es-MX" sz="2400" dirty="0" smtClean="0">
                <a:hlinkClick r:id="rId2"/>
              </a:rPr>
              <a:t>Video</a:t>
            </a:r>
            <a:endParaRPr lang="es-MX" sz="2400" dirty="0"/>
          </a:p>
        </p:txBody>
      </p:sp>
      <p:sp>
        <p:nvSpPr>
          <p:cNvPr id="7" name="TextBox 6"/>
          <p:cNvSpPr txBox="1"/>
          <p:nvPr/>
        </p:nvSpPr>
        <p:spPr>
          <a:xfrm>
            <a:off x="4623514" y="1824190"/>
            <a:ext cx="3812147" cy="3416320"/>
          </a:xfrm>
          <a:prstGeom prst="rect">
            <a:avLst/>
          </a:prstGeom>
          <a:noFill/>
        </p:spPr>
        <p:txBody>
          <a:bodyPr wrap="square" rtlCol="0">
            <a:spAutoFit/>
          </a:bodyPr>
          <a:lstStyle/>
          <a:p>
            <a:pPr marL="342900" indent="-342900">
              <a:buFont typeface="+mj-lt"/>
              <a:buAutoNum type="arabicPeriod"/>
            </a:pPr>
            <a:r>
              <a:rPr lang="es-MX" sz="2400" dirty="0" smtClean="0"/>
              <a:t>¿Qué tipo de película es esta? </a:t>
            </a:r>
            <a:r>
              <a:rPr lang="es-MX" sz="2400" b="1" dirty="0" smtClean="0">
                <a:solidFill>
                  <a:srgbClr val="0070C0"/>
                </a:solidFill>
              </a:rPr>
              <a:t>Es una/un: _____ </a:t>
            </a:r>
            <a:r>
              <a:rPr lang="es-MX" sz="2400" dirty="0" smtClean="0"/>
              <a:t>(película de guerra, película histórica, película de acción, película de aventura, película romántica, comedia, película de animación, documental) </a:t>
            </a:r>
            <a:endParaRPr lang="es-MX"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51" y="1362525"/>
            <a:ext cx="3523977" cy="4986760"/>
          </a:xfrm>
          <a:prstGeom prst="rect">
            <a:avLst/>
          </a:prstGeom>
        </p:spPr>
      </p:pic>
    </p:spTree>
    <p:extLst>
      <p:ext uri="{BB962C8B-B14F-4D97-AF65-F5344CB8AC3E}">
        <p14:creationId xmlns:p14="http://schemas.microsoft.com/office/powerpoint/2010/main" val="212635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5019862" y="1362525"/>
            <a:ext cx="907621" cy="461665"/>
          </a:xfrm>
          <a:prstGeom prst="rect">
            <a:avLst/>
          </a:prstGeom>
        </p:spPr>
        <p:txBody>
          <a:bodyPr wrap="none">
            <a:spAutoFit/>
          </a:bodyPr>
          <a:lstStyle/>
          <a:p>
            <a:r>
              <a:rPr lang="es-MX" sz="2400" dirty="0" smtClean="0">
                <a:hlinkClick r:id="rId2"/>
              </a:rPr>
              <a:t>Video</a:t>
            </a:r>
            <a:endParaRPr lang="es-MX" sz="2400" dirty="0"/>
          </a:p>
        </p:txBody>
      </p:sp>
      <p:pic>
        <p:nvPicPr>
          <p:cNvPr id="4098" name="Picture 2" descr="http://drscottamills.com/wp-content/uploads/2012/10/Gladi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1362525"/>
            <a:ext cx="4403546" cy="46905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55334" y="1824190"/>
            <a:ext cx="3812147" cy="3416320"/>
          </a:xfrm>
          <a:prstGeom prst="rect">
            <a:avLst/>
          </a:prstGeom>
          <a:noFill/>
        </p:spPr>
        <p:txBody>
          <a:bodyPr wrap="square" rtlCol="0">
            <a:spAutoFit/>
          </a:bodyPr>
          <a:lstStyle/>
          <a:p>
            <a:pPr marL="342900" indent="-342900">
              <a:buFont typeface="+mj-lt"/>
              <a:buAutoNum type="arabicPeriod"/>
            </a:pPr>
            <a:r>
              <a:rPr lang="es-MX" sz="2400" dirty="0" smtClean="0"/>
              <a:t>¿Qué tipo de película es esta? </a:t>
            </a:r>
            <a:r>
              <a:rPr lang="es-MX" sz="2400" b="1" dirty="0" smtClean="0">
                <a:solidFill>
                  <a:srgbClr val="0070C0"/>
                </a:solidFill>
              </a:rPr>
              <a:t>Es una/un: _____ </a:t>
            </a:r>
            <a:r>
              <a:rPr lang="es-MX" sz="2400" dirty="0" smtClean="0"/>
              <a:t>(película de guerra, película histórica, película de acción, película de aventura, película romántica, comedia, película de animación, documental) </a:t>
            </a:r>
            <a:endParaRPr lang="es-MX" sz="2400" dirty="0"/>
          </a:p>
        </p:txBody>
      </p:sp>
    </p:spTree>
    <p:extLst>
      <p:ext uri="{BB962C8B-B14F-4D97-AF65-F5344CB8AC3E}">
        <p14:creationId xmlns:p14="http://schemas.microsoft.com/office/powerpoint/2010/main" val="413025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5019862" y="1362525"/>
            <a:ext cx="907621" cy="461665"/>
          </a:xfrm>
          <a:prstGeom prst="rect">
            <a:avLst/>
          </a:prstGeom>
        </p:spPr>
        <p:txBody>
          <a:bodyPr wrap="none">
            <a:spAutoFit/>
          </a:bodyPr>
          <a:lstStyle/>
          <a:p>
            <a:r>
              <a:rPr lang="es-MX" sz="2400" dirty="0" smtClean="0">
                <a:hlinkClick r:id="rId2"/>
              </a:rPr>
              <a:t>Video</a:t>
            </a:r>
            <a:endParaRPr lang="es-MX" sz="2400" dirty="0"/>
          </a:p>
        </p:txBody>
      </p:sp>
      <p:pic>
        <p:nvPicPr>
          <p:cNvPr id="5" name="Picture 8" descr="http://images2.wikia.nocookie.net/__cb20130609013812/scratchpad/images/5/5c/Monsters_University_(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64" y="1117825"/>
            <a:ext cx="3710374" cy="5495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6394" y="1933804"/>
            <a:ext cx="3812147" cy="3416320"/>
          </a:xfrm>
          <a:prstGeom prst="rect">
            <a:avLst/>
          </a:prstGeom>
          <a:noFill/>
        </p:spPr>
        <p:txBody>
          <a:bodyPr wrap="square" rtlCol="0">
            <a:spAutoFit/>
          </a:bodyPr>
          <a:lstStyle/>
          <a:p>
            <a:pPr marL="342900" indent="-342900">
              <a:buFont typeface="+mj-lt"/>
              <a:buAutoNum type="arabicPeriod"/>
            </a:pPr>
            <a:r>
              <a:rPr lang="es-MX" sz="2400" dirty="0" smtClean="0"/>
              <a:t>¿Qué tipo de película es esta? </a:t>
            </a:r>
            <a:r>
              <a:rPr lang="es-MX" sz="2400" b="1" dirty="0" smtClean="0">
                <a:solidFill>
                  <a:srgbClr val="0070C0"/>
                </a:solidFill>
              </a:rPr>
              <a:t>Es una/un: _____ </a:t>
            </a:r>
            <a:r>
              <a:rPr lang="es-MX" sz="2400" dirty="0" smtClean="0"/>
              <a:t>(película de guerra, película histórica, película de acción, película de aventura, película romántica, comedia, película de animación, documental) </a:t>
            </a:r>
            <a:endParaRPr lang="es-MX" sz="2400" dirty="0"/>
          </a:p>
        </p:txBody>
      </p:sp>
    </p:spTree>
    <p:extLst>
      <p:ext uri="{BB962C8B-B14F-4D97-AF65-F5344CB8AC3E}">
        <p14:creationId xmlns:p14="http://schemas.microsoft.com/office/powerpoint/2010/main" val="316438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5303198" y="1359889"/>
            <a:ext cx="907621" cy="461665"/>
          </a:xfrm>
          <a:prstGeom prst="rect">
            <a:avLst/>
          </a:prstGeom>
        </p:spPr>
        <p:txBody>
          <a:bodyPr wrap="none">
            <a:spAutoFit/>
          </a:bodyPr>
          <a:lstStyle/>
          <a:p>
            <a:r>
              <a:rPr lang="es-MX" sz="2400" dirty="0" smtClean="0">
                <a:hlinkClick r:id="rId2"/>
              </a:rPr>
              <a:t>Video</a:t>
            </a:r>
            <a:endParaRPr lang="es-MX" sz="2400" dirty="0"/>
          </a:p>
        </p:txBody>
      </p:sp>
      <p:pic>
        <p:nvPicPr>
          <p:cNvPr id="6" name="Picture 14" descr="http://www.latesttophotnews.com/wp-content/uploads/2012/06/Latest-Hollywood-Romance-Movies-2012-Lis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93" y="1362525"/>
            <a:ext cx="4191485" cy="4922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93972" y="2115547"/>
            <a:ext cx="3812147" cy="3416320"/>
          </a:xfrm>
          <a:prstGeom prst="rect">
            <a:avLst/>
          </a:prstGeom>
          <a:noFill/>
        </p:spPr>
        <p:txBody>
          <a:bodyPr wrap="square" rtlCol="0">
            <a:spAutoFit/>
          </a:bodyPr>
          <a:lstStyle/>
          <a:p>
            <a:pPr marL="342900" indent="-342900">
              <a:buFont typeface="+mj-lt"/>
              <a:buAutoNum type="arabicPeriod"/>
            </a:pPr>
            <a:r>
              <a:rPr lang="es-MX" sz="2400" dirty="0" smtClean="0"/>
              <a:t>¿Qué tipo de película es esta? </a:t>
            </a:r>
            <a:r>
              <a:rPr lang="es-MX" sz="2400" b="1" dirty="0" smtClean="0">
                <a:solidFill>
                  <a:srgbClr val="0070C0"/>
                </a:solidFill>
              </a:rPr>
              <a:t>Es una/un: _____ </a:t>
            </a:r>
            <a:r>
              <a:rPr lang="es-MX" sz="2400" dirty="0" smtClean="0"/>
              <a:t>(película de guerra, película histórica, película de acción, película de aventura, película romántica, comedia, película de animación, documental) </a:t>
            </a:r>
            <a:endParaRPr lang="es-MX" sz="2400" dirty="0"/>
          </a:p>
        </p:txBody>
      </p:sp>
    </p:spTree>
    <p:extLst>
      <p:ext uri="{BB962C8B-B14F-4D97-AF65-F5344CB8AC3E}">
        <p14:creationId xmlns:p14="http://schemas.microsoft.com/office/powerpoint/2010/main" val="370856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5303198" y="1359889"/>
            <a:ext cx="907621" cy="461665"/>
          </a:xfrm>
          <a:prstGeom prst="rect">
            <a:avLst/>
          </a:prstGeom>
        </p:spPr>
        <p:txBody>
          <a:bodyPr wrap="none">
            <a:spAutoFit/>
          </a:bodyPr>
          <a:lstStyle/>
          <a:p>
            <a:r>
              <a:rPr lang="es-MX" sz="2400" dirty="0" smtClean="0">
                <a:hlinkClick r:id="rId2"/>
              </a:rPr>
              <a:t>Video</a:t>
            </a:r>
            <a:endParaRPr lang="es-MX" sz="2400" dirty="0"/>
          </a:p>
        </p:txBody>
      </p:sp>
      <p:sp>
        <p:nvSpPr>
          <p:cNvPr id="7" name="TextBox 6"/>
          <p:cNvSpPr txBox="1"/>
          <p:nvPr/>
        </p:nvSpPr>
        <p:spPr>
          <a:xfrm>
            <a:off x="4893972" y="2115547"/>
            <a:ext cx="3812147" cy="3416320"/>
          </a:xfrm>
          <a:prstGeom prst="rect">
            <a:avLst/>
          </a:prstGeom>
          <a:noFill/>
        </p:spPr>
        <p:txBody>
          <a:bodyPr wrap="square" rtlCol="0">
            <a:spAutoFit/>
          </a:bodyPr>
          <a:lstStyle/>
          <a:p>
            <a:pPr marL="342900" indent="-342900">
              <a:buFont typeface="+mj-lt"/>
              <a:buAutoNum type="arabicPeriod"/>
            </a:pPr>
            <a:r>
              <a:rPr lang="es-MX" sz="2400" dirty="0" smtClean="0"/>
              <a:t>¿Qué tipo de película es esta? </a:t>
            </a:r>
            <a:r>
              <a:rPr lang="es-MX" sz="2400" b="1" dirty="0" smtClean="0">
                <a:solidFill>
                  <a:srgbClr val="0070C0"/>
                </a:solidFill>
              </a:rPr>
              <a:t>Es una/un: _____ </a:t>
            </a:r>
            <a:r>
              <a:rPr lang="es-MX" sz="2400" dirty="0" smtClean="0"/>
              <a:t>(película de guerra, película histórica, película de acción, película de aventura, película romántica, comedia, película de animación, documental) </a:t>
            </a:r>
            <a:endParaRPr lang="es-MX" sz="2400" dirty="0"/>
          </a:p>
        </p:txBody>
      </p:sp>
      <p:pic>
        <p:nvPicPr>
          <p:cNvPr id="6146" name="Picture 2" descr="http://upload.wikimedia.org/wikipedia/en/1/19/An_Inconvenient_Truth_Film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95" y="1359889"/>
            <a:ext cx="3435498" cy="507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4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489397" y="1159099"/>
            <a:ext cx="8306873" cy="5262979"/>
          </a:xfrm>
          <a:prstGeom prst="rect">
            <a:avLst/>
          </a:prstGeom>
          <a:noFill/>
        </p:spPr>
        <p:txBody>
          <a:bodyPr wrap="square" rtlCol="0">
            <a:spAutoFit/>
          </a:bodyPr>
          <a:lstStyle/>
          <a:p>
            <a:r>
              <a:rPr lang="es-MX" sz="2400" dirty="0" smtClean="0"/>
              <a:t>Cuando hablas sobre películas, puedes usar las siguientes expresiones:</a:t>
            </a:r>
          </a:p>
          <a:p>
            <a:pPr marL="457200" indent="-457200">
              <a:buFont typeface="+mj-lt"/>
              <a:buAutoNum type="arabicPeriod"/>
            </a:pPr>
            <a:r>
              <a:rPr lang="es-MX" sz="2400" b="1" u="sng" dirty="0" smtClean="0">
                <a:solidFill>
                  <a:srgbClr val="0070C0"/>
                </a:solidFill>
              </a:rPr>
              <a:t>Es una película </a:t>
            </a:r>
            <a:r>
              <a:rPr lang="es-MX" sz="2400" dirty="0" smtClean="0"/>
              <a:t>romántica que mescla la aventura, la acción y la comedia.</a:t>
            </a:r>
          </a:p>
          <a:p>
            <a:pPr marL="457200" indent="-457200">
              <a:buFont typeface="+mj-lt"/>
              <a:buAutoNum type="arabicPeriod"/>
            </a:pPr>
            <a:r>
              <a:rPr lang="es-MX" sz="2400" dirty="0" smtClean="0"/>
              <a:t>La película </a:t>
            </a:r>
            <a:r>
              <a:rPr lang="es-MX" sz="2400" b="1" u="sng" dirty="0" smtClean="0">
                <a:solidFill>
                  <a:srgbClr val="0070C0"/>
                </a:solidFill>
              </a:rPr>
              <a:t>trata de </a:t>
            </a:r>
            <a:r>
              <a:rPr lang="es-MX" sz="2400" dirty="0" smtClean="0"/>
              <a:t>una pareja que se enamora pero la vida no permite que sean felices.</a:t>
            </a:r>
          </a:p>
          <a:p>
            <a:pPr marL="457200" indent="-457200">
              <a:buFont typeface="+mj-lt"/>
              <a:buAutoNum type="arabicPeriod"/>
            </a:pPr>
            <a:r>
              <a:rPr lang="es-MX" sz="2400" b="1" u="sng" dirty="0" smtClean="0">
                <a:solidFill>
                  <a:srgbClr val="0070C0"/>
                </a:solidFill>
              </a:rPr>
              <a:t>El protagonista </a:t>
            </a:r>
            <a:r>
              <a:rPr lang="es-MX" sz="2400" dirty="0" smtClean="0"/>
              <a:t>se llama Antonio Banderas y </a:t>
            </a:r>
            <a:r>
              <a:rPr lang="es-MX" sz="2400" b="1" u="sng" dirty="0" smtClean="0">
                <a:solidFill>
                  <a:srgbClr val="0070C0"/>
                </a:solidFill>
              </a:rPr>
              <a:t>la protagonista</a:t>
            </a:r>
            <a:r>
              <a:rPr lang="es-MX" sz="2400" dirty="0" smtClean="0"/>
              <a:t> se llama Salma </a:t>
            </a:r>
            <a:r>
              <a:rPr lang="es-MX" sz="2400" dirty="0" err="1" smtClean="0"/>
              <a:t>Hayek</a:t>
            </a:r>
            <a:r>
              <a:rPr lang="es-MX" sz="2400" dirty="0" smtClean="0"/>
              <a:t>.</a:t>
            </a:r>
          </a:p>
          <a:p>
            <a:pPr marL="457200" indent="-457200">
              <a:buFont typeface="+mj-lt"/>
              <a:buAutoNum type="arabicPeriod"/>
            </a:pPr>
            <a:r>
              <a:rPr lang="es-MX" sz="2400" b="1" u="sng" dirty="0" smtClean="0">
                <a:solidFill>
                  <a:srgbClr val="0070C0"/>
                </a:solidFill>
              </a:rPr>
              <a:t>La historia tiene lugar </a:t>
            </a:r>
            <a:r>
              <a:rPr lang="es-MX" sz="2400" dirty="0" smtClean="0"/>
              <a:t>en un pueblo pequeño y conservador en el sur este de los Estados Unidos.</a:t>
            </a:r>
          </a:p>
          <a:p>
            <a:pPr marL="457200" indent="-457200">
              <a:buFont typeface="+mj-lt"/>
              <a:buAutoNum type="arabicPeriod"/>
            </a:pPr>
            <a:r>
              <a:rPr lang="es-MX" sz="2400" b="1" u="sng" dirty="0" smtClean="0">
                <a:solidFill>
                  <a:srgbClr val="0070C0"/>
                </a:solidFill>
              </a:rPr>
              <a:t>Vale la pena </a:t>
            </a:r>
            <a:r>
              <a:rPr lang="es-MX" sz="2400" dirty="0" smtClean="0"/>
              <a:t>ver esta película porque su trama es interesante.</a:t>
            </a:r>
          </a:p>
          <a:p>
            <a:pPr marL="457200" indent="-457200">
              <a:buFont typeface="+mj-lt"/>
              <a:buAutoNum type="arabicPeriod"/>
            </a:pPr>
            <a:r>
              <a:rPr lang="es-MX" sz="2400" dirty="0" smtClean="0"/>
              <a:t>Esta es </a:t>
            </a:r>
            <a:r>
              <a:rPr lang="es-MX" sz="2400" b="1" u="sng" dirty="0" smtClean="0">
                <a:solidFill>
                  <a:srgbClr val="0070C0"/>
                </a:solidFill>
              </a:rPr>
              <a:t>la mejor </a:t>
            </a:r>
            <a:r>
              <a:rPr lang="es-MX" sz="2400" dirty="0" smtClean="0"/>
              <a:t>película que he visto este año.</a:t>
            </a:r>
          </a:p>
          <a:p>
            <a:pPr marL="457200" indent="-457200">
              <a:buFont typeface="+mj-lt"/>
              <a:buAutoNum type="arabicPeriod"/>
            </a:pPr>
            <a:r>
              <a:rPr lang="es-MX" sz="2400" dirty="0" smtClean="0"/>
              <a:t>Esta película es </a:t>
            </a:r>
            <a:r>
              <a:rPr lang="es-MX" sz="2400" b="1" u="sng" dirty="0" smtClean="0">
                <a:solidFill>
                  <a:srgbClr val="0070C0"/>
                </a:solidFill>
              </a:rPr>
              <a:t>más interesante que </a:t>
            </a:r>
            <a:r>
              <a:rPr lang="es-MX" sz="2400" dirty="0" smtClean="0"/>
              <a:t>la última película que vi porque su trama es compleja y dinámica.</a:t>
            </a:r>
          </a:p>
        </p:txBody>
      </p:sp>
    </p:spTree>
    <p:extLst>
      <p:ext uri="{BB962C8B-B14F-4D97-AF65-F5344CB8AC3E}">
        <p14:creationId xmlns:p14="http://schemas.microsoft.com/office/powerpoint/2010/main" val="101030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27" y="288529"/>
            <a:ext cx="6328014" cy="707886"/>
          </a:xfrm>
          <a:prstGeom prst="rect">
            <a:avLst/>
          </a:prstGeom>
          <a:noFill/>
        </p:spPr>
        <p:txBody>
          <a:bodyPr wrap="none" lIns="91440" tIns="45720" rIns="91440" bIns="45720">
            <a:spAutoFit/>
          </a:bodyPr>
          <a:lstStyle/>
          <a:p>
            <a:pPr algn="ctr"/>
            <a:r>
              <a:rPr lang="es-MX"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hablar sobre películas.</a:t>
            </a:r>
            <a:endParaRPr lang="es-MX"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194" name="Picture 2" descr="http://pictures2.todocoleccion.net/tc/2011/12/08/2960862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94" y="1577020"/>
            <a:ext cx="3308843" cy="45662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86389" y="1782629"/>
            <a:ext cx="5203064" cy="4154984"/>
          </a:xfrm>
          <a:prstGeom prst="rect">
            <a:avLst/>
          </a:prstGeom>
          <a:noFill/>
        </p:spPr>
        <p:txBody>
          <a:bodyPr wrap="square" rtlCol="0">
            <a:spAutoFit/>
          </a:bodyPr>
          <a:lstStyle/>
          <a:p>
            <a:pPr algn="just"/>
            <a:r>
              <a:rPr lang="es-MX" sz="2400" dirty="0" smtClean="0"/>
              <a:t>Algo pasa con Mary es una película excelente y divertida.  Cameron Díaz hace el papel de Mary, la chica mas guapa del instituto, y Ben </a:t>
            </a:r>
            <a:r>
              <a:rPr lang="es-MX" sz="2400" dirty="0" err="1" smtClean="0"/>
              <a:t>Stiller</a:t>
            </a:r>
            <a:r>
              <a:rPr lang="es-MX" sz="2400" dirty="0" smtClean="0"/>
              <a:t> es un chico feo y poco atractivo.  La historia, sin embargo, tiene lugar años mas tarde, cuando se vuelven a encontrar.  La vi en versión original, o sea, en inglés con subtítulos en español, y me dolía el estomago de tanto reírme.  La historia me hizo mucha gracia y la volvería a ver.</a:t>
            </a:r>
            <a:endParaRPr lang="es-MX" sz="2400" dirty="0"/>
          </a:p>
        </p:txBody>
      </p:sp>
    </p:spTree>
    <p:extLst>
      <p:ext uri="{BB962C8B-B14F-4D97-AF65-F5344CB8AC3E}">
        <p14:creationId xmlns:p14="http://schemas.microsoft.com/office/powerpoint/2010/main" val="4188901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683</Words>
  <Application>Microsoft Office PowerPoint</Application>
  <PresentationFormat>On-screen Show (4:3)</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Alvarez</dc:creator>
  <cp:lastModifiedBy>Fernando Alvarez</cp:lastModifiedBy>
  <cp:revision>36</cp:revision>
  <dcterms:created xsi:type="dcterms:W3CDTF">2013-11-03T06:15:38Z</dcterms:created>
  <dcterms:modified xsi:type="dcterms:W3CDTF">2013-11-03T10:54:04Z</dcterms:modified>
</cp:coreProperties>
</file>