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86" r:id="rId3"/>
    <p:sldId id="274" r:id="rId4"/>
    <p:sldId id="275" r:id="rId5"/>
    <p:sldId id="276" r:id="rId6"/>
    <p:sldId id="277" r:id="rId7"/>
    <p:sldId id="258" r:id="rId8"/>
    <p:sldId id="278" r:id="rId9"/>
    <p:sldId id="280" r:id="rId10"/>
    <p:sldId id="281" r:id="rId11"/>
    <p:sldId id="282" r:id="rId12"/>
    <p:sldId id="283" r:id="rId13"/>
    <p:sldId id="284" r:id="rId14"/>
    <p:sldId id="259" r:id="rId15"/>
    <p:sldId id="260" r:id="rId16"/>
    <p:sldId id="261" r:id="rId17"/>
    <p:sldId id="262" r:id="rId18"/>
    <p:sldId id="263" r:id="rId19"/>
    <p:sldId id="265" r:id="rId20"/>
    <p:sldId id="266" r:id="rId21"/>
    <p:sldId id="268" r:id="rId22"/>
    <p:sldId id="269" r:id="rId23"/>
    <p:sldId id="270" r:id="rId24"/>
    <p:sldId id="271" r:id="rId25"/>
    <p:sldId id="272" r:id="rId26"/>
    <p:sldId id="273" r:id="rId27"/>
    <p:sldId id="287" r:id="rId28"/>
    <p:sldId id="288" r:id="rId29"/>
    <p:sldId id="291" r:id="rId30"/>
    <p:sldId id="309" r:id="rId31"/>
    <p:sldId id="294" r:id="rId32"/>
    <p:sldId id="292" r:id="rId33"/>
    <p:sldId id="293" r:id="rId34"/>
    <p:sldId id="296" r:id="rId35"/>
    <p:sldId id="297" r:id="rId36"/>
    <p:sldId id="298" r:id="rId37"/>
    <p:sldId id="300" r:id="rId38"/>
    <p:sldId id="301" r:id="rId39"/>
    <p:sldId id="302" r:id="rId40"/>
    <p:sldId id="303" r:id="rId41"/>
    <p:sldId id="304" r:id="rId42"/>
    <p:sldId id="305" r:id="rId43"/>
    <p:sldId id="312" r:id="rId44"/>
    <p:sldId id="313" r:id="rId45"/>
    <p:sldId id="351" r:id="rId46"/>
    <p:sldId id="310" r:id="rId47"/>
    <p:sldId id="350" r:id="rId48"/>
    <p:sldId id="352" r:id="rId49"/>
    <p:sldId id="35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5" r:id="rId71"/>
    <p:sldId id="349" r:id="rId72"/>
    <p:sldId id="347" r:id="rId73"/>
    <p:sldId id="334" r:id="rId74"/>
    <p:sldId id="336" r:id="rId75"/>
    <p:sldId id="338" r:id="rId76"/>
    <p:sldId id="337" r:id="rId77"/>
    <p:sldId id="339" r:id="rId78"/>
    <p:sldId id="340" r:id="rId79"/>
    <p:sldId id="341" r:id="rId80"/>
    <p:sldId id="342" r:id="rId81"/>
    <p:sldId id="344" r:id="rId82"/>
    <p:sldId id="345" r:id="rId83"/>
    <p:sldId id="346" r:id="rId84"/>
    <p:sldId id="343" r:id="rId85"/>
    <p:sldId id="348" r:id="rId8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953" autoAdjust="0"/>
    <p:restoredTop sz="94660"/>
  </p:normalViewPr>
  <p:slideViewPr>
    <p:cSldViewPr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7B923-63E9-4329-8C6D-9AFA0DC5716A}" type="datetimeFigureOut">
              <a:rPr lang="es-MX" smtClean="0"/>
              <a:t>11/11/2013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C9EB3-3043-4DCF-B1EE-94FAB508BD3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563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3120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48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C9EB3-3043-4DCF-B1EE-94FAB508BD39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4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1029-5C6C-42E3-9570-FDD7BBC58D7B}" type="datetime1">
              <a:rPr lang="es-MX" smtClean="0"/>
              <a:t>11/11/2013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128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E53D-42D3-4F1B-89EB-E84F2B6A673F}" type="datetime1">
              <a:rPr lang="es-MX" smtClean="0"/>
              <a:t>11/11/2013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146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0E96-0D34-4099-B514-2B942A7DBF5B}" type="datetime1">
              <a:rPr lang="es-MX" smtClean="0"/>
              <a:t>11/11/2013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95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E432-7408-481A-9002-6DC23DD380DD}" type="datetime1">
              <a:rPr lang="es-MX" smtClean="0"/>
              <a:t>11/11/2013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567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3A64-6EDE-4CB9-83F8-AA232A4BFC4F}" type="datetime1">
              <a:rPr lang="es-MX" smtClean="0"/>
              <a:t>11/11/2013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948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B1CE-E746-4402-BB94-42312C44493E}" type="datetime1">
              <a:rPr lang="es-MX" smtClean="0"/>
              <a:t>11/11/2013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512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C723D-DC3C-4492-91BA-26DD9D059B2E}" type="datetime1">
              <a:rPr lang="es-MX" smtClean="0"/>
              <a:t>11/11/2013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880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4DEF0-90DB-467C-99E1-D05BE11ED743}" type="datetime1">
              <a:rPr lang="es-MX" smtClean="0"/>
              <a:t>11/11/2013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820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953F2-8609-48BB-8491-58D93D508F38}" type="datetime1">
              <a:rPr lang="es-MX" smtClean="0"/>
              <a:t>11/11/2013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09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7F1D6-E240-4A5E-926C-61230EAD91CA}" type="datetime1">
              <a:rPr lang="es-MX" smtClean="0"/>
              <a:t>11/11/2013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724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EB494-B096-4ECD-8CE4-50D11F3B9E3D}" type="datetime1">
              <a:rPr lang="es-MX" smtClean="0"/>
              <a:t>11/11/2013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755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DF298-CD8B-4792-83A5-B7227BB45974}" type="datetime1">
              <a:rPr lang="es-MX" smtClean="0"/>
              <a:t>11/11/2013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23118-9DE6-4B80-A2F8-92754CEA5A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078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hyperlink" Target="http://www.google.com/url?sa=i&amp;rct=j&amp;q=map+of+busan+and+ulsan+south+korea&amp;source=images&amp;cd=&amp;cad=rja&amp;docid=A5d2oxgUOzhXGM&amp;tbnid=46QL-N3OyJb8BM:&amp;ved=0CAUQjRw&amp;url=http://www.portlandulsan.org/about-ulsan-city/&amp;ei=vXCdUZeXBuiTiQeE7oGACQ&amp;psig=AFQjCNHFddQq_geJ00E94za_2hAlZjcGGQ&amp;ust=1369358685458053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hotstyledesign.com/10-luxury-doors-design-from-toscocornici/luxury-doors-design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18" y="304800"/>
            <a:ext cx="88548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En mi casa (In </a:t>
            </a:r>
            <a:r>
              <a:rPr lang="es-MX" sz="2400" b="1" dirty="0" err="1" smtClean="0">
                <a:solidFill>
                  <a:prstClr val="black"/>
                </a:solidFill>
              </a:rPr>
              <a:t>my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house</a:t>
            </a:r>
            <a:r>
              <a:rPr lang="es-MX" sz="2400" b="1" dirty="0" smtClean="0">
                <a:solidFill>
                  <a:prstClr val="black"/>
                </a:solidFill>
              </a:rPr>
              <a:t>/home)</a:t>
            </a:r>
          </a:p>
          <a:p>
            <a:pPr algn="ctr"/>
            <a:endParaRPr lang="es-MX" sz="2400" b="1" dirty="0" smtClean="0">
              <a:solidFill>
                <a:prstClr val="black"/>
              </a:solidFill>
            </a:endParaRPr>
          </a:p>
          <a:p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</a:t>
            </a:r>
            <a:r>
              <a:rPr lang="es-MX" sz="2400" dirty="0" err="1" smtClean="0">
                <a:solidFill>
                  <a:prstClr val="black"/>
                </a:solidFill>
              </a:rPr>
              <a:t>like</a:t>
            </a:r>
            <a:r>
              <a:rPr lang="es-MX" sz="2400" dirty="0" smtClean="0">
                <a:solidFill>
                  <a:prstClr val="black"/>
                </a:solidFill>
              </a:rPr>
              <a:t>? </a:t>
            </a:r>
            <a:r>
              <a:rPr lang="es-MX" sz="2400" smtClean="0">
                <a:solidFill>
                  <a:prstClr val="black"/>
                </a:solidFill>
              </a:rPr>
              <a:t>(¿Cómo </a:t>
            </a:r>
            <a:r>
              <a:rPr lang="es-MX" sz="2400" dirty="0" smtClean="0">
                <a:solidFill>
                  <a:prstClr val="black"/>
                </a:solidFill>
              </a:rPr>
              <a:t>es </a:t>
            </a:r>
            <a:r>
              <a:rPr lang="es-MX" sz="2400" smtClean="0">
                <a:solidFill>
                  <a:prstClr val="black"/>
                </a:solidFill>
              </a:rPr>
              <a:t>tu casa?)</a:t>
            </a:r>
            <a:endParaRPr lang="es-MX" sz="2400" dirty="0" smtClean="0">
              <a:solidFill>
                <a:prstClr val="black"/>
              </a:solidFill>
            </a:endParaRPr>
          </a:p>
          <a:p>
            <a:r>
              <a:rPr lang="es-MX" sz="2400" b="1" u="sng" dirty="0" err="1" smtClean="0">
                <a:solidFill>
                  <a:srgbClr val="002060"/>
                </a:solidFill>
              </a:rPr>
              <a:t>Objectives</a:t>
            </a:r>
            <a:r>
              <a:rPr lang="es-MX" sz="2400" dirty="0" smtClean="0">
                <a:solidFill>
                  <a:prstClr val="black"/>
                </a:solidFill>
              </a:rPr>
              <a:t>  </a:t>
            </a:r>
            <a:r>
              <a:rPr lang="es-MX" sz="2400" dirty="0" err="1" smtClean="0">
                <a:solidFill>
                  <a:prstClr val="black"/>
                </a:solidFill>
              </a:rPr>
              <a:t>You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will</a:t>
            </a:r>
            <a:r>
              <a:rPr lang="es-MX" sz="2400" dirty="0" smtClean="0">
                <a:solidFill>
                  <a:prstClr val="black"/>
                </a:solidFill>
              </a:rPr>
              <a:t> be </a:t>
            </a:r>
            <a:r>
              <a:rPr lang="es-MX" sz="2400" dirty="0" err="1" smtClean="0">
                <a:solidFill>
                  <a:prstClr val="black"/>
                </a:solidFill>
              </a:rPr>
              <a:t>able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to</a:t>
            </a:r>
            <a:r>
              <a:rPr lang="es-MX" sz="2400" dirty="0" smtClean="0">
                <a:solidFill>
                  <a:prstClr val="black"/>
                </a:solidFill>
              </a:rPr>
              <a:t>:</a:t>
            </a:r>
          </a:p>
          <a:p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Talk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</a:t>
            </a: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other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people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live</a:t>
            </a:r>
            <a:r>
              <a:rPr lang="es-MX" sz="2400" dirty="0" smtClean="0">
                <a:solidFill>
                  <a:prstClr val="black"/>
                </a:solidFill>
              </a:rPr>
              <a:t> and </a:t>
            </a:r>
            <a:r>
              <a:rPr lang="es-MX" sz="2400" dirty="0" err="1" smtClean="0">
                <a:solidFill>
                  <a:prstClr val="black"/>
                </a:solidFill>
              </a:rPr>
              <a:t>reflect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on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their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reality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rooms</a:t>
            </a:r>
            <a:r>
              <a:rPr lang="es-MX" sz="2400" dirty="0" smtClean="0">
                <a:solidFill>
                  <a:prstClr val="black"/>
                </a:solidFill>
              </a:rPr>
              <a:t> are in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in </a:t>
            </a:r>
            <a:r>
              <a:rPr lang="es-MX" sz="2400" dirty="0" err="1" smtClean="0">
                <a:solidFill>
                  <a:prstClr val="black"/>
                </a:solidFill>
              </a:rPr>
              <a:t>which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floor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is</a:t>
            </a:r>
            <a:r>
              <a:rPr lang="es-MX" sz="2400" dirty="0" smtClean="0">
                <a:solidFill>
                  <a:prstClr val="black"/>
                </a:solidFill>
              </a:rPr>
              <a:t> in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home and </a:t>
            </a:r>
            <a:r>
              <a:rPr lang="es-MX" sz="2400" dirty="0" err="1" smtClean="0">
                <a:solidFill>
                  <a:prstClr val="black"/>
                </a:solidFill>
              </a:rPr>
              <a:t>where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things</a:t>
            </a:r>
            <a:r>
              <a:rPr lang="es-MX" sz="2400" dirty="0" smtClean="0">
                <a:solidFill>
                  <a:prstClr val="black"/>
                </a:solidFill>
              </a:rPr>
              <a:t> are </a:t>
            </a:r>
            <a:r>
              <a:rPr lang="es-MX" sz="2400" dirty="0" err="1" smtClean="0">
                <a:solidFill>
                  <a:prstClr val="black"/>
                </a:solidFill>
              </a:rPr>
              <a:t>located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Talk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daily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routine</a:t>
            </a:r>
            <a:r>
              <a:rPr lang="es-MX" sz="2400" dirty="0" smtClean="0">
                <a:solidFill>
                  <a:prstClr val="black"/>
                </a:solidFill>
              </a:rPr>
              <a:t> and </a:t>
            </a:r>
            <a:r>
              <a:rPr lang="es-MX" sz="2400" dirty="0" err="1" smtClean="0">
                <a:solidFill>
                  <a:prstClr val="black"/>
                </a:solidFill>
              </a:rPr>
              <a:t>ask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others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about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their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routine</a:t>
            </a:r>
            <a:endParaRPr lang="es-MX" sz="2400" dirty="0" smtClean="0">
              <a:solidFill>
                <a:prstClr val="black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dirty="0" err="1" smtClean="0">
                <a:solidFill>
                  <a:prstClr val="black"/>
                </a:solidFill>
              </a:rPr>
              <a:t>Say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what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you</a:t>
            </a:r>
            <a:r>
              <a:rPr lang="es-MX" sz="2400" dirty="0" smtClean="0">
                <a:solidFill>
                  <a:prstClr val="black"/>
                </a:solidFill>
              </a:rPr>
              <a:t> do </a:t>
            </a:r>
            <a:r>
              <a:rPr lang="es-MX" sz="2400" dirty="0" err="1" smtClean="0">
                <a:solidFill>
                  <a:prstClr val="black"/>
                </a:solidFill>
              </a:rPr>
              <a:t>after</a:t>
            </a:r>
            <a:r>
              <a:rPr lang="es-MX" sz="2400" dirty="0" smtClean="0">
                <a:solidFill>
                  <a:prstClr val="black"/>
                </a:solidFill>
              </a:rPr>
              <a:t> </a:t>
            </a:r>
            <a:r>
              <a:rPr lang="es-MX" sz="2400" dirty="0" err="1" smtClean="0">
                <a:solidFill>
                  <a:prstClr val="black"/>
                </a:solidFill>
              </a:rPr>
              <a:t>school</a:t>
            </a:r>
            <a:r>
              <a:rPr lang="es-MX" sz="2400" dirty="0" smtClean="0">
                <a:solidFill>
                  <a:prstClr val="black"/>
                </a:solidFill>
              </a:rPr>
              <a:t>  </a:t>
            </a:r>
          </a:p>
          <a:p>
            <a:endParaRPr lang="es-MX" sz="2400" dirty="0" smtClean="0">
              <a:solidFill>
                <a:prstClr val="black"/>
              </a:solidFill>
            </a:endParaRPr>
          </a:p>
          <a:p>
            <a:pPr lvl="0"/>
            <a:endParaRPr lang="es-MX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73584" y="5755815"/>
            <a:ext cx="37130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peligroso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10</a:t>
            </a:fld>
            <a:endParaRPr lang="es-MX"/>
          </a:p>
        </p:txBody>
      </p:sp>
      <p:pic>
        <p:nvPicPr>
          <p:cNvPr id="25602" name="Picture 2" descr="http://gdb.voanews.eu/A319AC7E-29C3-42A8-90BD-8B3FCCE3F789_w640_r1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0" y="1041974"/>
            <a:ext cx="7359333" cy="41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696072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66164" y="5748888"/>
            <a:ext cx="64770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muy pobre.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11</a:t>
            </a:fld>
            <a:endParaRPr lang="es-MX"/>
          </a:p>
        </p:txBody>
      </p:sp>
      <p:pic>
        <p:nvPicPr>
          <p:cNvPr id="7" name="Picture 4" descr="http://img2.noticias24.com/1208/brobam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00075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12</a:t>
            </a:fld>
            <a:endParaRPr lang="es-MX"/>
          </a:p>
        </p:txBody>
      </p:sp>
      <p:pic>
        <p:nvPicPr>
          <p:cNvPr id="26626" name="Picture 2" descr="http://www.ojodigital.com/foro/attachments/vivir-la-montana-del-7-al-25-de-agosto/138874d1314122432-sobrevivir-en-la-montana-dsc_2462-cop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32" y="1295400"/>
            <a:ext cx="5638800" cy="374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rancho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en 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13</a:t>
            </a:fld>
            <a:endParaRPr lang="es-MX"/>
          </a:p>
        </p:txBody>
      </p:sp>
      <p:pic>
        <p:nvPicPr>
          <p:cNvPr id="28676" name="Picture 4" descr="http://www.elespectador.com/files/images/9d383ed37b423f4fc2690d19b6195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82" y="1062756"/>
            <a:ext cx="6376500" cy="424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el </a:t>
            </a:r>
            <a:r>
              <a:rPr lang="es-MX" sz="3200" b="1" u="sng" dirty="0" smtClean="0">
                <a:solidFill>
                  <a:srgbClr val="002060"/>
                </a:solidFill>
              </a:rPr>
              <a:t>campo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api.ning.com/files/ueusOXDMa7JAIWNc26iXsaTlBUOkeOHI0Qcpcv4igjg2dZDBrBIfksrQIxOYoh7WASC7RTQ7RwgV7uz8865Ef1LSvqtN58A4/Swedish_countrys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0" y="1035047"/>
            <a:ext cx="64484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la </a:t>
            </a:r>
            <a:r>
              <a:rPr lang="es-MX" sz="3200" b="1" u="sng" dirty="0" smtClean="0">
                <a:solidFill>
                  <a:srgbClr val="002060"/>
                </a:solidFill>
              </a:rPr>
              <a:t>costa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holmes.edu.au/Uploads/Pictures/2839_gold%20coast%20bea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21192"/>
            <a:ext cx="4953000" cy="445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e</a:t>
            </a:r>
            <a:r>
              <a:rPr lang="es-MX" sz="3200" b="1" dirty="0" smtClean="0">
                <a:solidFill>
                  <a:srgbClr val="002060"/>
                </a:solidFill>
              </a:rPr>
              <a:t>l </a:t>
            </a:r>
            <a:r>
              <a:rPr lang="es-MX" sz="3200" b="1" u="sng" dirty="0" smtClean="0">
                <a:solidFill>
                  <a:srgbClr val="002060"/>
                </a:solidFill>
              </a:rPr>
              <a:t>centro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www.redwingaerials.com/images/740_MKT_HOUSTON_IMG_5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28" y="1143000"/>
            <a:ext cx="64674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u</a:t>
            </a:r>
            <a:r>
              <a:rPr lang="es-MX" sz="3200" b="1" dirty="0" smtClean="0">
                <a:solidFill>
                  <a:srgbClr val="002060"/>
                </a:solidFill>
              </a:rPr>
              <a:t>n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images.budgettravel.com/PH2008100202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512163" cy="39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 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btr.michaelkwan.com/wp-content/uploads/2010/01/bestneighborh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27984"/>
            <a:ext cx="7030786" cy="397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69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2545" y="5729718"/>
            <a:ext cx="5473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centro</a:t>
            </a:r>
            <a:r>
              <a:rPr lang="es-MX" sz="3200" b="1" dirty="0" smtClean="0">
                <a:solidFill>
                  <a:srgbClr val="002060"/>
                </a:solidFill>
              </a:rPr>
              <a:t> de la ciudad. 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67" y="3485798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19</a:t>
            </a:fld>
            <a:endParaRPr lang="es-MX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44700" y="2362200"/>
            <a:ext cx="671567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63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494633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Verbo </a:t>
            </a:r>
            <a:r>
              <a:rPr lang="es-MX" sz="3200" b="1" u="sng" dirty="0" smtClean="0">
                <a:solidFill>
                  <a:srgbClr val="002060"/>
                </a:solidFill>
              </a:rPr>
              <a:t>vivir</a:t>
            </a:r>
            <a:r>
              <a:rPr lang="es-MX" sz="3200" b="1" dirty="0" smtClean="0">
                <a:solidFill>
                  <a:srgbClr val="002060"/>
                </a:solidFill>
              </a:rPr>
              <a:t>(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live</a:t>
            </a:r>
            <a:r>
              <a:rPr lang="es-MX" sz="3200" b="1" dirty="0" smtClean="0">
                <a:solidFill>
                  <a:srgbClr val="002060"/>
                </a:solidFill>
              </a:rPr>
              <a:t>/regular)</a:t>
            </a:r>
            <a:r>
              <a:rPr lang="es-MX" sz="3200" b="1" dirty="0" err="1" smtClean="0">
                <a:solidFill>
                  <a:srgbClr val="002060"/>
                </a:solidFill>
              </a:rPr>
              <a:t>present</a:t>
            </a:r>
            <a:endParaRPr lang="es-MX" sz="3200" b="1" u="sng" dirty="0" smtClean="0">
              <a:solidFill>
                <a:srgbClr val="002060"/>
              </a:solidFill>
            </a:endParaRPr>
          </a:p>
          <a:p>
            <a:r>
              <a:rPr lang="es-MX" sz="3200" b="1" u="sng" dirty="0" smtClean="0"/>
              <a:t>Singular</a:t>
            </a:r>
            <a:endParaRPr lang="es-MX" sz="3200" b="1" u="sng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Yo</a:t>
            </a:r>
            <a:r>
              <a:rPr lang="es-MX" sz="3200" dirty="0" smtClean="0"/>
              <a:t>					</a:t>
            </a:r>
            <a:r>
              <a:rPr lang="es-MX" sz="3200" b="1" dirty="0" smtClean="0"/>
              <a:t>vivo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tú</a:t>
            </a:r>
            <a:r>
              <a:rPr lang="es-MX" sz="3200" dirty="0" smtClean="0"/>
              <a:t>					</a:t>
            </a:r>
            <a:r>
              <a:rPr lang="es-MX" sz="3200" b="1" dirty="0" smtClean="0"/>
              <a:t>vives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él/ella</a:t>
            </a:r>
            <a:r>
              <a:rPr lang="es-MX" sz="3200" dirty="0"/>
              <a:t>	</a:t>
            </a:r>
            <a:r>
              <a:rPr lang="es-MX" sz="3200" dirty="0" smtClean="0"/>
              <a:t>			</a:t>
            </a:r>
            <a:r>
              <a:rPr lang="es-MX" sz="3200" b="1" dirty="0" smtClean="0"/>
              <a:t>vive</a:t>
            </a:r>
            <a:r>
              <a:rPr lang="es-MX" sz="3200" dirty="0" smtClean="0"/>
              <a:t>		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</a:t>
            </a:r>
            <a:r>
              <a:rPr lang="es-MX" sz="3200" dirty="0"/>
              <a:t> (formal) </a:t>
            </a:r>
            <a:r>
              <a:rPr lang="es-MX" sz="3200" dirty="0" smtClean="0"/>
              <a:t>			</a:t>
            </a:r>
            <a:r>
              <a:rPr lang="es-MX" sz="3200" b="1" dirty="0" smtClean="0"/>
              <a:t>vive</a:t>
            </a:r>
          </a:p>
          <a:p>
            <a:endParaRPr lang="es-MX" sz="3200" dirty="0" smtClean="0"/>
          </a:p>
          <a:p>
            <a:r>
              <a:rPr lang="es-MX" sz="3200" b="1" u="sng" dirty="0" smtClean="0"/>
              <a:t>Plural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nosotros</a:t>
            </a:r>
            <a:r>
              <a:rPr lang="es-MX" sz="3200" dirty="0" smtClean="0"/>
              <a:t>				</a:t>
            </a:r>
            <a:r>
              <a:rPr lang="es-MX" sz="3200" b="1" dirty="0" smtClean="0"/>
              <a:t>vivimos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vosotros</a:t>
            </a:r>
            <a:r>
              <a:rPr lang="es-MX" sz="3200" dirty="0" smtClean="0"/>
              <a:t> (</a:t>
            </a:r>
            <a:r>
              <a:rPr lang="es-MX" sz="3200" dirty="0" err="1" smtClean="0"/>
              <a:t>Spain</a:t>
            </a:r>
            <a:r>
              <a:rPr lang="es-MX" sz="3200" dirty="0" smtClean="0"/>
              <a:t>)		 	</a:t>
            </a:r>
            <a:r>
              <a:rPr lang="es-MX" sz="3200" b="1" dirty="0" smtClean="0"/>
              <a:t>vivís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ustedes</a:t>
            </a:r>
            <a:r>
              <a:rPr lang="es-MX" sz="3200" dirty="0" smtClean="0"/>
              <a:t>				</a:t>
            </a:r>
            <a:r>
              <a:rPr lang="es-MX" sz="3200" b="1" dirty="0" smtClean="0"/>
              <a:t>viven</a:t>
            </a:r>
            <a:endParaRPr lang="es-MX" sz="3200" b="1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ellos/ellas</a:t>
            </a:r>
            <a:r>
              <a:rPr lang="es-MX" sz="3200" dirty="0" smtClean="0"/>
              <a:t>				</a:t>
            </a:r>
            <a:r>
              <a:rPr lang="es-MX" sz="3200" b="1" dirty="0" smtClean="0"/>
              <a:t>viven</a:t>
            </a:r>
            <a:r>
              <a:rPr lang="es-MX" sz="3200" dirty="0" smtClean="0"/>
              <a:t>		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8466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4206" y="5729719"/>
            <a:ext cx="6575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85" y="4800600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20</a:t>
            </a:fld>
            <a:endParaRPr lang="es-MX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77000" y="3685999"/>
            <a:ext cx="514875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729719"/>
            <a:ext cx="6272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la </a:t>
            </a:r>
            <a:r>
              <a:rPr lang="es-MX" sz="3200" b="1" u="sng" dirty="0" smtClean="0">
                <a:solidFill>
                  <a:srgbClr val="002060"/>
                </a:solidFill>
              </a:rPr>
              <a:t>costa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03" y="2819400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21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02536" y="1695802"/>
            <a:ext cx="671567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4420" y="5729718"/>
            <a:ext cx="7300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campo</a:t>
            </a:r>
            <a:r>
              <a:rPr lang="es-MX" sz="3200" b="1" dirty="0" smtClean="0">
                <a:solidFill>
                  <a:srgbClr val="002060"/>
                </a:solidFill>
              </a:rPr>
              <a:t> al noreste de la ciudad.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66892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22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53180" y="1187450"/>
            <a:ext cx="947620" cy="93733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4100" y="5729718"/>
            <a:ext cx="7563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la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</a:t>
            </a:r>
            <a:r>
              <a:rPr lang="es-MX" sz="3200" b="1" dirty="0" smtClean="0">
                <a:solidFill>
                  <a:srgbClr val="002060"/>
                </a:solidFill>
              </a:rPr>
              <a:t> al 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30358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23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213835" y="1906760"/>
            <a:ext cx="208221" cy="1123598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1280" y="5755324"/>
            <a:ext cx="6935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al sur en las </a:t>
            </a:r>
            <a:r>
              <a:rPr lang="es-MX" sz="3200" b="1" u="sng" dirty="0" smtClean="0">
                <a:solidFill>
                  <a:srgbClr val="002060"/>
                </a:solidFill>
              </a:rPr>
              <a:t>afueras de la ciudad</a:t>
            </a:r>
            <a:r>
              <a:rPr lang="es-MX" sz="3200" b="1" dirty="0" smtClean="0">
                <a:solidFill>
                  <a:srgbClr val="002060"/>
                </a:solidFill>
              </a:rPr>
              <a:t> 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37" y="5052772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24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73431" y="5236661"/>
            <a:ext cx="1141663" cy="144243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5729718"/>
            <a:ext cx="6796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el </a:t>
            </a:r>
            <a:r>
              <a:rPr lang="es-MX" sz="3200" b="1" u="sng" dirty="0" smtClean="0">
                <a:solidFill>
                  <a:srgbClr val="002060"/>
                </a:solidFill>
              </a:rPr>
              <a:t>pueblo</a:t>
            </a:r>
            <a:r>
              <a:rPr lang="es-MX" sz="3200" b="1" dirty="0" smtClean="0">
                <a:solidFill>
                  <a:srgbClr val="002060"/>
                </a:solidFill>
              </a:rPr>
              <a:t> al norte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20" y="1219303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25</a:t>
            </a:fld>
            <a:endParaRPr lang="es-MX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71800" y="1219303"/>
            <a:ext cx="1295400" cy="15789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402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 el señor?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609" y="5791200"/>
            <a:ext cx="8171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Vive en una </a:t>
            </a:r>
            <a:r>
              <a:rPr lang="es-MX" sz="3200" b="1" u="sng" dirty="0" smtClean="0">
                <a:solidFill>
                  <a:srgbClr val="002060"/>
                </a:solidFill>
              </a:rPr>
              <a:t>urbanización </a:t>
            </a:r>
            <a:r>
              <a:rPr lang="es-MX" sz="3200" b="1" dirty="0" smtClean="0">
                <a:solidFill>
                  <a:srgbClr val="002060"/>
                </a:solidFill>
              </a:rPr>
              <a:t>al oeste de la ciudad.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an Figure Symbol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12001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hQSEBUUExQSFRUUGBcXFxUXFxcWFxgXFBcXFxQWFhkXHCceFxsjGRgXHy8gJScqLDgsGB4xNzAqNScrLCkBCQoKDgwOGg8PGiwkHyQsLCwsLSwqLCwvNiosLCwsLCksLCwvLCwpLSkpLCwsKSwsLCwsLCwsKSkpLCwsKSwsLP/AABEIAPIA0AMBIgACEQEDEQH/xAAcAAEAAgMBAQEAAAAAAAAAAAAABAUDBgcBAgj/xABNEAACAQMCAgYGBQcKBAUFAAABAgMABBESIQUxBhMiQVFhBxQycYGRI0JScqEkM0NiscHRFVNjc4KSsrPC8DREdKIIFjXD4YOTo9Lx/8QAGgEAAwEBAQEAAAAAAAAAAAAAAAIDAQQFBv/EAC4RAAICAQMDAgUEAgMAAAAAAAABAhEDEiExE0FRBCIyYXGR8BSBwfFisSNCof/aAAwDAQACEQMRAD8A7jSlKAFKUoAUpSgBSlKAFKV47ADJ2A76APa1Pp308SwRURRLdzbQwZ+ckn2Yxg79+MDvI1zpN6VzIWh4YFcglXvHH0CHv6ofpnH93l7QrTLay0s8ju8s0m8k0hy7fuRB9kbYA8Bic8iiK5UY7+xe6YvfTSXDnfTrdIU8FijUjAHj3+FLCze0YPYzSW7rvp1u8L+KyxsTkHHMcqkQNkE9zElfu4AX54L/ANuvZmIGR3EE9/Z5N8gS39nFc2uV8k7Z1DoJ08S/jZHURXUO00Gc4/pI/tRtkYPdnG+xO21+fbmz1MkiO0U0e8c8Zw65358nQg8jsQfM53Poz6WDGVh4mFjJwqXafmHPd1g/Qsflz9kV0wyKRRSs6fSvFbPKvaoMKUpQApSlAClKUAKUpQApSlAClKUAKUpQApSlACtI9MXEGThbxoSGuZIrcEHulbt+/KBl+NbvXJ//ABBcUMNtaFQCwuRIM7jMUbYyM+Lj5UMDXEhCgKgwqjSoA5AcsCtcvuLOXdEZSqMUJZVbUy4JOlNK6QTjtas4zgVr56bXEnYZkVW7LFVAYKdmweY2zvUq6vo4hg7eCqMnHdtyArz8inHZcst6bBGVyycI2XhPGGkYpJp14LKyggMAQGBBJwwyDzwQe7FTL7iSQgFtWTnSqjLHHMgZAAG25IFc7l6SsGVogUZScMcNsylSNJXHI+dSbPjpkJaeQF9lGQF7IycdlQBuxrXCajqa3MeHHLLUX7fzybjZ8SjkOlDLE25CMqAHG7FQQ6+eFI7zjvqyeEMpRxqVhpYHG4PPPd5+/wAK06NjlWRsEHKsMMM4K8jkMMEgjzqt/wDPd0CQTEcbfm1/disx3k4M9R6bpvbg/Q/oev2k4XGjklrZ5Lck+ETYT5IVHwrd65T/AOH3ifW2l2WwGN00hxsv0sach71NdVzXoEz2lKUAKUpQApSlAClKUAKUpQApSlACmaVzr0qcdlWSGzjdolmSSSWRTh2SMqvVRt9XOrLEb4HvrG6VgX3HvSNZWj9W0pkm3+hhUzSZHcQmyH7xFateelm5ba3slQdz3MwB7+cUQZh3fW8ffWo2tska6Y1VF8FGM+/vY+ZyayVzPM+xJz8Flc9NOJyc7qGHltBbg8vBp2Y/gaoONcOa8K+t3N1PpJKhmRVBIwcKqYGcDlU2sE12qgknZQST3AAZJ89qTqSfczUyrHRC0UZMe3i8jAfE6gKxQ8OsGfRHGsr/AGIhPO2B5Rlq6R0a9GyTIs/EFLFsMlryCLzUzld3c7HRnSOWCcmtrfoXw8rp9RtQByKxIrDHgygMD55rojik1bbN+rOKDgcXJeGXbe60l/1sKHgkWcNwy8XzNpLj/sYmusXtq1gQ/WPLZkqrdaxeS1LHCN1jdqSDJAbUSy7EErkCRfcVWJxGFkkmYZWGJdchXONRGQqLkEanZRkEZJ2qMlKLrf7nTDFCUb1HFLiysw2hXNrIPaVhJGxB+0s4wDjcNzHnUg9D7NhlY9jyKSMR8Dkg10LphwM3kP5TY3cRQHRcJ1Fw8WftRxSF3j8UAbvxg71yqxuzaSaH0GPnrTtKFJwsiNzeEnIwd1OQcEEEcWtxJQde2V0bFwWwezz6pc3UAY5IVkZSQMAlWTB+NX1t004nHyuoJue09uBz8WgZT+FVKXAPPb9nzrJS9SS7kNTNqsvS1cr/AMRZK473tpQT3copQrHv+t4e+tp4D6RbK7cRpL1cxx9DMphl37gr7Ofuk1yysdzapIumRVdfBhnHmDzU+YINOsz7mqZ36lc79FnHpmee0kdpVgWKSKRjl1STUOqkb6xBXKk7lT5CuiV0p2rKilKVoClKUAKUpQApSlACqLpZ0Riv4lWQsjxnVFMhw8b4xkdxBGxU7H5EXtKAOJcV6HcRtc5iF1GOUtsBrx+tA2+fJCRWvNxpA2l36txzSVTCw94cD9tfo6oHGYYTC7XCRvEiszh0DqFCktswPcDUniixHBHCF7W47XmO0PmKr7O8WbiVpbkjq/WYlkz+kYOGMXmowAfMgd1WPF+jVvNEb6RPVFkA9WtrREVz1n5hWwPpJXGDpXAAJ862Ho36NTb2DglReyBGEndDJE6zQxqfASKC7DmSeYAzJaYu7LR9O+/g6pmgFVHRvpGl3ESBomj7M8B9uGQe0rDnpznDciKt69FO0cbVclVDfQX9nIUbrIZVlibZlyAGSQYYA+NUvRW+isuFw3VzIddysDzTlS7O8yqIl7AJ0qpVRtgYPic5umfHDj1GBs3VypXbfqIW2luJMewApOnvLEYqJ0a48llp4fdP1RjytrLIQqTwA/RAPsolQEIynHJSM5qTa1V3KqL02uDdtZHea5p066GpcXZSPRHJPDJcRsR2VnhaOOUMB+jmjlQMMc4w25LZ33iHGIYI+smlijTGdTOoBH6u/a+Ga1jhF0by5a90skPV9RahxpZ4y4kluCp3UOyoFB+qmcb7rmaUR8Ck5o5Dwe4aKQ2sqsjISqq3tIy+1CT3+KHvFXZOkZJ0jxJ0j5mtq9JPQT1yProARcxgbLzmRTkJ/WL9Q/2e8Y1rhnR+0tUS/VFvbXYzx3KK8qLnS7oQMB0J7UbAjY78jXGkpb2VyYHqdEJeNIW0I/WOeSRKZmPuEYP7a2HhPQ3iN1jEXqsZ5y3AGvHisC75++QK7HYWMUSAQpGiYGBGqquMbYCjGMVKq6xRRBQRRdE+iUVhEVjLO7nVLK5y8j4xlj3Acgo2A+Jq9pSqjilKUAKUpQApSlAClKUAKUpQAqs6S9V6nOLhgkJikWRj9VGUqx8zg8qsia51e3X8q3PjYWsnZHddXEZ3J+1BGeXczeIGyykoq2NGLk6RVdBOByukF1d4LRRqlqmCuiMKF9YdST9NIoHuXHedt2oTSvPlK2enCOlFNxnopDcuJcywzqNK3EDmKYDuUsPbHkwPlitVuzePK8NvxG+udJKyMvU28UR71a5CsWcbZWNCfHTWydLrx9MNtG5R7yQxmRdmSGNDJcMh7n0DSD4tnmKk2lmkUaxxqqIg0qg5AeHn4k8yck86tGbiifQjkl9Cl4D0IvIoz1M0cJc6neO2EryHxea7kLSf3QPADNSuJdH77qik0lrdITkpc2iqh8O3buQp8G05rdLfjyYGoFT5DI+GN/wr5u+OoVIQEkjG4wN/HvPuqjcebJqE706Nvr/PBzvgvCeHxzokvD4bW4Y/R6vpopSP5iRiVL8joKq++wNbxmqbiHDo54milXUjDcciMcmU/VcHcHuNedEr+SSF0mOqa2le3kfHtmPBSU+BaNkJ89VQl7lZfR03p8l0a0Hp5wF4knmgOiC5wL5QpYopZRJdxKPr6NQcd4IbHMjfs0/3/vxpYy0s2cNSL2wZDEhiKmMqugqcqUwNBB7xjFSK55wO8/ku5W3Y/kNy5FuSf+Hnff1c+ET7lD3HI866EDXoRaatHltOLpntKUrTBSlKAFKUoAUpSgBSlKAFKV4aANP6f8UdursIGKy3errJBzhtl/PSjwY50L5t5Vms7NIo0jjUKkahUUcgq8h5+/vOT31S9G5PWZ7u+O/XSmGE+FvakounPc8vWMR4gfDYK4s0rdHf6eFLUK1vpB09t7VjGNU84/QxYJX+tc9mL47+Va5006aySSPbWrlEjJSadTh2ce1DCfq45M/POw/W1O1tABpQBVHhy957yfPnXLPIobcs6oQc9+EW8vTGaW/tZ7gQxRRtJGFTU2gXKaNckje1hgmSAB866Ok/cdj/AL+Vcs9TUghgGBGCDyIPdirbhPSKS3UI6tNEuyspHXIO5SDgSgd24OKaGTV8XI+2Pjg6DqFNQrWIul9o3OZUPhIGjI9+pQPxpN0wtF5SiQ+EStIT7tIx+NX0sOrHyjY5Lgd3z7h51yCa6626nuo3ljMsrdXJHI8bGNNKI3ZPfpJ3Bq941xmS6Qx6WhgbZhq+lkH2WK7Rqe9RknxxVPJb6eXIbDHdjYDyrlzZHFVFjxUcj3W3zLjhfTy9gIDst3H9mTEcwH6sqjSx++PjXQej3SeC9QtCxDLgSRONMsZPIOvn3EZB8c7DkVYf5Wa2mS4iP0kOSRnZ4/rxP4grn3HBG9LizOT0y+4mXDoWqH2O38V4XHcwyQyjMci6W8fEMvgwIDA+IFZOgXHJJI5La4bNzZsI5G/nUIzBcD76bnzDV9wyh1VlzpZVZc88MAy588EVS8Sf1biNndDZZW9Sn81my1ux+7MMZ8HxXdhlT0nD6iFx1I6FSlK7DhFKUoAUpSgBSlKAFKVGvuIxwoXldI0HN3YKo95bagCTVT0p46tnZzXD8okJx3sx2RR5liB8a0bj3SccRExtS1xBafoIJjHNczAjDBozrSGPOoEe2y7ZCjMbiEdwz8Ognmd4ZpklaGZVadDbQmcxPKmBKobAJZdWQNzU3kinTGUWyz9H+P5LtAMbQrn3tlifiSfxqx6Q3rQ2dxKntRQzOvkyRsyn5gVrvQeYxW/UNu1pJJbOPERuTGfjGyYPka2m5gSeJ0bdJFZGxz0upVh5HBrib9x6SX/Gq8HCODx4UKeQAJPmRk/M71ddaoG3yFST0FvIcRrGswGwlWREDAci6uQVOMZ5/HnWe76CXC2s8ruitHFI6xRZdmKKWwznAGwOyg++p9BuVsd+oSjsVhvFA7Rx/vuqLNxYfV3qr63Xg88gEe4jIxWSzi15OdgxHntyPx3+VQ0t8F9SXJYjiOfrj44H4Gvl+LEDYhv2fhWEwIGVTzbON/Cj2APLI/Gs6TW5vVi9iXBxQN3YPhn9levJmqJ5dB7fYBLaGOyuFbGUY7HB2Iq/6M8GnvtbQlQkSga3DdXI5PsKyg9oLkkgEcs8xVo43dNEZ5I1aZV3cbDYMcHlkkge/wAat+i3o/nvoY5Xkhigk1B9GtpsI7I6qCuhSdLDOo7Hv5VaJ6PruTsuYIR9vUZSPNUAAJ95FdG4HweO1t44Is6IxgFjlmLEszN5liT8apGGjkSU3PZX8yZGgUAKMAAADwAGAPgMCtZ9JlwE4ZM31kMLr95LiI7HuPdn9atlllCjJ/8A77q1HpW/Xm3t++5uIgR4Q27dfMfgEX4tTRfuTMmvYzpXCOKJcQRzxnKSorr7mGcHzHI+YqZmuU9HfWuquraKXqYLW5uY1ESg3DgsZkRHlzHCpEigNpY/dpwHpIeHJFNciW3gum0yW9zMZJoZdRUXCNKQ8kb7F1xlThgME12rJFujzNLR1alR7HiEcyB4nSRDydGDKfcV2qRVBRSlKAFeE1rXH+nUVvJ1EaS3NzjPUQjUyg8mlc9mFeW7HO/I1QcSbil5FJGz2dlHKjKVQPcTAOMMDJlUBwTuuf30spKPI0YuXCJfG/S3aIpS3brpnfqogQyQvJnB+ncCMqp5kMfKoMHQ4SuJuIsLy48HH5PF+pDCezgbDUwJPPAqFNDcWtuIbiG2vLJFVGWGNkkjjUY1mB2ZZQMZOkhuZqPb3ctoLdLJ4rq0vHEdsZpHxA5DFU1qpeSIhSAp7SlSCR382SUp7RKxiov3I2e+6O28oXXCgKew6DqpI/6uSPSyfA4rWeJwywX9iZJ2lhSYxqZFXrV9bheNQ0iYEi6wBllzy3NWvFeIcRsoXmubezlijBZmguHiKqB9mdDqOdtjuSNqxcX4RJdWC9eQkroGfQMdUzESR6cbnqm0DPM6WPfUHGeP4uCycZ/CYekcJtLj10AmGVVjvABkpo2husDchQdDfq4NWcc+BlSMEAgggggjIIxsQRuD57U6Mce9ahZZQBcRfR3MWxAcj2gOTRyDtA8sEjuqrm4BLZkm0HW2xyfVCcPETuxtnbYqck9U3f7J3rFu6fJWGTSvl/ovEvR37fiKm27gjYg/78K1mw4zFMSqNhx7UTgpKp7w0bb/ACyPOrDFNK0VhFS3RT3Pousut1jr0UkkwJLpiydzgadSjPcGxUzifQq2n09lomRQitCQh0DkpBBVgPMZ86mdYfE/M19pcN9o/hTamkJ0k2Q4OgNqsTRmMtrwWkdi0uV9kh/qY8BgeINVo9GcQPanumX7OqMZ8i4TP7K2H1t/tH8P4U9bf7R/D+FL1GN0F2PuPh8SxLEI4+qQALGVDKAPJs59/PvqwjA0gAAAbAAYA8gBsKqGnb7Rr5EhPMn5mhu0EYU6LCVgp3Ir4PENsAZ8zy+XOoJHhVbxDpBDCwQlpJW9mCJTLMx8Ai+z72IFG8lsbUYPcs7m6ADPIwCqCWZjhVUbknwFQeilo1xM186sodeqtEbYiAnLTMO5pWwQO5QBuDXxadHJrphJfKqRKQyWSkOCRur3TjaQjmIx2RtnO4M3pfx1ooxDCfyq4BWL+jXlJcP4KgyR4tgDO9L/AIrklOer6FL0cWe4lvGjnEME1zO4eNA07KhWBdLvlI17GzBWbY8tq2ey6N28WoiJWZxh5JfppXH68kuWI8uXlUCw4W9rYEWwGuOMGJWHtiLtBG8DJ2skbgyZ7q84VxDiN7Ck1tb2cUUihlae4eUspH2YEGk523OxB2rUp5Ph4IvRDZnlx0OETmbhzCzuPBAfV5f1JoR2cH7SgEc8Gp3BPS3aOAlw3UTK/VSjDPCkmcD6dAYwrHkSR51rlxdy3YuEvXitbSzcx3Jhkf6dwFLR62UPHEAyggAsxbAJ7pEENxdW5ht4bazsXUoqzRs8kkbDGoQIyrGDnI1EtyNXxylDaRKUVN+1HVAa9rnXDX4pZxRxo9pexxIqhXD20xCDAAfLoTgDdq2DgPTqK4k6iRJba5xnqJhpLAc2icdmVfNTnblXTGSlwSlFx5RovRrpLa2UDx3UnV3nWyG5jKu00s7SMQ6qFzIGUqVPLB7tzWLjHTi+QoyW0EaN1riGZn9YMMEbSTSSaDogAUDY5OWA3roPSvokbpopYZTBcQatEmkOpWQASRyISNSHA7wQRkVWW3o5xb3XXTGa6uoJIDOUCLGjqwEcUa7IgY6j3kjJqfSWqyiyvTRJtr9WhSb82rRrL2yF0KyB+0c4XAO58qovR9wGGW9uL2ONvV9Q9U1alj6x0K3k8MR2VXIQBsDI1cqr5OP20nDZba9kW2mjgMM8UjBZFdE0h41O8qsQrKUyDkD39C6ITSPYWrTLpkaGIuNOnDaBns/V91LihTY2aepIofSTKJDZ2fdcTiSUeMFoOulHxYRj4/KyJz55/fWv8Rm67jU7d1pbxQj+suGMzkf2EQfHzq4tpe493L3Vy+plc68FcEfbZrvHujbiRbi2fqpowQHxqGgnJimX9JCTv4qdxWThnTBJWENwvq1weUbEGOUfat5eUg/V2YcsHGa2WqzivAIp0KsqkHcqQCpPiV7j+sMGpRl2ZRruj44nwaG4GJ4kkxyLDtL91hhl+BqtPQ2RB+TX11EO5JQl3GPICUBlH9qo44bdW35iXVGOUU+qaMDwWQfSxjyORWeLpt1Y/KbaeId8sY9ZhHvaLtr8Uqr1V7WTVJ7ny9hfptqsZcd5WeEn4AsoqPf315BGZJLW26td2f11UC+/rIh8ufhmpl107tWC+rOLqV/Zii54HNpSwxCgyMlvke7XOknQu54lDqkmxIp1Rxr2bcbY0Lndm/pW92w5PHetewOcl8LKqD0wo7FfVWGO/rgc742+iFZX9LCjH5MdyBkzBQM95PVHArnp4MbeRlcMsi9llYYI8sVhW1lupkt7dDI7HYL3nzPIADJJOwrq6UK4I/qMl8ncbW5vpUDra2oRhlWN6rhgeRBiiII+NZhw6/fbrLGHzCTTH5OVWqTgHRG64XCOrnEhPakhYn1ck/VQ41RP/Scj3jFX8PTm0VczyeruuzQyg9YDjICqoJlB7mXOfLlXK/8AHctrl/2Z5/5PYj8pvLqfPNF020Z5c0hGTy+1VzwfhMUAKwRJGDzCLgt94+03xJqkm6YtL/w1tMw7pJ/yaM+YDZkce5RVfxKwlkjMl/ciO32BjUtbwHVsFcjM0+fDbl8kdtU3+fQO9r/0tOLdM1DNDZqtzONmOfyeE+M0o2J/UXLHBG1e9H+jRVmmnYyzSYLyMMF8eyoXlHEvcg58z3VXWvSG2ij02dvPcMoPVhLd4YA3d2pAqoM4y25xWZeP8QA0lLB259bqnjXzUxAMx35MGAxjvrmyZscPa5JfvuUim90mzcQd89/Oq30byiM3ln9W2nLxDwgux10QHubrB8Pnr/BeM3kl5JHJJA0UUa9YEiMeJJu1EELOzsdKsSTgY86seHTdTxmBu67t5YD/AFlswmQn/wCmzge7yrp9LNalT2aJZlcb8MxekDgEUN7b3rxt6vqPrenU0fWIgWznmjGzKjFgWwcdnnV7c36rC8wzIqxtL2CG1qqF+wc4bIGx86tel80iWFy0K6pFhlKDGrLaDjs/W91c9j4/bR8NitrKRLmaSAQwRRsGkZ3QqXkUbxKpLMxbAGCK68sLaJ4Z6UyLwfpvfOZGe2gkReqcwws/rAhnjWSKSPWdE4Kk7DScqRtWXpL0ltryBI7WTrLzrYzbRhXWaKdZFJdlK5jCqG1Hlgd+1bTc+jnNva9TMYbq1gjgE4UOsiIqho5Y2wJEJGociDuKs+ivRI2rSyzSme4n09ZLpCKFjBEccaAnSgBPeSScmt6a1WK8rcaNjpSlWIkO64RDI6vJFE7p7LMisy45aSRkVLIr2o/EbkRwySE4CIzZ8NKk5/CgDnHRqTrPWrjOr1i8nZTnP0cREEW/eAI2x5GvOMXLetQRC5a3DRTyFlMILMj26xj6ZGH15Dgb06FQaeHWo8Ylc++UmVvxc1knjU8QQMoINpLgEAja5h1bHbkV+deTJ3kb+p6CVQSJNvw65YYj4g7Ec9Vtay/4FU4+NZ34fxBRtcWrffs5E/wXP7qjtwG2Oc21tvz+gi//AFrNb8BtQNKwpHnviLw5+MTKfxrNa/EjOm1/bPi0u5xcmGbqDiES6ohIvtSGMAiRjz0ufhU6S3VjkgZ8eR+Y3qs4RZKt/dBNWlIbSPtSSSEMxuJSMyszDsshxnG48auWTFPJq6FjdWR4OExBi2CScZBwc45ajjL47gSanlM91Rqi8X4t6vbyzZ/NIWHm3JB8XKj40ui3sO57bnCPSrx4z8TmCsdEOIVx39Vs/vHWFzUz0L8VMPEdJB0XCNET+ts8fzZdP9qteNihOogknckknJPM1LtZzG6umzIQy+RUgj8RXp6Fp0nDq3s/RZOfjWEcGj1azkEDbBAwDuQDjUB5A1k4bcrNFHMvsyqrr7nAOPhnHwqW65FeXJ9jvj5IkFsoPZUDz5n5nevviHC4riMxTIHjYgkHI3U7MpBBVh3EEGs6JivqlcvBteTQuByMYcOzO0ck8WpzlsQzSIuoncnSF3qfURE6q8vIT9aX1pPNLkAuR5LMrqfMjxqWK+Z9XDRmkvnf7Pc78DvGiLaP1fEYz9W5hkjP9ZbHrYz7+raVfhU7pNJ1fqtxnT6vdwMxzj6OUmCUZ7hiQZ8hVeW139rGu7RGaaTxjQwvEur7Op5AAD4VYdNYNfDroeELOPfERKv4oK970En08bf4rf8ABxZknrSOnYqLa8IhjdnjiiR39pkRVZs89RAyfjX3w66EkUbg5DorZ8dSg5/GpFfQnlilKUAKUpQAql6a/wDpt5/01x/kvV1VX0otTLY3Ma83gmUe9o2A/E0AafwEfklt/wBPB/kpXnFbBn6uSIqs0JYoWzoYONMsUmncK4C7jcMqkcqi9E+KxS2dtokiLdRCCgkQsCsaqwKg6gQR4VdlCOYI94xXiu4yPTVSikU4464wJLO9U9/Volwg9zxPkj3qD5UfpATtFa3sjdwaFrdP7cs4CqPMaj5GramKLXg3TLyReCWzQoxdleWVzLKwBCl2AUKmdwiIqIue5cnc1bLcKee3v/jUSlY227NUUlRMMQPKuc+mbjogt4oOZmYuwGM6IuWfIuR/9s1vQNVfSTo7DfQ9VOM49hxjXGfFGP4qdj8iK4sijJNk8mNtbH55fjHgvzNQ575n5nbwHKrnpd0MnsJdMg1Rtnq5lHZcD/Cw71O/vGCc3QzoLNfv2exCpw8xGQO/So+u+O7uzkkCvU1x06r2ODS7o6t6FONdbw8wk9q2crj+jly6f93Wj4CugmqDgPBYrOEQ266FHM7F3b7TtjLH8ByAAqeTnnvXk5JKUm0ehCDUUmS3uQPP3fxrBJcE+Q8v41jryplKK/i3A47jSWMiPHnRLE2iRNXtAHBBU4GVIIqmv+ic+NMV3KUkIWXryGdU1KWa3aKNdLFQyaTt2s5BFbTSsaT5Sf1RjiRuH8Lht1KQRJEpOSFGMnuLHm5x3kk1j49/wlz/ANPP/kvU9UJ5An3AmqTpZxaKKzudckQbqJgEMiBiWjZVAUnJJJ8KeNuRkqjFm69Cv/TbP/prf/JSrqqvovamKxto25pBCp96xqp/EVaV7R5YpSlAClKUAK8YZG9e0oA/GfS3gxtL64tyCOqkdRnvXOUPxQqfjUey47cQ/mp54/uSOm3h2SK7h6aOhsXrMV60eqOQCCYgsuh/0EpKnkfzZJ2HZ7657L0Jtzy61f7QP7V/fU5TS2ZjlRV23pO4inK6dv6xUk/zFNW9t6ar1faS2k98bKf/AMbrUGToEv1ZmHvQH9jVFk6ByfVkiPv1j/SaSsT7L7DLK1wzbbf06HbrLRT46JSvyDI1Wdv6b7UjtwXCn9UxuPmSv7K5pL0LuRyCN7nX/URUd+i9yP0Ln7uG/wAJNL0cL/sdZ5eTskPpf4ex3adPNotv+x2P4VMT0n8NP/Mge+KYf+3XB5ODTrzhlH9hv4Vga1cc1Ye8EUv6bG+469RI7/xvisN7YzJAj3KyxyKjLGOrEoUiMkzFCCrkHUAcb+6pFvx+3tLdFlR7WONVQa4wE1EbhepL7khjkgZ3OSa55wPh4m4VAvqnrZSWfKibqTGW04Jwd8jGx8POqy74HNa8JmSdOrZ7mEoCVJYKkmcaSc4rzVkuXTbXxVXfmr+LxvvFfI6G2vfXb9v9fydOf0n8NH/Mg+6KY/8At1Dm9L/D15NO/msW3/e6muGJaueSsfcCazx8HnblDMfcjfwr0v0uNcs5/wBRI63cem+1A7EFwx8zGg/AtVZcenU79XaKPDXKW+elFrn6dF7k/oXH3sL/AIiKkxdC7k8wi+91/wBJNN0cS/sR+ol5NhuPTVet7KW0f3Y2b/Mdqqbn0ncRfndOv9Wscf8AlqK8j6ByfWkiHu1n/SKlR9Al+tM3wQD9rU1Yl2X2EeVvlmuXvHbib87PPJ3duR328O0TUjolwY3d9bwAH6WRFOO5c5c/BAx+FbPF0Jtxz61v7Sj9i/vroHoX6GResS3qJpjjBghOSdb/AKeUEnkPzYI29rvFUjNPZCqVnZFGBtXtKU5opSlAClKUAKUpQBF4nw2O4heGVQ8cilWU94P7D4HuODXCuO8Cl4fOLebU0bbW9weUi90bnkJVG362Mjz7/ULi/B4bqFoZ41kjcYZW/AjvBHMEbillFSVGNWcFpWw9IfRzdWhLW4e7t/sjHrMY8McpwPg3yrWLe7RyQpyy7MhBV1I5hkbDD5Vyyg48kXFozUpSkMANfXWHxPzNfNKAI5QNK+oBvo4vaAb69x415oCzJpCr9HL7IC/Xt/CvtPzr/ci/x3NeP+dT+rm/x29MaSOsPifma8JpSlMFKUoAUrDcXaIQGPabZUALOxPIKi5Y/Ktn6Pejm6u8NcB7S3+zt6zIPA91uD8Wp4wcjUmym4HwOTiE5t4crGpxcXA5Rr3xoeRlYbeQOT5d04Xw2O3hSGJQkcahVUdwH7T3k95JNfPB+DQ2sKwwRrHGgwqry8ye8knck7mptdUYqKoslQpSlMaKUpQApSlAClKUAKUpQB4RXHvTpZxtc2OVXUVuSWGzEIItGWGDgEnG/fXYq476bZALy01EACGfmQBkvEO+llwzHwc/TrV9iZiPsygSfDVsw+dZV4nMPaijfzjk0/hIP31i9bT+cj/vp/Gnrafzkf8AfT+NcxIlwcX1OqdRda3zpVYxIW0jU2kIxJwMnYcqlXFz1f5yK5j+/bzL/oqR6PplbjNjpZT2rnkwP/KyeBr9CYqkcaasZRTR+aE4pH1jHL4KRgHqpuatMSPY8HX50ficfWKcvgJID9FNzZoSB7HgrfKv0vimKbpI3Qj85wXPWfm4rmT7lvM3+ios/F9LshgutaY1K0YjK6hqXUHYEZBB3HI1+lsV+fPSBMq8ZvtTKO1b82A/5WLxNLLGkrMcUkUzcUmPswxp5ySavwjH76xP1re3MwH2YgIx/e3Y/Onrafzkf99P409bT+cj/vp/GpinQfQVYos9+Qoyvq2G5sA6SFu0cncjJ37q7ABXIfQdcA3V8AVOUtmyCCOz1qnlXX66Y8IquBSlKY0UpSgBSlKAFKUoAUoTUaS8x9VvlitSsxuiTSoJ4h5D5/8AxVb0iupms7gQD6YwyCPB31lG0YPjnGPPFbpZmtGudMvTBDau0NunrM6kq2DphjYcxI/ew+yoPeCQa470l4/PxCQPdur6M6ERAkaA8wv12H3mNUfrBj7BQqV2KsHDAjnqGnY550HECdgoyeWzscnwGkZrhnLLLZKkeljhhirbTZJFqn2E/ur/AAr6Fov2F/uD+FZuJ9EL2KBLmeCRYWJHaU6l5aWkjA+jVtwCd9t+YzTwwa2CojOxOAqoWYnwAA3NT6M1yyyzQfFH6D9DHBoP5Nhm6mHrhJcAS9WnWAdbIuA+NXs7c+W1dFrSPRzwuWz4ZBDL2ZBrdl2OkyyM+k+YDAHzzWyetN4/gP4V6Sg6PHlNWWdKrPWm8fwH8KetN4/gP4Vuhma0Wdc69M/BYP5Nmm6mHrTJbgy9WnWH6WNfbxq9nbny2rcvWm8fwH8K1v0jcLmvOGTwxdqQ6HVdhqMUivpHmQpA88Vjg6NjNWcBWxDMAI1JJwOwu5PLur5a0UbFE8PZX491ZeGqkZKyBYZEkUuJYm16E7RVBoJVtQ5bE5G+M1c8H6OXEsSXEMBaBSzSfRkszs0ulgmNUyIBHqC558jvjzlgl5PWeeC8ETo1x+fh7l7R1TXjXG6h43A5Bvrgb/VYV2Hod6YILp1huE9Wnc4XLaopGPII/cx+ywHcASa49NxNVlkP5OH0Lo7LFAVOHDgx4EjAfZx7q+oeIRFyixo4kkI09W0h09WCgQFCR9ITjG+w7qrj6kXT3RDJHFJWtmfqEGvmRsA43Na7wLiE4s4hP+f6qIPtv1hjXXnG2xznuzmrBrzBHM+yMDvwTksdPLHn5d9delnBqROtrjV7xjOOW/dWeqtbtsbBxgScl2zq7HdUmR2wcHk3eCcjSPAePhWGp2S6VG68jA57bk7bjnsBtSO6JIGkjP71z/8AFBpJpSlAClKUAeEV4Yh4D5V5SgD4kOKjSSHxPzpSmQjPhhgZGx8RWITMe8/M17SnRMEV817SmMYrylKDD0UUV7Sg0dafE/M1kUZ3O58aUpWaj7jkPifnUiM17SkZSJ9iIeA+Qr6xSlKOe0pSgBSlKAP/2Q=="/>
          <p:cNvSpPr>
            <a:spLocks noChangeAspect="1" noChangeArrowheads="1"/>
          </p:cNvSpPr>
          <p:nvPr/>
        </p:nvSpPr>
        <p:spPr bwMode="auto">
          <a:xfrm>
            <a:off x="63500" y="-1117600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Picture 6" descr="http://www.dreamstime.com/park-ranger-cartoon-thumb13218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70007"/>
            <a:ext cx="271580" cy="3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0" y="3485798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362200"/>
            <a:ext cx="1447800" cy="400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chemeClr val="tx1"/>
                </a:solidFill>
              </a:rPr>
              <a:t>Urbanización   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26</a:t>
            </a:fld>
            <a:endParaRPr lang="es-MX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3108" y="3485798"/>
            <a:ext cx="335784" cy="139536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6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27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914401" y="137913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/>
              <a:t>Actividad</a:t>
            </a:r>
            <a:r>
              <a:rPr lang="es-MX" sz="3200" b="1" dirty="0" smtClean="0"/>
              <a:t>: Pregúntale a tu compañero donde</a:t>
            </a:r>
          </a:p>
          <a:p>
            <a:r>
              <a:rPr lang="es-MX" sz="3200" b="1" dirty="0"/>
              <a:t>v</a:t>
            </a:r>
            <a:r>
              <a:rPr lang="es-MX" sz="3200" b="1" dirty="0" smtClean="0"/>
              <a:t>ive cada persona.  Responde en oraciones </a:t>
            </a:r>
            <a:r>
              <a:rPr lang="es-MX" sz="3200" b="1" u="sng" dirty="0" smtClean="0"/>
              <a:t>completas</a:t>
            </a:r>
            <a:r>
              <a:rPr lang="es-MX" sz="3200" b="1" dirty="0" smtClean="0"/>
              <a:t>.</a:t>
            </a:r>
            <a:endParaRPr lang="es-MX" dirty="0"/>
          </a:p>
        </p:txBody>
      </p:sp>
      <p:pic>
        <p:nvPicPr>
          <p:cNvPr id="4" name="Picture 2" descr="C:\Users\falvarez\Pictures\20121125_151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573"/>
            <a:ext cx="9144000" cy="436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625436" y="2088573"/>
            <a:ext cx="1489364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Alex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19400" y="4273476"/>
            <a:ext cx="10668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Luis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07477" y="2050473"/>
            <a:ext cx="1295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Pedro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47755" y="3916720"/>
            <a:ext cx="1014845" cy="547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José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48400" y="2926773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Alina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31348" y="4136661"/>
            <a:ext cx="1295400" cy="654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María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19400" y="5136573"/>
            <a:ext cx="1295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Elena</a:t>
            </a:r>
            <a:endParaRPr lang="es-MX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28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381000" y="845127"/>
            <a:ext cx="853874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Pregúntale a tu compañero lo siguiente</a:t>
            </a:r>
          </a:p>
          <a:p>
            <a:endParaRPr lang="es-MX" sz="3200" b="1" dirty="0"/>
          </a:p>
          <a:p>
            <a:r>
              <a:rPr lang="es-MX" sz="3200" b="1" dirty="0" smtClean="0"/>
              <a:t>1. ¿Dónde vives?(</a:t>
            </a:r>
            <a:r>
              <a:rPr lang="es-MX" sz="3200" b="1" dirty="0" err="1" smtClean="0">
                <a:solidFill>
                  <a:schemeClr val="accent1"/>
                </a:solidFill>
              </a:rPr>
              <a:t>house</a:t>
            </a:r>
            <a:r>
              <a:rPr lang="es-MX" sz="3200" b="1" dirty="0" smtClean="0">
                <a:solidFill>
                  <a:schemeClr val="accent1"/>
                </a:solidFill>
              </a:rPr>
              <a:t>, </a:t>
            </a:r>
            <a:r>
              <a:rPr lang="es-MX" sz="3200" b="1" dirty="0" err="1" smtClean="0">
                <a:solidFill>
                  <a:schemeClr val="accent1"/>
                </a:solidFill>
              </a:rPr>
              <a:t>apartment</a:t>
            </a:r>
            <a:r>
              <a:rPr lang="es-MX" sz="3200" b="1" dirty="0" smtClean="0">
                <a:solidFill>
                  <a:schemeClr val="accent1"/>
                </a:solidFill>
              </a:rPr>
              <a:t>, </a:t>
            </a:r>
            <a:r>
              <a:rPr lang="es-MX" sz="3200" b="1" dirty="0" err="1" smtClean="0">
                <a:solidFill>
                  <a:schemeClr val="accent1"/>
                </a:solidFill>
              </a:rPr>
              <a:t>etc</a:t>
            </a:r>
            <a:r>
              <a:rPr lang="es-MX" sz="3200" b="1" dirty="0" smtClean="0"/>
              <a:t>)</a:t>
            </a:r>
          </a:p>
          <a:p>
            <a:r>
              <a:rPr lang="es-MX" sz="3200" b="1" dirty="0" smtClean="0"/>
              <a:t>_________ en un/una ________.</a:t>
            </a:r>
          </a:p>
          <a:p>
            <a:endParaRPr lang="es-MX" sz="3200" b="1" dirty="0"/>
          </a:p>
          <a:p>
            <a:r>
              <a:rPr lang="es-MX" sz="3200" b="1" dirty="0" smtClean="0"/>
              <a:t>2. ¿Dónde queda tu _______?(</a:t>
            </a:r>
            <a:r>
              <a:rPr lang="es-MX" sz="3200" b="1" dirty="0" err="1" smtClean="0">
                <a:solidFill>
                  <a:schemeClr val="accent1"/>
                </a:solidFill>
              </a:rPr>
              <a:t>location</a:t>
            </a:r>
            <a:r>
              <a:rPr lang="es-MX" sz="3200" b="1" dirty="0" smtClean="0"/>
              <a:t>)</a:t>
            </a:r>
          </a:p>
          <a:p>
            <a:r>
              <a:rPr lang="es-MX" sz="3200" b="1" dirty="0" smtClean="0"/>
              <a:t>     Queda en _________.</a:t>
            </a:r>
          </a:p>
          <a:p>
            <a:endParaRPr lang="es-MX" sz="3200" b="1" dirty="0" smtClean="0"/>
          </a:p>
          <a:p>
            <a:r>
              <a:rPr lang="es-MX" sz="3200" b="1" dirty="0" smtClean="0"/>
              <a:t>3. ¿Cómo es tu________?(</a:t>
            </a:r>
            <a:r>
              <a:rPr lang="es-MX" sz="3200" b="1" dirty="0" err="1">
                <a:solidFill>
                  <a:schemeClr val="accent1"/>
                </a:solidFill>
              </a:rPr>
              <a:t>house</a:t>
            </a:r>
            <a:r>
              <a:rPr lang="es-MX" sz="3200" b="1" dirty="0">
                <a:solidFill>
                  <a:schemeClr val="accent1"/>
                </a:solidFill>
              </a:rPr>
              <a:t>, </a:t>
            </a:r>
            <a:r>
              <a:rPr lang="es-MX" sz="3200" b="1" dirty="0" err="1">
                <a:solidFill>
                  <a:schemeClr val="accent1"/>
                </a:solidFill>
              </a:rPr>
              <a:t>apartment</a:t>
            </a:r>
            <a:r>
              <a:rPr lang="es-MX" sz="3200" b="1" dirty="0">
                <a:solidFill>
                  <a:schemeClr val="accent1"/>
                </a:solidFill>
              </a:rPr>
              <a:t>, </a:t>
            </a:r>
            <a:r>
              <a:rPr lang="es-MX" sz="3200" b="1" dirty="0" err="1">
                <a:solidFill>
                  <a:schemeClr val="accent1"/>
                </a:solidFill>
              </a:rPr>
              <a:t>etc</a:t>
            </a:r>
            <a:r>
              <a:rPr lang="es-MX" sz="3200" b="1" dirty="0"/>
              <a:t>)</a:t>
            </a:r>
          </a:p>
          <a:p>
            <a:r>
              <a:rPr lang="es-MX" sz="3200" b="1" dirty="0" smtClean="0"/>
              <a:t>Mi casa/apartamento es ______.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38795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29</a:t>
            </a:fld>
            <a:endParaRPr lang="es-MX"/>
          </a:p>
        </p:txBody>
      </p:sp>
      <p:pic>
        <p:nvPicPr>
          <p:cNvPr id="1026" name="Picture 2" descr="G:\20121127_152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942"/>
            <a:ext cx="9144000" cy="53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50" y="381000"/>
            <a:ext cx="878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El plano de mi casa/apartamento</a:t>
            </a:r>
            <a:r>
              <a:rPr lang="es-MX" sz="3200" b="1" dirty="0" smtClean="0">
                <a:solidFill>
                  <a:srgbClr val="002060"/>
                </a:solidFill>
              </a:rPr>
              <a:t>:  </a:t>
            </a:r>
            <a:r>
              <a:rPr lang="es-MX" sz="2800" b="1" dirty="0" smtClean="0">
                <a:solidFill>
                  <a:srgbClr val="002060"/>
                </a:solidFill>
              </a:rPr>
              <a:t>Esta/Este es ____.</a:t>
            </a:r>
            <a:endParaRPr lang="es-MX" sz="28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6636" y="198120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cocina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52007" y="2133600"/>
            <a:ext cx="1343891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recibo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81600" y="1756064"/>
            <a:ext cx="1676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comedor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49036" y="3584118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baño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76943" y="3756554"/>
            <a:ext cx="1995057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dormitorio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76799" y="2826327"/>
            <a:ext cx="1495499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estudio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67400" y="3200400"/>
            <a:ext cx="0" cy="5561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58000" y="3200400"/>
            <a:ext cx="0" cy="5561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524698" y="2840181"/>
            <a:ext cx="2619302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baño de servicio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79171" y="2743200"/>
            <a:ext cx="154305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pasillo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15299" y="5029200"/>
            <a:ext cx="714301" cy="190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7162800" y="4397327"/>
            <a:ext cx="169065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escalera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019800" y="5112845"/>
            <a:ext cx="1460863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la terraza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6636" y="521970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garaje  </a:t>
            </a:r>
            <a:endParaRPr lang="es-MX" sz="24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701439" y="5822890"/>
            <a:ext cx="13716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el jardín</a:t>
            </a:r>
            <a:endParaRPr lang="es-MX" sz="2400" b="1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7439099" y="4085972"/>
            <a:ext cx="0" cy="31135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322220" y="3016827"/>
            <a:ext cx="373679" cy="1385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862101" y="3016567"/>
            <a:ext cx="917069" cy="2822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8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729781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2600" y="5832764"/>
            <a:ext cx="72390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apartamento</a:t>
            </a:r>
            <a:r>
              <a:rPr lang="es-MX" sz="3200" b="1" dirty="0" smtClean="0">
                <a:solidFill>
                  <a:srgbClr val="002060"/>
                </a:solidFill>
              </a:rPr>
              <a:t> en un </a:t>
            </a:r>
            <a:r>
              <a:rPr lang="es-MX" sz="3200" b="1" u="sng" dirty="0" smtClean="0">
                <a:solidFill>
                  <a:srgbClr val="002060"/>
                </a:solidFill>
              </a:rPr>
              <a:t>edificio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moderno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pratamax.com/wp-content/uploads/2012/03/luxury-apartment-bui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197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5794084"/>
            <a:ext cx="3020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una casa.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60898"/>
            <a:ext cx="6075147" cy="46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31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3015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recibo.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2756"/>
            <a:ext cx="5806444" cy="45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32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971800" y="5708073"/>
            <a:ext cx="352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comedor.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14" y="1115844"/>
            <a:ext cx="5824786" cy="4446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8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33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030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la cocina.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1" y="1124082"/>
            <a:ext cx="8153400" cy="461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7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34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776918" y="5943600"/>
            <a:ext cx="3694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dormitorio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07339"/>
            <a:ext cx="6355079" cy="4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35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2816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baño.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3.bp.blogspot.com/-OCqrF-86vGU/TZQo9UZ7QxI/AAAAAAAAC8g/WS14X4VNZ4c/s1600/bat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04" y="1014266"/>
            <a:ext cx="655539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36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224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estudio.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www.gharexpert.com/mid/842008120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02180"/>
            <a:ext cx="6041500" cy="482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5794084"/>
            <a:ext cx="2954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pasillo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102" name="Picture 6" descr="http://1.bp.blogspot.com/--w-NcvDxGh4/T8J4NlnBRfI/AAAAAAAAASo/-u3PR576Xcs/s1600/hallway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096000" cy="45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38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2971800" y="5794084"/>
            <a:ext cx="3949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Estas son las escaleras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G:\Fernando's BIFS Resources\Fernando's Spanish  Folder\Spa 6th-11th Teaching Resources\2012-09-15 Pictures from ipad\Pictures from ipad 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04282"/>
            <a:ext cx="6400800" cy="48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39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422935" y="5526045"/>
            <a:ext cx="611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balcón.  Esta es la terraza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G:\Fernando's BIFS Resources\Fernando's Spanish  Folder\Spa 6th-11th Teaching Resources\2012-09-15 Pictures from ipad\Pictures from ipad 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22" y="980995"/>
            <a:ext cx="5974578" cy="447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5029200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casa</a:t>
            </a:r>
            <a:r>
              <a:rPr lang="es-MX" sz="3200" b="1" dirty="0" smtClean="0">
                <a:solidFill>
                  <a:srgbClr val="002060"/>
                </a:solidFill>
              </a:rPr>
              <a:t> grande y </a:t>
            </a:r>
            <a:r>
              <a:rPr lang="es-MX" sz="3200" b="1" u="sng" dirty="0" smtClean="0">
                <a:solidFill>
                  <a:srgbClr val="002060"/>
                </a:solidFill>
              </a:rPr>
              <a:t>cómoda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://www.why6percent.com/blog/wp-content/content/1_million_dollar_h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7" y="1021192"/>
            <a:ext cx="60579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40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3276600" y="5794084"/>
            <a:ext cx="312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el jardín  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172" name="Picture 4" descr="http://pics4.city-data.com/cpicc/cfiles29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41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5833046" y="5368350"/>
            <a:ext cx="3123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 es la piscina.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5789" y="421100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8198" name="Picture 6" descr="http://www.mycoolwaterpool.com/in-ground-swimming-poo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8825"/>
            <a:ext cx="5410200" cy="580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2929" y="5678320"/>
            <a:ext cx="7614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Este es un </a:t>
            </a:r>
            <a:r>
              <a:rPr lang="es-MX" sz="3200" b="1" dirty="0" err="1" smtClean="0">
                <a:solidFill>
                  <a:srgbClr val="002060"/>
                </a:solidFill>
              </a:rPr>
              <a:t>Lamborghini</a:t>
            </a:r>
            <a:r>
              <a:rPr lang="es-MX" sz="3200" b="1" dirty="0" smtClean="0">
                <a:solidFill>
                  <a:srgbClr val="002060"/>
                </a:solidFill>
              </a:rPr>
              <a:t> en frente del </a:t>
            </a:r>
            <a:r>
              <a:rPr lang="es-MX" sz="3200" b="1" u="sng" dirty="0" smtClean="0">
                <a:solidFill>
                  <a:srgbClr val="002060"/>
                </a:solidFill>
              </a:rPr>
              <a:t>garaje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7700" y="429491"/>
            <a:ext cx="2649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¿Que es esto?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Wallpaper lamborghini, cars, cars, tuning, villa, house, ga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14266"/>
            <a:ext cx="7315200" cy="466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43</a:t>
            </a:fld>
            <a:endParaRPr lang="es-MX"/>
          </a:p>
        </p:txBody>
      </p:sp>
      <p:pic>
        <p:nvPicPr>
          <p:cNvPr id="1026" name="Picture 2" descr="G:\20121128_120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6629400" cy="51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209800" y="6288282"/>
            <a:ext cx="662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09800" y="2590800"/>
            <a:ext cx="6629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90800" y="2221468"/>
            <a:ext cx="110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ático</a:t>
            </a:r>
            <a:endParaRPr lang="es-MX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93602" y="6324600"/>
            <a:ext cx="135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sótano</a:t>
            </a:r>
            <a:endParaRPr lang="es-MX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9876" y="5786907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La planta baja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118" y="52578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primer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719" y="4648200"/>
            <a:ext cx="2281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segundo piso  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876" y="4074483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tercer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118" y="34290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cuarto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118" y="2743200"/>
            <a:ext cx="196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C00000"/>
                </a:solidFill>
              </a:rPr>
              <a:t>el quinto piso</a:t>
            </a:r>
            <a:endParaRPr lang="es-MX" sz="2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75654" y="6325673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el ascensor</a:t>
            </a:r>
            <a:endParaRPr lang="es-MX" sz="2400" b="1" dirty="0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867400" y="6017739"/>
            <a:ext cx="1008254" cy="53876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05227" y="2684412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Alina</a:t>
            </a:r>
            <a:endParaRPr lang="es-MX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905227" y="3298477"/>
            <a:ext cx="91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Jenny</a:t>
            </a:r>
            <a:endParaRPr lang="es-MX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05226" y="3890665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Raúl</a:t>
            </a:r>
            <a:endParaRPr lang="es-MX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905227" y="4504730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José</a:t>
            </a:r>
            <a:endParaRPr lang="es-MX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23378" y="5128626"/>
            <a:ext cx="830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Luisa</a:t>
            </a:r>
            <a:endParaRPr lang="es-MX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913230" y="572320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Samuel</a:t>
            </a:r>
            <a:endParaRPr lang="es-MX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749601" y="2687197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María</a:t>
            </a:r>
            <a:endParaRPr lang="es-MX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721140" y="3890665"/>
            <a:ext cx="971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Marta</a:t>
            </a:r>
            <a:endParaRPr lang="es-MX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768638" y="4468217"/>
            <a:ext cx="920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Jésica</a:t>
            </a:r>
            <a:endParaRPr lang="es-MX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686804" y="5128626"/>
            <a:ext cx="104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Néstor</a:t>
            </a:r>
            <a:endParaRPr lang="es-MX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493419" y="5743054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Conserje</a:t>
            </a:r>
            <a:endParaRPr lang="es-MX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678919" y="3301262"/>
            <a:ext cx="934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Pedro</a:t>
            </a:r>
            <a:endParaRPr lang="es-MX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775825" y="2730577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5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786127" y="329847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4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786127" y="3890664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3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786127" y="4536148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2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2798681" y="512862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1</a:t>
            </a:r>
            <a:r>
              <a:rPr lang="es-MX" sz="2400" b="1" dirty="0" smtClean="0"/>
              <a:t>A</a:t>
            </a:r>
            <a:endParaRPr lang="es-MX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590800" y="5713453"/>
            <a:ext cx="835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PBA</a:t>
            </a:r>
            <a:endParaRPr lang="es-MX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367326" y="2652144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5</a:t>
            </a:r>
            <a:r>
              <a:rPr lang="es-MX" sz="2400" b="1" dirty="0" smtClean="0"/>
              <a:t>B   </a:t>
            </a:r>
            <a:endParaRPr lang="es-MX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6367326" y="3257986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4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367326" y="3902792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3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367326" y="4536148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2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367326" y="5109865"/>
            <a:ext cx="637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1</a:t>
            </a:r>
            <a:r>
              <a:rPr lang="es-MX" sz="2400" b="1" dirty="0" smtClean="0"/>
              <a:t>B</a:t>
            </a:r>
            <a:endParaRPr lang="es-MX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6371526" y="5719465"/>
            <a:ext cx="879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PBB</a:t>
            </a:r>
            <a:endParaRPr lang="es-MX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037374" y="599182"/>
            <a:ext cx="52367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¿Dónde vive _____________?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El/Ella vive en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://www.felinest.com/images/cartoon-cats-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47" y="2021202"/>
            <a:ext cx="856353" cy="5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aninest.com/images/plu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59" y="6248571"/>
            <a:ext cx="470218" cy="5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Straight Arrow Connector 49"/>
          <p:cNvCxnSpPr/>
          <p:nvPr/>
        </p:nvCxnSpPr>
        <p:spPr>
          <a:xfrm flipH="1">
            <a:off x="5181600" y="2021202"/>
            <a:ext cx="1307317" cy="94020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488917" y="1676400"/>
            <a:ext cx="1524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la escalera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9815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5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44</a:t>
            </a:fld>
            <a:endParaRPr lang="es-MX"/>
          </a:p>
        </p:txBody>
      </p:sp>
      <p:pic>
        <p:nvPicPr>
          <p:cNvPr id="2050" name="Picture 2" descr="G:\Fernando's BIFS Resources\Fernando's Spanish  Folder\Spa 6th-11th Teaching Resources\2012-09-15 Pictures from ipad\Pictures from ipad 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089900" cy="58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7" y="4126416"/>
            <a:ext cx="1415274" cy="2126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1447800"/>
            <a:ext cx="1415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FFFF00"/>
                </a:solidFill>
              </a:rPr>
              <a:t>El Ávila</a:t>
            </a:r>
            <a:endParaRPr lang="es-MX" sz="3200" b="1" dirty="0">
              <a:solidFill>
                <a:srgbClr val="FF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524501" y="2032575"/>
            <a:ext cx="342899" cy="6344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67400" y="5638800"/>
            <a:ext cx="1964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rgbClr val="FFFF00"/>
                </a:solidFill>
              </a:rPr>
              <a:t>Caracas</a:t>
            </a:r>
            <a:endParaRPr lang="es-MX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D0CD-9CF9-44A4-B9E7-6A29B144397B}" type="slidenum">
              <a:rPr lang="en-US" smtClean="0"/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494633" cy="6278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Verbo tener (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have</a:t>
            </a:r>
            <a:r>
              <a:rPr lang="es-MX" sz="3200" b="1" dirty="0" smtClean="0">
                <a:solidFill>
                  <a:srgbClr val="002060"/>
                </a:solidFill>
              </a:rPr>
              <a:t>/irregular) </a:t>
            </a:r>
            <a:r>
              <a:rPr lang="es-MX" sz="3200" b="1" dirty="0" err="1" smtClean="0">
                <a:solidFill>
                  <a:srgbClr val="002060"/>
                </a:solidFill>
              </a:rPr>
              <a:t>present</a:t>
            </a:r>
            <a:endParaRPr lang="es-MX" sz="3200" b="1" u="sng" dirty="0" smtClean="0">
              <a:solidFill>
                <a:srgbClr val="002060"/>
              </a:solidFill>
            </a:endParaRPr>
          </a:p>
          <a:p>
            <a:r>
              <a:rPr lang="es-MX" sz="3200" b="1" u="sng" dirty="0" smtClean="0"/>
              <a:t>Singular</a:t>
            </a:r>
            <a:endParaRPr lang="es-MX" sz="3200" b="1" u="sng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Yo</a:t>
            </a:r>
            <a:r>
              <a:rPr lang="es-MX" sz="3200" dirty="0" smtClean="0"/>
              <a:t>					</a:t>
            </a:r>
            <a:r>
              <a:rPr lang="es-MX" sz="3200" b="1" dirty="0" smtClean="0"/>
              <a:t>tengo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tú</a:t>
            </a:r>
            <a:r>
              <a:rPr lang="es-MX" sz="3200" dirty="0" smtClean="0"/>
              <a:t>					</a:t>
            </a:r>
            <a:r>
              <a:rPr lang="es-MX" sz="3200" b="1" dirty="0" smtClean="0"/>
              <a:t>tienes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él/ella</a:t>
            </a:r>
            <a:r>
              <a:rPr lang="es-MX" sz="3200" dirty="0"/>
              <a:t>	</a:t>
            </a:r>
            <a:r>
              <a:rPr lang="es-MX" sz="3200" dirty="0" smtClean="0"/>
              <a:t>			</a:t>
            </a:r>
            <a:r>
              <a:rPr lang="es-MX" sz="3200" b="1" dirty="0" smtClean="0"/>
              <a:t>tiene</a:t>
            </a:r>
            <a:r>
              <a:rPr lang="es-MX" sz="3200" dirty="0" smtClean="0"/>
              <a:t>		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</a:t>
            </a:r>
            <a:r>
              <a:rPr lang="es-MX" sz="3200" dirty="0"/>
              <a:t> (formal) </a:t>
            </a:r>
            <a:r>
              <a:rPr lang="es-MX" sz="3200" dirty="0" smtClean="0"/>
              <a:t>			</a:t>
            </a:r>
            <a:r>
              <a:rPr lang="es-MX" sz="3200" b="1" dirty="0" smtClean="0"/>
              <a:t>tiene</a:t>
            </a:r>
          </a:p>
          <a:p>
            <a:endParaRPr lang="es-MX" sz="3200" dirty="0" smtClean="0"/>
          </a:p>
          <a:p>
            <a:r>
              <a:rPr lang="es-MX" sz="3200" b="1" u="sng" dirty="0" smtClean="0"/>
              <a:t>Plural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nosotros</a:t>
            </a:r>
            <a:r>
              <a:rPr lang="es-MX" sz="3200" dirty="0" smtClean="0"/>
              <a:t>				</a:t>
            </a:r>
            <a:r>
              <a:rPr lang="es-MX" sz="3200" b="1" dirty="0" smtClean="0"/>
              <a:t>tenemos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vosotros</a:t>
            </a:r>
            <a:r>
              <a:rPr lang="es-MX" sz="3200" dirty="0" smtClean="0"/>
              <a:t> (</a:t>
            </a:r>
            <a:r>
              <a:rPr lang="es-MX" sz="3200" dirty="0" err="1" smtClean="0"/>
              <a:t>Spain</a:t>
            </a:r>
            <a:r>
              <a:rPr lang="es-MX" sz="3200" dirty="0" smtClean="0"/>
              <a:t>)		 	</a:t>
            </a:r>
            <a:r>
              <a:rPr lang="es-MX" sz="3200" b="1" dirty="0" smtClean="0"/>
              <a:t>tenéis</a:t>
            </a:r>
            <a:r>
              <a:rPr lang="es-MX" sz="3200" dirty="0" smtClean="0"/>
              <a:t>		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ustedes</a:t>
            </a:r>
            <a:r>
              <a:rPr lang="es-MX" sz="3200" dirty="0" smtClean="0"/>
              <a:t>				</a:t>
            </a:r>
            <a:r>
              <a:rPr lang="es-MX" sz="3200" b="1" dirty="0" smtClean="0"/>
              <a:t>tienen</a:t>
            </a:r>
            <a:endParaRPr lang="es-MX" sz="3200" b="1" dirty="0"/>
          </a:p>
          <a:p>
            <a:r>
              <a:rPr lang="es-MX" sz="3200" b="1" dirty="0" smtClean="0">
                <a:solidFill>
                  <a:srgbClr val="002060"/>
                </a:solidFill>
              </a:rPr>
              <a:t>ellos/ellas</a:t>
            </a:r>
            <a:r>
              <a:rPr lang="es-MX" sz="3200" dirty="0" smtClean="0"/>
              <a:t>				</a:t>
            </a:r>
            <a:r>
              <a:rPr lang="es-MX" sz="3200" b="1" dirty="0" smtClean="0"/>
              <a:t>tienen</a:t>
            </a:r>
            <a:r>
              <a:rPr lang="es-MX" sz="3200" dirty="0" smtClean="0"/>
              <a:t>		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7729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46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14800"/>
            <a:ext cx="1759149" cy="2286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09800" y="1479078"/>
            <a:ext cx="4232374" cy="2940522"/>
          </a:xfrm>
          <a:prstGeom prst="wedgeRoundRectCallout">
            <a:avLst>
              <a:gd name="adj1" fmla="val 36467"/>
              <a:gd name="adj2" fmla="val 584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solidFill>
                  <a:schemeClr val="tx1"/>
                </a:solidFill>
              </a:rPr>
              <a:t>Dime donde vives y describe tu casa o apartamento.</a:t>
            </a:r>
            <a:endParaRPr lang="es-MX" sz="4400" b="1" dirty="0">
              <a:solidFill>
                <a:schemeClr val="tx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057400" y="304800"/>
            <a:ext cx="7010400" cy="6096000"/>
          </a:xfrm>
          <a:prstGeom prst="wedgeRoundRectCallout">
            <a:avLst>
              <a:gd name="adj1" fmla="val -64334"/>
              <a:gd name="adj2" fmla="val -3674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u="sng" dirty="0" smtClean="0">
                <a:solidFill>
                  <a:schemeClr val="tx1"/>
                </a:solidFill>
              </a:rPr>
              <a:t>Vivo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i="1" u="sng" dirty="0" smtClean="0">
                <a:solidFill>
                  <a:srgbClr val="FF0000"/>
                </a:solidFill>
              </a:rPr>
              <a:t>en las afueras </a:t>
            </a:r>
            <a:r>
              <a:rPr lang="es-MX" sz="2800" b="1" dirty="0" smtClean="0">
                <a:solidFill>
                  <a:schemeClr val="tx1"/>
                </a:solidFill>
              </a:rPr>
              <a:t>de Caracas </a:t>
            </a:r>
            <a:r>
              <a:rPr lang="es-MX" sz="2800" b="1" i="1" u="sng" dirty="0" smtClean="0">
                <a:solidFill>
                  <a:srgbClr val="FF0000"/>
                </a:solidFill>
              </a:rPr>
              <a:t>al sur </a:t>
            </a:r>
            <a:r>
              <a:rPr lang="es-MX" sz="2800" b="1" dirty="0" smtClean="0">
                <a:solidFill>
                  <a:schemeClr val="tx1"/>
                </a:solidFill>
              </a:rPr>
              <a:t>del Ávila.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está</a:t>
            </a:r>
            <a:r>
              <a:rPr lang="es-MX" sz="2800" b="1" dirty="0" smtClean="0">
                <a:solidFill>
                  <a:schemeClr val="tx1"/>
                </a:solidFill>
              </a:rPr>
              <a:t> en un edificio muy moderno que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doce pisos.  Mi familia y yo </a:t>
            </a:r>
            <a:r>
              <a:rPr lang="es-MX" sz="2800" b="1" u="sng" dirty="0" smtClean="0">
                <a:solidFill>
                  <a:schemeClr val="tx1"/>
                </a:solidFill>
              </a:rPr>
              <a:t>vivimos</a:t>
            </a:r>
            <a:r>
              <a:rPr lang="es-MX" sz="2800" b="1" dirty="0" smtClean="0">
                <a:solidFill>
                  <a:schemeClr val="tx1"/>
                </a:solidFill>
              </a:rPr>
              <a:t> en el piso doce en el pent-house.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es</a:t>
            </a:r>
            <a:r>
              <a:rPr lang="es-MX" sz="2800" b="1" dirty="0" smtClean="0">
                <a:solidFill>
                  <a:schemeClr val="tx1"/>
                </a:solidFill>
              </a:rPr>
              <a:t> amplio, cómodo y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tres niveles.  </a:t>
            </a:r>
            <a:r>
              <a:rPr lang="es-MX" sz="2800" b="1" u="sng" dirty="0" smtClean="0">
                <a:solidFill>
                  <a:srgbClr val="FFFF00"/>
                </a:solidFill>
              </a:rPr>
              <a:t>También</a:t>
            </a:r>
            <a:r>
              <a:rPr lang="es-MX" sz="2800" b="1" dirty="0" smtClean="0">
                <a:solidFill>
                  <a:schemeClr val="tx1"/>
                </a:solidFill>
              </a:rPr>
              <a:t>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 cinco habitaciones, dos terrazas, cinco baños, la cocina, el comedor, el recibo, un estudio, un cuarto de huésped  y un cuarto de juegos.  Me encanta mi pent-house.  </a:t>
            </a:r>
            <a:r>
              <a:rPr lang="es-MX" sz="2800" b="1" u="sng" dirty="0" smtClean="0">
                <a:solidFill>
                  <a:srgbClr val="FFFF00"/>
                </a:solidFill>
              </a:rPr>
              <a:t>También</a:t>
            </a:r>
            <a:r>
              <a:rPr lang="es-MX" sz="2800" b="1" dirty="0" smtClean="0">
                <a:solidFill>
                  <a:schemeClr val="tx1"/>
                </a:solidFill>
              </a:rPr>
              <a:t>,  mi apartamento </a:t>
            </a:r>
            <a:r>
              <a:rPr lang="es-MX" sz="2800" b="1" u="sng" dirty="0" smtClean="0">
                <a:solidFill>
                  <a:schemeClr val="tx1"/>
                </a:solidFill>
              </a:rPr>
              <a:t>tiene</a:t>
            </a:r>
            <a:r>
              <a:rPr lang="es-MX" sz="2800" b="1" dirty="0" smtClean="0">
                <a:solidFill>
                  <a:schemeClr val="tx1"/>
                </a:solidFill>
              </a:rPr>
              <a:t> un jardín grande, una piscina </a:t>
            </a:r>
            <a:r>
              <a:rPr lang="es-MX" sz="2800" b="1" dirty="0">
                <a:solidFill>
                  <a:schemeClr val="tx1"/>
                </a:solidFill>
              </a:rPr>
              <a:t>y una </a:t>
            </a:r>
            <a:r>
              <a:rPr lang="es-MX" sz="2800" b="1" u="sng" dirty="0" smtClean="0">
                <a:solidFill>
                  <a:srgbClr val="FFFF00"/>
                </a:solidFill>
              </a:rPr>
              <a:t>vista</a:t>
            </a:r>
            <a:r>
              <a:rPr lang="es-MX" sz="2800" b="1" dirty="0" smtClean="0">
                <a:solidFill>
                  <a:srgbClr val="FFFF00"/>
                </a:solidFill>
              </a:rPr>
              <a:t> </a:t>
            </a:r>
            <a:r>
              <a:rPr lang="es-MX" sz="2800" b="1" dirty="0" smtClean="0">
                <a:solidFill>
                  <a:schemeClr val="tx1"/>
                </a:solidFill>
              </a:rPr>
              <a:t>espectacular.  </a:t>
            </a:r>
            <a:endParaRPr lang="es-MX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G:\Fernando's BIFS Resources\Fernando's Spanish  Folder\Spa 6th-11th Teaching Resources\2012-09-15 Pictures from ipad\Pictures from ipad 4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336800" cy="18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47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905000" y="1143000"/>
            <a:ext cx="7010400" cy="3581400"/>
          </a:xfrm>
          <a:prstGeom prst="wedgeRoundRectCallout">
            <a:avLst>
              <a:gd name="adj1" fmla="val -64334"/>
              <a:gd name="adj2" fmla="val -410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Ahora es tu turno. ¿A dónde vives y cómo</a:t>
            </a:r>
          </a:p>
          <a:p>
            <a:pPr algn="ctr"/>
            <a:r>
              <a:rPr lang="es-MX" sz="2800" b="1" dirty="0">
                <a:solidFill>
                  <a:schemeClr val="tx1"/>
                </a:solidFill>
              </a:rPr>
              <a:t>e</a:t>
            </a:r>
            <a:r>
              <a:rPr lang="es-MX" sz="2800" b="1" dirty="0" smtClean="0">
                <a:solidFill>
                  <a:schemeClr val="tx1"/>
                </a:solidFill>
              </a:rPr>
              <a:t>s tu apartamento o casa?</a:t>
            </a:r>
          </a:p>
          <a:p>
            <a:pPr algn="ctr"/>
            <a:endParaRPr lang="es-MX" sz="2800" b="1" dirty="0" smtClean="0">
              <a:solidFill>
                <a:schemeClr val="tx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Escribe un párrafo con  esta información</a:t>
            </a: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Y puedes revisar la lamina # 46 </a:t>
            </a:r>
          </a:p>
          <a:p>
            <a:pPr algn="ctr"/>
            <a:r>
              <a:rPr lang="es-MX" sz="2800" b="1" dirty="0">
                <a:solidFill>
                  <a:schemeClr val="tx1"/>
                </a:solidFill>
              </a:rPr>
              <a:t>s</a:t>
            </a:r>
            <a:r>
              <a:rPr lang="es-MX" sz="2800" b="1" dirty="0" smtClean="0">
                <a:solidFill>
                  <a:schemeClr val="tx1"/>
                </a:solidFill>
              </a:rPr>
              <a:t>i necesitas ver un ejemplo. </a:t>
            </a:r>
          </a:p>
          <a:p>
            <a:pPr algn="ctr"/>
            <a:endParaRPr lang="es-MX" sz="2800" b="1" dirty="0">
              <a:solidFill>
                <a:schemeClr val="tx1"/>
              </a:solidFill>
            </a:endParaRPr>
          </a:p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Usa la escuela como punto de referencia.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48</a:t>
            </a:fld>
            <a:endParaRPr lang="es-MX"/>
          </a:p>
        </p:txBody>
      </p:sp>
      <p:pic>
        <p:nvPicPr>
          <p:cNvPr id="1026" name="Picture 2" descr="http://www.portlandonline.com/shared/cfm/image.cfm?id=23510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4499"/>
            <a:ext cx="9144000" cy="106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6923964" y="4724400"/>
            <a:ext cx="315036" cy="893268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61964" y="560060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BIFS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4044829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49</a:t>
            </a:fld>
            <a:endParaRPr lang="es-MX"/>
          </a:p>
        </p:txBody>
      </p:sp>
      <p:pic>
        <p:nvPicPr>
          <p:cNvPr id="2052" name="Picture 4" descr="http://mappery.com/maps/Busan-Tourist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4900" y="-2590800"/>
            <a:ext cx="14058900" cy="99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620000" y="914400"/>
            <a:ext cx="60960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72400" y="2065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BIFS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595143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finca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pequeña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www.americanroundup.com/Images/Canada/Alberta/Homeplace%20ranch%20-%20outside%20of%20lodge%20hou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77" y="1002777"/>
            <a:ext cx="62388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4771623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m</a:t>
            </a:r>
            <a:r>
              <a:rPr lang="es-MX" sz="3200" b="1" dirty="0" smtClean="0">
                <a:solidFill>
                  <a:srgbClr val="002060"/>
                </a:solidFill>
              </a:rPr>
              <a:t>esa de noche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://ak1.ostkcdn.com/img/mxc/090901_nightst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886200" cy="47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3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51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581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lámpara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heap Table Lamps for Bed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3428999"/>
            <a:ext cx="1753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elevisor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allconnect.com/blog/wp-content/uploads/2011/12/flat-screen-T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451674"/>
            <a:ext cx="5126351" cy="36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9800" y="4724400"/>
            <a:ext cx="1928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elevisión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8044" y="4013774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o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3758624"/>
            <a:ext cx="1801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escritorio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smartboydesigns.com/wp-content/hida_desk_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497946" cy="44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25199" y="4932141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silla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4166" y="2717116"/>
            <a:ext cx="2468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computadora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0" name="Straight Arrow Connector 9"/>
          <p:cNvCxnSpPr>
            <a:stCxn id="5" idx="1"/>
          </p:cNvCxnSpPr>
          <p:nvPr/>
        </p:nvCxnSpPr>
        <p:spPr>
          <a:xfrm flipH="1" flipV="1">
            <a:off x="4419601" y="4051011"/>
            <a:ext cx="1371598" cy="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>
            <a:off x="4267200" y="3009504"/>
            <a:ext cx="1376966" cy="29238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1"/>
          </p:cNvCxnSpPr>
          <p:nvPr/>
        </p:nvCxnSpPr>
        <p:spPr>
          <a:xfrm flipH="1" flipV="1">
            <a:off x="2706173" y="5029200"/>
            <a:ext cx="3319026" cy="19532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4724399"/>
            <a:ext cx="1235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clóset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CDF1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CDF1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5" name="Picture 9" descr="http://blog.amerifirst.com/Portals/27489/images/pinterest-walk-in-clos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2" y="2590800"/>
            <a:ext cx="55245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armario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elegant-bedrooms.co.uk/Sites/35/Products/1921/4-DOOR-COMBI-WARDROBE-2N29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724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alfombra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t2.gstatic.com/images?q=tbn:ANd9GcQWUM3F-cPb6KDOSPsD1GMxRoaClwoeQszwgYi5P2Zis5BcbcA-hWmvttoZW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4464676" y="5016788"/>
            <a:ext cx="1326523" cy="11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unos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1614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estantes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http://www.robotloveskitten.com/wp-content/photos/screens/diy-chicago-shelv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3" y="2057400"/>
            <a:ext cx="4461978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3200400"/>
            <a:ext cx="1559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ventana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://www.gharexpert.com/mid2/1121200812341_1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2" y="2209800"/>
            <a:ext cx="48857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43599" y="4876799"/>
            <a:ext cx="1386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cortina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191000" y="3492788"/>
            <a:ext cx="1600199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29200" y="5169187"/>
            <a:ext cx="928414" cy="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59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199" y="3276600"/>
            <a:ext cx="1359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cuadro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bimg2.mlstatic.com/cuadros-decoracion-atardecer-pintura-moderna_MCO-F-17772661_44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2" y="1905000"/>
            <a:ext cx="6124575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99724" y="4496873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pintura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7876" y="3912098"/>
            <a:ext cx="405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o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una </a:t>
            </a:r>
            <a:r>
              <a:rPr lang="es-MX" sz="3200" b="1" u="sng" dirty="0" smtClean="0">
                <a:solidFill>
                  <a:srgbClr val="002060"/>
                </a:solidFill>
              </a:rPr>
              <a:t>granja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antigua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news.discovery.com/tech/2011/04/12/farm-278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997450" cy="404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90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¿Qué tienes en tu ________?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Tengo un/una 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3204847" cy="2087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199" y="4724400"/>
            <a:ext cx="2958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puerta moderna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4" name="Picture 4" descr="Luxury Doors Design from Toscocornic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5095875" cy="41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800600" y="4800600"/>
            <a:ext cx="905277" cy="203681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61</a:t>
            </a:fld>
            <a:endParaRPr lang="es-MX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415274" cy="212677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981200" y="685800"/>
            <a:ext cx="6477000" cy="5715000"/>
          </a:xfrm>
          <a:prstGeom prst="wedgeRoundRectCallout">
            <a:avLst>
              <a:gd name="adj1" fmla="val -64334"/>
              <a:gd name="adj2" fmla="val -367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Ahora es tu turno. </a:t>
            </a:r>
            <a:r>
              <a:rPr lang="es-MX" sz="2800" b="1" dirty="0">
                <a:solidFill>
                  <a:schemeClr val="tx1"/>
                </a:solidFill>
              </a:rPr>
              <a:t>D</a:t>
            </a:r>
            <a:r>
              <a:rPr lang="es-MX" sz="2800" b="1" dirty="0" smtClean="0">
                <a:solidFill>
                  <a:schemeClr val="tx1"/>
                </a:solidFill>
              </a:rPr>
              <a:t>escribe en forma escrita tu dormitorio y las cosas que hay en el dormitorio (revisa las laminas 48-58).      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28600" y="3048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FF0000"/>
                </a:solidFill>
              </a:rPr>
              <a:t>Ahora vamos a aprender sobre la ubicación de las cosas.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¿Dónde </a:t>
            </a:r>
            <a:r>
              <a:rPr lang="es-MX" sz="3200" b="1" dirty="0">
                <a:solidFill>
                  <a:srgbClr val="002060"/>
                </a:solidFill>
              </a:rPr>
              <a:t>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encima de </a:t>
            </a:r>
            <a:r>
              <a:rPr lang="es-MX" sz="3200" b="1" dirty="0" smtClean="0">
                <a:solidFill>
                  <a:srgbClr val="002060"/>
                </a:solidFill>
              </a:rPr>
              <a:t>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sobre</a:t>
            </a:r>
            <a:r>
              <a:rPr lang="es-MX" sz="3200" b="1" dirty="0" smtClean="0">
                <a:solidFill>
                  <a:srgbClr val="002060"/>
                </a:solidFill>
              </a:rPr>
              <a:t> 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486400" y="3886200"/>
            <a:ext cx="12954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81800" y="3593812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la mesa</a:t>
            </a:r>
            <a:endParaRPr lang="es-MX" sz="3200" b="1" dirty="0"/>
          </a:p>
        </p:txBody>
      </p:sp>
    </p:spTree>
    <p:extLst>
      <p:ext uri="{BB962C8B-B14F-4D97-AF65-F5344CB8AC3E}">
        <p14:creationId xmlns:p14="http://schemas.microsoft.com/office/powerpoint/2010/main" val="28667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19 -0.02868 C -0.07604 -0.02752 -0.07726 -0.0259 -0.08472 -0.02382 C -0.09045 -0.01642 -0.10486 -0.01156 -0.11476 -0.00786 C -0.12084 -0.00555 -0.13351 -0.00162 -0.13351 -0.00162 C -0.13768 0.00162 -0.14254 0.00254 -0.14809 0.00463 C -0.16406 0.01642 -0.18229 0.02428 -0.19983 0.034 C -0.21094 0.04024 -0.22275 0.04741 -0.23559 0.05019 C -0.25747 0.0636 -0.28698 0.06707 -0.31198 0.07493 C -0.3158 0.07609 -0.31979 0.07701 -0.32344 0.0784 C -0.33004 0.08141 -0.33143 0.08418 -0.33785 0.08603 C -0.34722 0.08858 -0.35868 0.09181 -0.36823 0.09343 C -0.38195 0.10106 -0.3974 0.10615 -0.41285 0.11055 C -0.41962 0.11448 -0.42795 0.11818 -0.43577 0.12049 C -0.43681 0.12142 -0.43768 0.12234 -0.43872 0.12303 C -0.44011 0.12396 -0.44184 0.12442 -0.44306 0.12558 C -0.44427 0.1265 -0.44479 0.12812 -0.44601 0.12905 C -0.44722 0.1302 -0.44896 0.13067 -0.45018 0.13159 C -0.4566 0.13622 -0.44913 0.13205 -0.45608 0.13784 C -0.45816 0.13969 -0.46372 0.14154 -0.46597 0.14269 C -0.46702 0.14385 -0.46754 0.14547 -0.4691 0.14639 C -0.47031 0.14732 -0.47222 0.14686 -0.47327 0.14778 C -0.47969 0.1531 -0.48316 0.16212 -0.48906 0.16744 C -0.49219 0.17576 -0.48976 0.17299 -0.49497 0.17715 C -0.49584 0.1797 -0.4967 0.18478 -0.50052 0.18478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67" y="106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debajo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8 -0.00555 C -0.08177 -0.00393 -0.09983 -4.71785E-7 -0.11893 0.00208 C -0.13646 0.00578 -0.15347 0.0111 -0.17101 0.01503 C -0.17604 0.01619 -0.18021 0.01966 -0.18507 0.02081 C -0.20504 0.02567 -0.2257 0.0266 -0.24566 0.03192 C -0.25573 0.04117 -0.26632 0.04209 -0.27813 0.0451 C -0.29254 0.05481 -0.2816 0.04857 -0.31337 0.05273 C -0.31806 0.05342 -0.32743 0.05458 -0.32743 0.05458 C -0.34584 0.06082 -0.36858 0.0599 -0.38802 0.06198 C -0.40538 0.06961 -0.3875 0.06244 -0.43299 0.06568 C -0.44896 0.06684 -0.46493 0.07239 -0.48091 0.07331 C -0.49879 0.07424 -0.5165 0.07447 -0.53438 0.07516 C -0.54757 0.07863 -0.56077 0.08649 -0.57396 0.08834 C -0.59271 0.09112 -0.58247 0.08973 -0.60486 0.09204 C -0.62518 0.09644 -0.64497 0.1043 -0.66545 0.10708 C -0.67205 0.10985 -0.679 0.1117 -0.68507 0.11633 C -0.6915 0.12118 -0.69184 0.12488 -0.7007 0.12951 C -0.71493 0.13714 -0.72674 0.14732 -0.73872 0.15957 C -0.74983 0.17091 -0.7625 0.17993 -0.77101 0.19519 C -0.77361 0.20583 -0.77153 0.19935 -0.77952 0.21392 C -0.78091 0.21647 -0.78368 0.22155 -0.78368 0.22155 C -0.78663 0.23774 -0.78281 0.22109 -0.78802 0.23451 C -0.78906 0.23728 -0.79011 0.24491 -0.7908 0.24746 C -0.79358 0.25879 -0.7974 0.26804 -0.79931 0.2796 C -0.79983 0.2877 -0.8007 0.29602 -0.8007 0.30412 C -0.8007 0.34898 -0.79913 0.38414 -0.79219 0.42599 C -0.79063 0.43594 -0.78924 0.44403 -0.78507 0.45236 C -0.78021 0.47179 -0.77518 0.49561 -0.76406 0.51041 C -0.76077 0.52382 -0.7533 0.53816 -0.74427 0.54602 C -0.7382 0.55735 -0.72934 0.56476 -0.7217 0.57424 C -0.71806 0.58881 -0.72361 0.57169 -0.71615 0.58164 C -0.71198 0.58719 -0.71025 0.59644 -0.70486 0.60037 C -0.69896 0.6043 -0.69236 0.60893 -0.68663 0.61332 C -0.67761 0.62095 -0.69219 0.61332 -0.67813 0.62303 C -0.6691 0.62882 -0.6599 0.62928 -0.65 0.6302 C -0.62882 0.62743 -0.62431 0.62627 -0.60764 0.61702 C -0.60573 0.61448 -0.60382 0.61263 -0.60209 0.60985 C -0.59861 0.60407 -0.59219 0.59297 -0.59219 0.59297 C -0.59167 0.59112 -0.59219 0.58742 -0.5908 0.58742 C -0.57726 0.58488 -0.56354 0.58673 -0.55 0.58557 C -0.54323 0.58488 -0.53785 0.57886 -0.5316 0.57586 C -0.52136 0.56244 -0.5158 0.54464 -0.50625 0.53099 C -0.50261 0.51619 -0.50764 0.53515 -0.50209 0.51989 C -0.49844 0.50971 -0.4974 0.49676 -0.49497 0.48612 C -0.49375 0.48057 -0.4908 0.4734 -0.4908 0.46716 " pathEditMode="relative" ptsTypes="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a la izquierda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84 -0.0074 C -0.10156 -0.01041 -0.13646 -0.01133 -0.17101 -0.00555 C -0.1724 -0.00486 -0.17379 -0.00416 -0.17535 -0.0037 C -0.17813 -0.00301 -0.18091 -0.00277 -0.18368 -0.00185 C -0.20104 0.00463 -0.21632 0.01573 -0.23438 0.01896 C -0.25521 0.02798 -0.27466 0.0333 -0.29636 0.0377 C -0.29775 0.03839 -0.29948 0.03839 -0.3007 0.03955 C -0.30209 0.04093 -0.30174 0.04487 -0.30347 0.0451 C -0.31424 0.04625 -0.325 0.04394 -0.33577 0.04325 C -0.35764 0.03839 -0.38004 0.0414 -0.40209 0.0377 C -0.44358 0.01642 -0.48906 0.03215 -0.5316 0.0414 C -0.54514 0.04834 -0.55972 0.05458 -0.57396 0.05828 C -0.58403 0.06499 -0.59427 0.06406 -0.60486 0.06961 C -0.61511 0.07493 -0.62431 0.08303 -0.63438 0.08834 C -0.64011 0.09135 -0.64688 0.09551 -0.65278 0.0976 C -0.67413 0.10523 -0.65122 0.09505 -0.66684 0.1013 C -0.67222 0.10338 -0.67674 0.10708 -0.68229 0.10893 C -0.68959 0.11517 -0.69584 0.12165 -0.70209 0.12951 C -0.70504 0.14177 -0.70156 0.13367 -0.71754 0.13714 C -0.72136 0.13807 -0.725 0.13969 -0.72882 0.14084 C -0.73073 0.14154 -0.73438 0.14269 -0.73438 0.14269 C -0.73785 0.1457 -0.7408 0.1494 -0.74427 0.15217 C -0.74861 0.15587 -0.75452 0.15634 -0.75834 0.16143 C -0.76736 0.17345 -0.75816 0.16489 -0.76684 0.17461 C -0.76806 0.17599 -0.76979 0.17669 -0.77101 0.17831 C -0.77535 0.18409 -0.77691 0.1901 -0.77952 0.19704 C -0.78229 0.20467 -0.78768 0.21022 -0.7908 0.21762 C -0.79514 0.22803 -0.79705 0.23959 -0.80209 0.24954 C -0.80434 0.25925 -0.80486 0.2796 -0.80486 0.2796 " pathEditMode="relative" ptsTypes="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a la derecha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0578 C -0.0908 0.00717 -0.10834 0.01156 -0.12882 0.01503 C -0.15434 0.02359 -0.18004 0.01781 -0.20625 0.01688 C -0.22344 0.01318 -0.23941 0.01087 -0.25695 0.00948 C -0.28889 -0.00092 -0.31927 0.00555 -0.35139 0.00948 C -0.35972 0.01688 -0.35226 0.01156 -0.36823 0.01503 C -0.38525 0.01873 -0.40174 0.02683 -0.41893 0.03007 C -0.44861 0.04302 -0.47952 0.04672 -0.51042 0.0488 C -0.5316 0.05019 -0.57396 0.05273 -0.57396 0.05273 C -0.5816 0.05365 -0.59479 0.05296 -0.60209 0.05828 C -0.61389 0.06661 -0.62413 0.0784 -0.63733 0.08256 C -0.64132 0.08788 -0.64618 0.09204 -0.65 0.0976 C -0.65712 0.10823 -0.66198 0.12303 -0.66962 0.13321 C -0.67778 0.14408 -0.68837 0.15449 -0.69775 0.16328 C -0.70434 0.16952 -0.71129 0.17854 -0.71893 0.18201 C -0.7224 0.19172 -0.72778 0.19473 -0.73299 0.20282 C -0.74063 0.21439 -0.74844 0.22433 -0.75695 0.23451 C -0.75903 0.23682 -0.76094 0.23936 -0.76268 0.24214 C -0.76528 0.2463 -0.76962 0.25509 -0.76962 0.25509 C -0.77153 0.26295 -0.77396 0.26989 -0.77535 0.27775 C -0.77847 0.31152 -0.77674 0.34528 -0.77952 0.37905 C -0.779 0.39524 -0.77917 0.41166 -0.77813 0.42785 C -0.77726 0.44033 -0.77292 0.45305 -0.77101 0.46531 C -0.76736 0.48959 -0.76372 0.51203 -0.75695 0.53492 C -0.754 0.55689 -0.75104 0.57909 -0.74566 0.60037 C -0.74427 0.61147 -0.74618 0.62859 -0.7415 0.63807 C -0.73872 0.64362 -0.72761 0.65171 -0.72309 0.65495 C -0.71771 0.66443 -0.71077 0.67322 -0.70209 0.67738 C -0.68125 0.69727 -0.66927 0.70051 -0.64288 0.70375 C -0.62136 0.70305 -0.59966 0.70305 -0.57813 0.70167 C -0.57222 0.70143 -0.5691 0.69635 -0.56406 0.69427 C -0.56163 0.69311 -0.54549 0.6908 -0.54427 0.69056 C -0.51059 0.67923 -0.54653 0.6908 -0.45278 0.68663 C -0.43386 0.68617 -0.41597 0.67368 -0.39775 0.66998 C -0.36233 0.65333 -0.32379 0.64917 -0.28802 0.63205 C -0.27552 0.62003 -0.26077 0.61286 -0.24861 0.60037 C -0.23143 0.58233 -0.21615 0.56175 -0.19775 0.54602 C -0.19393 0.53099 -0.19028 0.51619 -0.18663 0.50093 C -0.1849 0.47063 -0.18403 0.43987 -0.17674 0.41096 C -0.17552 0.38876 -0.1724 0.35962 -0.1724 0.33603 " pathEditMode="relative" ptsTypes="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04" y="838200"/>
            <a:ext cx="980559" cy="11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detrás de</a:t>
            </a:r>
            <a:r>
              <a:rPr lang="es-MX" sz="3200" b="1" dirty="0" smtClean="0">
                <a:solidFill>
                  <a:srgbClr val="002060"/>
                </a:solidFill>
              </a:rPr>
              <a:t> 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3404315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3370578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3311083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 -0.07308 C -0.05781 -0.07192 -0.0625 -0.07285 -0.06528 -0.06938 C -0.06632 -0.06822 -0.06702 -0.0666 -0.06823 -0.06568 C -0.0717 -0.06337 -0.07604 -0.06267 -0.07934 -0.0599 C -0.08281 -0.05689 -0.08577 -0.05319 -0.08924 -0.05065 C -0.10052 -0.04232 -0.11893 -0.03608 -0.1316 -0.03376 C -0.15903 -0.02012 -0.23143 -0.02289 -0.24705 -0.02243 C -0.27136 -0.01919 -0.2882 -0.01943 -0.31459 -0.02058 C -0.36007 -0.01989 -0.40573 -0.01989 -0.45122 -0.01873 C -0.46841 -0.01827 -0.48299 -0.00601 -0.49913 -0.00185 C -0.51771 0.01133 -0.54757 0.01503 -0.56823 0.01688 C -0.60191 0.02313 -0.58889 0.02035 -0.60764 0.02451 C -0.61858 0.03192 -0.62379 0.03238 -0.63716 0.03377 C -0.64809 0.0377 -0.65972 0.03955 -0.67101 0.0414 C -0.6849 0.0488 -0.69792 0.05851 -0.71181 0.06568 C -0.71268 0.06707 -0.71337 0.06869 -0.71459 0.06961 C -0.7158 0.07077 -0.71771 0.07031 -0.71893 0.07146 C -0.7283 0.08118 -0.71511 0.07401 -0.72587 0.07886 C -0.7316 0.08904 -0.73611 0.10014 -0.74427 0.10708 C -0.74861 0.11471 -0.75278 0.12165 -0.75695 0.12951 C -0.75834 0.13205 -0.76111 0.13714 -0.76111 0.13737 C -0.76511 0.15287 -0.7691 0.16836 -0.77379 0.18386 C -0.775 0.19195 -0.77518 0.19681 -0.77934 0.20282 C -0.78195 0.22757 -0.78281 0.25023 -0.78368 0.2759 C -0.78351 0.28492 -0.78386 0.32331 -0.78091 0.34158 C -0.77934 0.35153 -0.77639 0.36031 -0.77379 0.3698 C -0.76823 0.38992 -0.76424 0.41027 -0.75695 0.4297 C -0.75504 0.43987 -0.75278 0.44889 -0.74844 0.45791 C -0.74636 0.4623 -0.74167 0.47109 -0.73993 0.47664 C -0.73716 0.48589 -0.73681 0.49561 -0.7316 0.50301 C -0.729 0.51272 -0.72743 0.52012 -0.72309 0.52914 C -0.72257 0.5303 -0.71927 0.53816 -0.71736 0.53862 C -0.70955 0.54024 -0.70156 0.53978 -0.69358 0.54047 C -0.69219 0.54093 -0.68281 0.54302 -0.68091 0.54417 C -0.67066 0.54995 -0.68212 0.54625 -0.6724 0.54972 C -0.66198 0.55342 -0.65174 0.55759 -0.64132 0.56106 C -0.63403 0.56337 -0.62604 0.56522 -0.61893 0.56869 C -0.58872 0.5673 -0.5816 0.56869 -0.55972 0.56291 C -0.55834 0.56175 -0.55695 0.56036 -0.55556 0.5592 C -0.55365 0.55782 -0.55156 0.55712 -0.54983 0.5555 C -0.54306 0.54995 -0.53941 0.54394 -0.5316 0.54047 C -0.5257 0.53307 -0.51841 0.52636 -0.51181 0.51989 C -0.51042 0.51665 -0.50938 0.51341 -0.50764 0.51041 C -0.50643 0.50833 -0.50452 0.50694 -0.5033 0.50486 C -0.49966 0.49815 -0.49844 0.48936 -0.49497 0.48219 C -0.49427 0.45698 -0.49531 0.42993 -0.48924 0.40541 C -0.48785 0.39177 -0.48386 0.37789 -0.48368 0.36402 C -0.48334 0.33719 -0.48368 0.31013 -0.48368 0.2833 " pathEditMode="relative" rAng="0" ptsTypes="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93" y="320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752600" y="5562600"/>
            <a:ext cx="548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enfrente de</a:t>
            </a:r>
            <a:r>
              <a:rPr lang="es-MX" sz="3200" b="1" dirty="0" smtClean="0">
                <a:solidFill>
                  <a:srgbClr val="002060"/>
                </a:solidFill>
              </a:rPr>
              <a:t> la mesa o </a:t>
            </a:r>
            <a:r>
              <a:rPr lang="es-MX" sz="3200" b="1" u="sng" dirty="0" smtClean="0">
                <a:solidFill>
                  <a:srgbClr val="002060"/>
                </a:solidFill>
              </a:rPr>
              <a:t>delante de </a:t>
            </a:r>
            <a:r>
              <a:rPr lang="es-MX" sz="3200" b="1" dirty="0" smtClean="0">
                <a:solidFill>
                  <a:srgbClr val="002060"/>
                </a:solidFill>
              </a:rPr>
              <a:t>la mesa.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292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://us.123rf.com/400wm/400/400/talli/talli1006/talli100600052/7102345-green-cartoon-lamp-isolated--illust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"/>
            <a:ext cx="2209800" cy="26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34 -0.06799 C -0.14202 -0.07054 -0.14792 -0.07447 -0.15591 -0.07724 C -0.16146 -0.07932 -0.16719 -0.07909 -0.17292 -0.08094 C -0.17778 -0.08256 -0.18229 -0.08672 -0.18698 -0.08857 C -0.19167 -0.09019 -0.21007 -0.09204 -0.21233 -0.09227 C -0.23108 -0.09135 -0.24393 -0.09413 -0.26007 -0.08672 C -0.27153 -0.08164 -0.27535 -0.07424 -0.28993 -0.07354 C -0.30434 -0.07285 -0.31875 -0.07239 -0.33334 -0.07169 C -0.36146 -0.06845 -0.38802 -0.06522 -0.41511 -0.05296 C -0.42761 -0.04718 -0.44358 -0.03839 -0.45729 -0.03793 C -0.49202 -0.03677 -0.52691 -0.03677 -0.56164 -0.03608 C -0.57188 -0.03353 -0.57813 -0.0333 -0.58698 -0.0266 C -0.61181 -0.00763 -0.58195 -0.0259 -0.6066 -0.00971 C -0.62535 0.00254 -0.64445 0.0148 -0.66007 0.03353 C -0.67084 0.04649 -0.67813 0.06337 -0.68698 0.0784 C -0.69289 0.08858 -0.70504 0.09921 -0.70938 0.11032 C -0.71233 0.11818 -0.71598 0.12535 -0.71927 0.13298 C -0.7224 0.14986 -0.71806 0.12928 -0.725 0.15171 C -0.72743 0.15981 -0.72761 0.16929 -0.72917 0.17785 C -0.73229 0.21531 -0.73507 0.25301 -0.73907 0.29047 C -0.73854 0.30458 -0.73854 0.33441 -0.73629 0.35245 C -0.73438 0.36864 -0.73125 0.38483 -0.72917 0.40125 C -0.72726 0.41628 -0.72743 0.4327 -0.72205 0.44612 C -0.71736 0.47803 -0.72414 0.43895 -0.71789 0.46115 C -0.71702 0.46415 -0.71719 0.46762 -0.7165 0.47063 C -0.7158 0.47456 -0.71476 0.47826 -0.71372 0.48196 C -0.71077 0.49168 -0.70695 0.50046 -0.70382 0.50995 C -0.69341 0.54094 -0.69184 0.57447 -0.6757 0.60199 C -0.67118 0.62604 -0.64549 0.62165 -0.63195 0.62257 C -0.61667 0.62766 -0.60122 0.62997 -0.58559 0.63205 C -0.55973 0.64038 -0.53282 0.64501 -0.5066 0.65079 C -0.46615 0.64986 -0.42795 0.65056 -0.38837 0.64501 C -0.37379 0.64292 -0.36025 0.63599 -0.34618 0.6339 C -0.32275 0.63044 -0.29931 0.62766 -0.27587 0.62627 C -0.23993 0.62697 -0.17188 0.62997 -0.13073 0.62627 C -0.11979 0.62535 -0.10973 0.61818 -0.09827 0.61702 C -0.09045 0.61494 -0.08368 0.61124 -0.0757 0.60939 C -0.07014 0.60592 -0.0658 0.60083 -0.06007 0.59806 C -0.04931 0.58673 -0.04045 0.57655 -0.03195 0.56244 C -0.02865 0.54949 -0.02448 0.53862 -0.01927 0.52683 C -0.0092 0.47942 0.00451 0.43062 0.01736 0.38437 C 0.02118 0.37049 0.02378 0.35569 0.02569 0.34112 C 0.02656 0.33418 0.02864 0.32054 0.02864 0.32054 C 0.02691 0.23936 0.02899 0.19103 0.01441 0.12165 C 0.01076 0.08696 -0.00521 0.06452 -0.01511 0.03353 C -0.0191 0.02105 -0.02431 0.00879 -0.02778 -0.00416 C -0.02969 -0.01156 -0.03143 -0.01919 -0.03334 -0.0266 C -0.03386 -0.02845 -0.03368 -0.03076 -0.03473 -0.03215 C -0.04219 -0.04209 -0.03195 -0.02775 -0.04184 -0.04533 C -0.05087 -0.06129 -0.05209 -0.06244 -0.06007 -0.07354 C -0.0632 -0.08441 -0.06962 -0.08881 -0.0757 -0.09598 C -0.08368 -0.10546 -0.09341 -0.11771 -0.10382 -0.12234 C -0.10573 -0.12419 -0.10729 -0.1265 -0.10938 -0.12789 C -0.11164 -0.12951 -0.11441 -0.12974 -0.1165 -0.13159 C -0.11841 -0.13298 -0.1191 -0.13622 -0.12084 -0.13737 C -0.12396 -0.13968 -0.13368 -0.14177 -0.13785 -0.14292 C -0.1415 -0.14177 -0.14514 -0.13899 -0.14896 -0.13922 C -0.15365 -0.13945 -0.16181 -0.14477 -0.16181 -0.14477 C -0.17223 -0.15425 -0.18837 -0.15032 -0.20104 -0.1524 C -0.2191 -0.15171 -0.23681 -0.15194 -0.25452 -0.15032 C -0.25712 -0.15009 -0.2592 -0.14755 -0.26164 -0.14662 C -0.26893 -0.14385 -0.28091 -0.14362 -0.28698 -0.14292 C -0.29757 -0.1383 -0.30868 -0.13783 -0.31927 -0.13552 C -0.32223 -0.13413 -0.32483 -0.13228 -0.32778 -0.13159 C -0.33247 -0.13043 -0.34184 -0.12789 -0.34184 -0.12789 C -0.35348 -0.1191 -0.36285 -0.10592 -0.3757 -0.09968 C -0.38368 -0.09158 -0.39514 -0.08048 -0.40104 -0.06984 C -0.40868 -0.05597 -0.41563 -0.04047 -0.425 -0.02845 C -0.42552 -0.02544 -0.42552 -0.0222 -0.42639 -0.01919 C -0.42691 -0.01711 -0.42882 -0.01573 -0.42917 -0.01341 C -0.43073 -0.00347 -0.43056 0.00671 -0.43195 0.01665 C -0.43282 0.04302 -0.43282 0.06799 -0.43768 0.09343 C -0.43924 0.11448 -0.44236 0.1346 -0.44462 0.15541 C -0.4441 0.17553 -0.44879 0.21577 -0.43768 0.23797 C -0.43629 0.24931 -0.43473 0.26041 -0.43473 0.27174 " pathEditMode="relative" ptsTypes="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304800" y="673387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la ________?</a:t>
            </a:r>
          </a:p>
        </p:txBody>
      </p:sp>
      <p:pic>
        <p:nvPicPr>
          <p:cNvPr id="1032" name="Picture 8" descr="Cartoon home lamp ve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77842"/>
            <a:ext cx="1038139" cy="122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057400" y="3276600"/>
            <a:ext cx="3276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1336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578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2860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05400" y="3289012"/>
            <a:ext cx="0" cy="13591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4648200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29200" y="4656683"/>
            <a:ext cx="304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86000" y="3429000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52600" y="5562600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entre</a:t>
            </a:r>
            <a:r>
              <a:rPr lang="es-MX" sz="3200" b="1" dirty="0" smtClean="0">
                <a:solidFill>
                  <a:srgbClr val="002060"/>
                </a:solidFill>
              </a:rPr>
              <a:t> los televisores.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3404315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0" y="3370578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86000" y="3311083"/>
            <a:ext cx="2819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http://vector.us/files/images/1/4/147136/old_set_screen_cartoon_television_free_style_tube_tv_sets_sreen_televisions_televisor_telev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1" y="2061811"/>
            <a:ext cx="1081239" cy="11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vector.us/files/images/1/4/147136/old_set_screen_cartoon_television_free_style_tube_tv_sets_sreen_televisions_televisor_televi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58" y="2061810"/>
            <a:ext cx="1081239" cy="11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38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96 -0.05204 C -0.08211 -0.05157 -0.09444 -0.05157 -0.10659 -0.05065 C -0.11163 -0.05042 -0.11579 -0.04649 -0.12066 -0.04556 C -0.15364 -0.04163 -0.18767 -0.04232 -0.22066 -0.04117 C -0.22968 -0.04163 -0.23871 -0.0414 -0.24757 -0.04255 C -0.24965 -0.04279 -0.25121 -0.04487 -0.25312 -0.04556 C -0.26406 -0.05065 -0.27708 -0.05366 -0.28836 -0.05689 C -0.30746 -0.06938 -0.38715 -0.06198 -0.40104 -0.06175 C -0.41579 -0.05065 -0.43732 -0.05551 -0.45451 -0.05366 C -0.45729 -0.05273 -0.46093 -0.05296 -0.46302 -0.05065 C -0.46649 -0.04649 -0.46718 -0.04487 -0.47152 -0.04255 C -0.47882 -0.03862 -0.48159 -0.03538 -0.48697 -0.02822 C -0.49218 -0.02128 -0.49809 -0.01688 -0.50243 -0.00925 C -0.51163 0.02243 -0.50312 0.05643 -0.50954 0.08904 C -0.51059 0.11771 -0.5151 0.14593 -0.5151 0.17484 " pathEditMode="relative" rAng="0" ptsTypes="ffffffffffffff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104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69</a:t>
            </a:fld>
            <a:endParaRPr lang="es-MX"/>
          </a:p>
        </p:txBody>
      </p:sp>
      <p:sp>
        <p:nvSpPr>
          <p:cNvPr id="3" name="AutoShape 2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" name="AutoShape 4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6" descr="https://mail-attachment.googleusercontent.com/attachment/?saduie=AG9B_P-JZWDfn9qPq6QgYd9i0cRG&amp;attid=0.1&amp;disp=emb&amp;view=att&amp;th=13b692a678dcaedc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086600" cy="53149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162050" y="3886201"/>
            <a:ext cx="133350" cy="102295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867124" y="3886200"/>
            <a:ext cx="371876" cy="70538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19600" y="4419600"/>
            <a:ext cx="0" cy="48956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57800" y="1066800"/>
            <a:ext cx="952608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04314" y="1368192"/>
            <a:ext cx="867449" cy="76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8300" y="1072585"/>
            <a:ext cx="2080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1. la pelota</a:t>
            </a:r>
            <a:endParaRPr lang="es-MX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876022" y="487810"/>
            <a:ext cx="3151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2. la engrapadora</a:t>
            </a:r>
            <a:endParaRPr lang="es-MX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258873" y="4616773"/>
            <a:ext cx="2891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6. el sacapuntas</a:t>
            </a:r>
            <a:endParaRPr lang="es-MX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388050" y="4808443"/>
            <a:ext cx="1782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5. el lápiz</a:t>
            </a:r>
            <a:endParaRPr lang="es-MX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80056" y="4811195"/>
            <a:ext cx="2507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4. el borrador</a:t>
            </a:r>
            <a:endParaRPr lang="es-MX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458629" y="1406292"/>
            <a:ext cx="2816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002060"/>
                </a:solidFill>
              </a:rPr>
              <a:t>el CD(punto de </a:t>
            </a:r>
          </a:p>
          <a:p>
            <a:r>
              <a:rPr lang="es-MX" sz="3200" b="1" i="1" u="sng" dirty="0" smtClean="0">
                <a:solidFill>
                  <a:srgbClr val="002060"/>
                </a:solidFill>
              </a:rPr>
              <a:t>referencia</a:t>
            </a:r>
            <a:r>
              <a:rPr lang="es-MX" sz="3200" b="1" dirty="0" smtClean="0">
                <a:solidFill>
                  <a:srgbClr val="002060"/>
                </a:solidFill>
              </a:rPr>
              <a:t>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753100" y="2483510"/>
            <a:ext cx="285750" cy="4882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73100" y="320675"/>
            <a:ext cx="5486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¿Dónde está </a:t>
            </a:r>
            <a:r>
              <a:rPr lang="es-MX" sz="3200" b="1" dirty="0" smtClean="0">
                <a:solidFill>
                  <a:srgbClr val="002060"/>
                </a:solidFill>
              </a:rPr>
              <a:t> ________?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dreamstime.com/cartoon-car-thumb613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14" y="2809895"/>
            <a:ext cx="867449" cy="6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61358" y="1617371"/>
            <a:ext cx="1874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3. el carro</a:t>
            </a:r>
            <a:endParaRPr lang="es-MX" sz="32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71044" y="2133600"/>
            <a:ext cx="295956" cy="685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1.  La pelota está </a:t>
            </a:r>
            <a:r>
              <a:rPr lang="es-MX" sz="2800" b="1" u="sng" dirty="0" smtClean="0">
                <a:solidFill>
                  <a:schemeClr val="tx1"/>
                </a:solidFill>
              </a:rPr>
              <a:t>detrás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075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2</a:t>
            </a:r>
            <a:r>
              <a:rPr lang="es-MX" sz="2800" b="1" dirty="0" smtClean="0">
                <a:solidFill>
                  <a:schemeClr val="tx1"/>
                </a:solidFill>
              </a:rPr>
              <a:t>.  La engrapadora está </a:t>
            </a:r>
            <a:r>
              <a:rPr lang="es-MX" sz="2800" b="1" u="sng" dirty="0" smtClean="0">
                <a:solidFill>
                  <a:schemeClr val="tx1"/>
                </a:solidFill>
              </a:rPr>
              <a:t>encima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075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3.  El carro está </a:t>
            </a:r>
            <a:r>
              <a:rPr lang="es-MX" sz="2800" b="1" u="sng" dirty="0" smtClean="0">
                <a:solidFill>
                  <a:schemeClr val="tx1"/>
                </a:solidFill>
              </a:rPr>
              <a:t>enfrente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4</a:t>
            </a:r>
            <a:r>
              <a:rPr lang="es-MX" sz="2800" b="1" dirty="0" smtClean="0">
                <a:solidFill>
                  <a:schemeClr val="tx1"/>
                </a:solidFill>
              </a:rPr>
              <a:t>.  El borrador está </a:t>
            </a:r>
            <a:r>
              <a:rPr lang="es-MX" sz="2800" b="1" u="sng" dirty="0" smtClean="0">
                <a:solidFill>
                  <a:schemeClr val="tx1"/>
                </a:solidFill>
              </a:rPr>
              <a:t>a la izquierda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075" y="5549611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5.  El sacapuntas está </a:t>
            </a:r>
            <a:r>
              <a:rPr lang="es-MX" sz="2800" b="1" u="sng" dirty="0" smtClean="0">
                <a:solidFill>
                  <a:schemeClr val="tx1"/>
                </a:solidFill>
              </a:rPr>
              <a:t>a la derecha </a:t>
            </a:r>
            <a:r>
              <a:rPr lang="es-MX" sz="2800" b="1" dirty="0" smtClean="0">
                <a:solidFill>
                  <a:schemeClr val="tx1"/>
                </a:solidFill>
              </a:rPr>
              <a:t>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80056" y="5562600"/>
            <a:ext cx="7044744" cy="819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tx1"/>
                </a:solidFill>
              </a:rPr>
              <a:t>6</a:t>
            </a:r>
            <a:r>
              <a:rPr lang="es-MX" sz="2800" b="1" dirty="0" smtClean="0">
                <a:solidFill>
                  <a:schemeClr val="tx1"/>
                </a:solidFill>
              </a:rPr>
              <a:t>.  El lápiz está </a:t>
            </a:r>
            <a:r>
              <a:rPr lang="es-MX" sz="2800" b="1" u="sng" dirty="0" smtClean="0">
                <a:solidFill>
                  <a:schemeClr val="tx1"/>
                </a:solidFill>
              </a:rPr>
              <a:t>debajo</a:t>
            </a:r>
            <a:r>
              <a:rPr lang="es-MX" sz="2800" b="1" dirty="0" smtClean="0">
                <a:solidFill>
                  <a:schemeClr val="tx1"/>
                </a:solidFill>
              </a:rPr>
              <a:t> del CD.</a:t>
            </a:r>
            <a:endParaRPr lang="es-MX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0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695145"/>
            <a:ext cx="6155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_____________________.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6600" y="5748888"/>
            <a:ext cx="4481452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chalet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nuevo 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30" name="Picture 6" descr="http://www.pisteside.com/images/chalet.jpg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41974"/>
            <a:ext cx="5486400" cy="460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66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70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193963" y="228600"/>
            <a:ext cx="8938024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Mi casa es espectacular.  Vivo en una casa que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t</a:t>
            </a:r>
            <a:r>
              <a:rPr lang="es-MX" sz="3200" b="1" dirty="0" smtClean="0">
                <a:solidFill>
                  <a:srgbClr val="002060"/>
                </a:solidFill>
              </a:rPr>
              <a:t>iene cinco niveles.  En el último nivel hay una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p</a:t>
            </a:r>
            <a:r>
              <a:rPr lang="es-MX" sz="3200" b="1" dirty="0" smtClean="0">
                <a:solidFill>
                  <a:srgbClr val="002060"/>
                </a:solidFill>
              </a:rPr>
              <a:t>iscina grande y una terraza amplia que tiene una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mesa de ping-pong </a:t>
            </a:r>
            <a:r>
              <a:rPr lang="es-MX" sz="3200" b="1" u="sng" dirty="0" smtClean="0">
                <a:solidFill>
                  <a:srgbClr val="002060"/>
                </a:solidFill>
              </a:rPr>
              <a:t>al lado de </a:t>
            </a:r>
            <a:r>
              <a:rPr lang="es-MX" sz="3200" b="1" dirty="0" smtClean="0">
                <a:solidFill>
                  <a:srgbClr val="002060"/>
                </a:solidFill>
              </a:rPr>
              <a:t>una ventana.  Mi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dormitorio está en el segundo nivel y está </a:t>
            </a:r>
            <a:r>
              <a:rPr lang="es-MX" sz="3200" b="1" u="sng" dirty="0" smtClean="0">
                <a:solidFill>
                  <a:srgbClr val="002060"/>
                </a:solidFill>
              </a:rPr>
              <a:t>junto </a:t>
            </a:r>
          </a:p>
          <a:p>
            <a:pPr algn="just"/>
            <a:r>
              <a:rPr lang="es-MX" sz="3200" b="1" u="sng" dirty="0" smtClean="0">
                <a:solidFill>
                  <a:srgbClr val="002060"/>
                </a:solidFill>
              </a:rPr>
              <a:t>al</a:t>
            </a:r>
            <a:r>
              <a:rPr lang="es-MX" sz="3200" b="1" dirty="0" smtClean="0">
                <a:solidFill>
                  <a:srgbClr val="002060"/>
                </a:solidFill>
              </a:rPr>
              <a:t> estudio.   Mi cama es muy cómoda.  Tengo una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mesa de noche </a:t>
            </a:r>
            <a:r>
              <a:rPr lang="es-MX" sz="3200" b="1" u="sng" dirty="0" smtClean="0">
                <a:solidFill>
                  <a:srgbClr val="002060"/>
                </a:solidFill>
              </a:rPr>
              <a:t>a la izquierda </a:t>
            </a:r>
            <a:r>
              <a:rPr lang="es-MX" sz="3200" b="1" dirty="0" smtClean="0">
                <a:solidFill>
                  <a:srgbClr val="002060"/>
                </a:solidFill>
              </a:rPr>
              <a:t>y otra </a:t>
            </a:r>
            <a:r>
              <a:rPr lang="es-MX" sz="3200" b="1" u="sng" dirty="0" smtClean="0">
                <a:solidFill>
                  <a:srgbClr val="002060"/>
                </a:solidFill>
              </a:rPr>
              <a:t>a la derecha de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la cama.  </a:t>
            </a:r>
            <a:r>
              <a:rPr lang="es-MX" sz="3200" b="1" u="sng" dirty="0" smtClean="0">
                <a:solidFill>
                  <a:srgbClr val="002060"/>
                </a:solidFill>
              </a:rPr>
              <a:t>Encima de </a:t>
            </a:r>
            <a:r>
              <a:rPr lang="es-MX" sz="3200" b="1" dirty="0" smtClean="0">
                <a:solidFill>
                  <a:srgbClr val="002060"/>
                </a:solidFill>
              </a:rPr>
              <a:t>la cama hay un oso de peluche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y </a:t>
            </a:r>
            <a:r>
              <a:rPr lang="es-MX" sz="3200" b="1" u="sng" dirty="0" smtClean="0">
                <a:solidFill>
                  <a:srgbClr val="002060"/>
                </a:solidFill>
              </a:rPr>
              <a:t>debajo de </a:t>
            </a:r>
            <a:r>
              <a:rPr lang="es-MX" sz="3200" b="1" dirty="0" smtClean="0">
                <a:solidFill>
                  <a:srgbClr val="002060"/>
                </a:solidFill>
              </a:rPr>
              <a:t>la cama hay unos zapatos viejos.  Hay </a:t>
            </a: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un clóset muy amplio que está </a:t>
            </a:r>
            <a:r>
              <a:rPr lang="es-MX" sz="3200" b="1" u="sng" dirty="0" smtClean="0">
                <a:solidFill>
                  <a:srgbClr val="002060"/>
                </a:solidFill>
              </a:rPr>
              <a:t>enfrente del </a:t>
            </a:r>
            <a:r>
              <a:rPr lang="es-MX" sz="3200" b="1" dirty="0" smtClean="0">
                <a:solidFill>
                  <a:srgbClr val="002060"/>
                </a:solidFill>
              </a:rPr>
              <a:t>baño.</a:t>
            </a:r>
          </a:p>
          <a:p>
            <a:pPr algn="just"/>
            <a:r>
              <a:rPr lang="es-MX" sz="3200" b="1" u="sng" dirty="0" smtClean="0">
                <a:solidFill>
                  <a:srgbClr val="002060"/>
                </a:solidFill>
              </a:rPr>
              <a:t>Detrás de </a:t>
            </a:r>
            <a:r>
              <a:rPr lang="es-MX" sz="3200" b="1" dirty="0" smtClean="0">
                <a:solidFill>
                  <a:srgbClr val="002060"/>
                </a:solidFill>
              </a:rPr>
              <a:t>las cortinas hay dos ventanas muy </a:t>
            </a:r>
          </a:p>
          <a:p>
            <a:pPr algn="just"/>
            <a:r>
              <a:rPr lang="es-MX" sz="3200" b="1" dirty="0">
                <a:solidFill>
                  <a:srgbClr val="002060"/>
                </a:solidFill>
              </a:rPr>
              <a:t>m</a:t>
            </a:r>
            <a:r>
              <a:rPr lang="es-MX" sz="3200" b="1" dirty="0" smtClean="0">
                <a:solidFill>
                  <a:srgbClr val="002060"/>
                </a:solidFill>
              </a:rPr>
              <a:t>odernas. A propósito, </a:t>
            </a:r>
            <a:r>
              <a:rPr lang="es-MX" sz="3200" b="1" u="sng" dirty="0" smtClean="0">
                <a:solidFill>
                  <a:srgbClr val="002060"/>
                </a:solidFill>
              </a:rPr>
              <a:t>sobre</a:t>
            </a:r>
            <a:r>
              <a:rPr lang="es-MX" sz="3200" b="1" dirty="0" smtClean="0">
                <a:solidFill>
                  <a:srgbClr val="002060"/>
                </a:solidFill>
              </a:rPr>
              <a:t> la cama también hay</a:t>
            </a:r>
            <a:endParaRPr lang="es-MX" sz="3200" b="1" dirty="0">
              <a:solidFill>
                <a:srgbClr val="002060"/>
              </a:solidFill>
            </a:endParaRPr>
          </a:p>
          <a:p>
            <a:pPr algn="just"/>
            <a:r>
              <a:rPr lang="es-MX" sz="3200" b="1" dirty="0" smtClean="0">
                <a:solidFill>
                  <a:srgbClr val="002060"/>
                </a:solidFill>
              </a:rPr>
              <a:t>dos almohadas muy suaves.</a:t>
            </a:r>
          </a:p>
        </p:txBody>
      </p:sp>
    </p:spTree>
    <p:extLst>
      <p:ext uri="{BB962C8B-B14F-4D97-AF65-F5344CB8AC3E}">
        <p14:creationId xmlns:p14="http://schemas.microsoft.com/office/powerpoint/2010/main" val="23254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71</a:t>
            </a:fld>
            <a:endParaRPr lang="es-MX"/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610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Responde las siguientes preguntas sobre el texto en la lamina # 66</a:t>
            </a: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¿Cuántos niveles tiene la casa?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están las almohadas?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el dormitorio?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el clóset?  </a:t>
            </a:r>
          </a:p>
          <a:p>
            <a:pPr marL="514350" indent="-514350">
              <a:buFont typeface="+mj-lt"/>
              <a:buAutoNum type="arabicPeriod"/>
            </a:pPr>
            <a:r>
              <a:rPr lang="es-MX" sz="2800" b="1" dirty="0" smtClean="0">
                <a:solidFill>
                  <a:srgbClr val="0070C0"/>
                </a:solidFill>
              </a:rPr>
              <a:t>¿Dónde está la mesa de Ping </a:t>
            </a:r>
            <a:r>
              <a:rPr lang="es-MX" sz="2800" b="1" dirty="0" err="1" smtClean="0">
                <a:solidFill>
                  <a:srgbClr val="0070C0"/>
                </a:solidFill>
              </a:rPr>
              <a:t>Pong</a:t>
            </a:r>
            <a:r>
              <a:rPr lang="es-MX" sz="2800" b="1" smtClean="0">
                <a:solidFill>
                  <a:srgbClr val="0070C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s-MX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761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72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066800" y="235882"/>
            <a:ext cx="6893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en la mañana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98093"/>
            <a:ext cx="2160582" cy="1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6440891" y="4227609"/>
            <a:ext cx="835353" cy="312533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chemeClr val="tx1"/>
                </a:solidFill>
              </a:rPr>
              <a:t>Escuela</a:t>
            </a:r>
            <a:endParaRPr lang="es-MX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9" y="3233909"/>
            <a:ext cx="1903061" cy="18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5" y="3223094"/>
            <a:ext cx="1709219" cy="1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85033"/>
            <a:ext cx="1116236" cy="18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25" y="959693"/>
            <a:ext cx="1657746" cy="16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820657"/>
            <a:ext cx="1047999" cy="19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23" y="1087822"/>
            <a:ext cx="2133600" cy="16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0" y="1178084"/>
            <a:ext cx="2210109" cy="14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0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530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despiertas?  (6:00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648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despierto a las 6:00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293538" cy="40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74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Mi rutina diaria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085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levantas? (6:05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292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levanto a las 6:05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81862"/>
            <a:ext cx="5638800" cy="436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75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651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lavas los dientes? (6:10 am)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874911"/>
            <a:ext cx="7652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lavo los dientes a las 6:10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13" y="1466837"/>
            <a:ext cx="2405549" cy="44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76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04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bañas/duchas? (6:15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7111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baño/ducho a las 6:15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218" y="17526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77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5631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vistes? (6:30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834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visto a las 6:30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229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512986"/>
            <a:ext cx="25431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78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5782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peinas? (6:40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989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peino a las 6:40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80789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79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601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</a:t>
            </a:r>
            <a:r>
              <a:rPr lang="es-MX" sz="3200" b="1" dirty="0">
                <a:solidFill>
                  <a:srgbClr val="002060"/>
                </a:solidFill>
              </a:rPr>
              <a:t>qué </a:t>
            </a:r>
            <a:r>
              <a:rPr lang="es-MX" sz="3200" b="1" dirty="0" smtClean="0">
                <a:solidFill>
                  <a:srgbClr val="002060"/>
                </a:solidFill>
              </a:rPr>
              <a:t>hora desayunas? (6:45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6005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D</a:t>
            </a:r>
            <a:r>
              <a:rPr lang="es-MX" sz="3200" b="1" dirty="0" smtClean="0">
                <a:solidFill>
                  <a:srgbClr val="002060"/>
                </a:solidFill>
              </a:rPr>
              <a:t>esayuno a las 6:45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495800" cy="43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5736708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19400" y="5756741"/>
            <a:ext cx="53894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feo y </a:t>
            </a:r>
            <a:r>
              <a:rPr lang="es-MX" sz="3200" b="1" u="sng" dirty="0" smtClean="0">
                <a:solidFill>
                  <a:srgbClr val="002060"/>
                </a:solidFill>
              </a:rPr>
              <a:t>problemático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</a:t>
            </a:fld>
            <a:endParaRPr lang="es-MX"/>
          </a:p>
        </p:txBody>
      </p:sp>
      <p:pic>
        <p:nvPicPr>
          <p:cNvPr id="22530" name="Picture 2" descr="http://milfri.files.wordpress.com/2010/09/ranchos-caraca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57729"/>
            <a:ext cx="6324599" cy="43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80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2876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Mi rutina diaria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639" y="896014"/>
            <a:ext cx="748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¿A qué hora </a:t>
            </a:r>
            <a:r>
              <a:rPr lang="es-MX" sz="3200" b="1" i="1" u="sng" dirty="0" smtClean="0">
                <a:solidFill>
                  <a:srgbClr val="FF000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vas a la escuela? (7:15 am)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67399"/>
            <a:ext cx="5623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i="1" u="sng" dirty="0" smtClean="0">
                <a:solidFill>
                  <a:srgbClr val="FF0000"/>
                </a:solidFill>
              </a:rPr>
              <a:t>Me</a:t>
            </a:r>
            <a:r>
              <a:rPr lang="es-MX" sz="3200" b="1" dirty="0" smtClean="0">
                <a:solidFill>
                  <a:srgbClr val="FF000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voy a las 7:15 de la mañana.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480788"/>
            <a:ext cx="5334037" cy="446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965413" y="3326401"/>
            <a:ext cx="2062322" cy="771582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chemeClr val="tx1"/>
                </a:solidFill>
              </a:rPr>
              <a:t>Escuela</a:t>
            </a:r>
            <a:endParaRPr lang="es-MX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81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125" y="896014"/>
            <a:ext cx="894084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Reflexive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verbs</a:t>
            </a:r>
            <a:r>
              <a:rPr lang="es-MX" sz="3200" b="1" dirty="0" smtClean="0">
                <a:solidFill>
                  <a:srgbClr val="002060"/>
                </a:solidFill>
              </a:rPr>
              <a:t> are </a:t>
            </a:r>
            <a:r>
              <a:rPr lang="es-MX" sz="3200" b="1" dirty="0" err="1" smtClean="0">
                <a:solidFill>
                  <a:srgbClr val="002060"/>
                </a:solidFill>
              </a:rPr>
              <a:t>used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show </a:t>
            </a:r>
            <a:r>
              <a:rPr lang="es-MX" sz="3200" b="1" dirty="0" err="1" smtClean="0">
                <a:solidFill>
                  <a:srgbClr val="002060"/>
                </a:solidFill>
              </a:rPr>
              <a:t>that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do </a:t>
            </a:r>
          </a:p>
          <a:p>
            <a:r>
              <a:rPr lang="es-MX" sz="3200" b="1" dirty="0" err="1">
                <a:solidFill>
                  <a:srgbClr val="002060"/>
                </a:solidFill>
              </a:rPr>
              <a:t>a</a:t>
            </a:r>
            <a:r>
              <a:rPr lang="es-MX" sz="3200" b="1" dirty="0" err="1" smtClean="0">
                <a:solidFill>
                  <a:srgbClr val="002060"/>
                </a:solidFill>
              </a:rPr>
              <a:t>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action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err="1" smtClean="0">
                <a:solidFill>
                  <a:srgbClr val="002060"/>
                </a:solidFill>
              </a:rPr>
              <a:t>you</a:t>
            </a:r>
            <a:r>
              <a:rPr lang="es-MX" sz="3200" b="1" u="sng" dirty="0" smtClean="0">
                <a:solidFill>
                  <a:srgbClr val="002060"/>
                </a:solidFill>
              </a:rPr>
              <a:t> are </a:t>
            </a:r>
            <a:r>
              <a:rPr lang="es-MX" sz="3200" b="1" u="sng" dirty="0" err="1" smtClean="0">
                <a:solidFill>
                  <a:srgbClr val="002060"/>
                </a:solidFill>
              </a:rPr>
              <a:t>the</a:t>
            </a:r>
            <a:r>
              <a:rPr lang="es-MX" sz="3200" b="1" u="sng" dirty="0" smtClean="0">
                <a:solidFill>
                  <a:srgbClr val="002060"/>
                </a:solidFill>
              </a:rPr>
              <a:t> receiver </a:t>
            </a:r>
            <a:r>
              <a:rPr lang="es-MX" sz="3200" b="1" dirty="0" smtClean="0">
                <a:solidFill>
                  <a:srgbClr val="002060"/>
                </a:solidFill>
              </a:rPr>
              <a:t>of </a:t>
            </a:r>
            <a:r>
              <a:rPr lang="es-MX" sz="3200" b="1" dirty="0" err="1" smtClean="0">
                <a:solidFill>
                  <a:srgbClr val="002060"/>
                </a:solidFill>
              </a:rPr>
              <a:t>that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action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Need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write</a:t>
            </a:r>
            <a:r>
              <a:rPr lang="es-MX" sz="3200" b="1" dirty="0" smtClean="0">
                <a:solidFill>
                  <a:srgbClr val="002060"/>
                </a:solidFill>
              </a:rPr>
              <a:t> a </a:t>
            </a:r>
            <a:r>
              <a:rPr lang="es-MX" sz="3200" b="1" i="1" u="sng" dirty="0" err="1" smtClean="0">
                <a:solidFill>
                  <a:srgbClr val="FF0000"/>
                </a:solidFill>
              </a:rPr>
              <a:t>reflexive</a:t>
            </a:r>
            <a:r>
              <a:rPr lang="es-MX" sz="3200" b="1" i="1" u="sng" dirty="0" smtClean="0">
                <a:solidFill>
                  <a:srgbClr val="FF0000"/>
                </a:solidFill>
              </a:rPr>
              <a:t> </a:t>
            </a:r>
            <a:r>
              <a:rPr lang="es-MX" sz="3200" b="1" i="1" u="sng" dirty="0" err="1" smtClean="0">
                <a:solidFill>
                  <a:srgbClr val="FF0000"/>
                </a:solidFill>
              </a:rPr>
              <a:t>pronoun</a:t>
            </a:r>
            <a:r>
              <a:rPr lang="es-MX" sz="3200" b="1" i="1" u="sng" dirty="0" smtClean="0">
                <a:solidFill>
                  <a:srgbClr val="FF000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before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es-MX" sz="3200" b="1" u="sng" dirty="0" smtClean="0">
                <a:solidFill>
                  <a:srgbClr val="002060"/>
                </a:solidFill>
              </a:rPr>
              <a:t>Ejemplo</a:t>
            </a:r>
            <a:r>
              <a:rPr lang="es-MX" sz="3200" b="1" dirty="0" smtClean="0">
                <a:solidFill>
                  <a:srgbClr val="002060"/>
                </a:solidFill>
              </a:rPr>
              <a:t>:</a:t>
            </a:r>
          </a:p>
          <a:p>
            <a:endParaRPr lang="es-MX" sz="3200" b="1" dirty="0" smtClean="0">
              <a:solidFill>
                <a:srgbClr val="002060"/>
              </a:solidFill>
            </a:endParaRPr>
          </a:p>
          <a:p>
            <a:r>
              <a:rPr lang="es-MX" sz="3200" b="1" dirty="0" smtClean="0">
                <a:solidFill>
                  <a:srgbClr val="002060"/>
                </a:solidFill>
              </a:rPr>
              <a:t>Yo </a:t>
            </a:r>
            <a:r>
              <a:rPr lang="es-MX" sz="3200" b="1" i="1" u="sng" dirty="0" smtClean="0"/>
              <a:t>me</a:t>
            </a:r>
            <a:r>
              <a:rPr lang="es-MX" sz="3200" b="1" dirty="0" smtClean="0"/>
              <a:t> </a:t>
            </a:r>
            <a:r>
              <a:rPr lang="es-MX" sz="3200" b="1" u="sng" dirty="0" smtClean="0">
                <a:solidFill>
                  <a:srgbClr val="FF0000"/>
                </a:solidFill>
              </a:rPr>
              <a:t>peino</a:t>
            </a:r>
            <a:r>
              <a:rPr lang="es-MX" sz="3200" b="1" dirty="0" smtClean="0">
                <a:solidFill>
                  <a:srgbClr val="002060"/>
                </a:solidFill>
              </a:rPr>
              <a:t> todas las mañanas.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 flipV="1">
            <a:off x="1944711" y="4396037"/>
            <a:ext cx="1095240" cy="66839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039951" y="4721535"/>
            <a:ext cx="145584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</a:rPr>
              <a:t>Verbo</a:t>
            </a:r>
            <a:endParaRPr lang="es-MX" sz="3600" b="1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066800" y="4421794"/>
            <a:ext cx="76200" cy="128528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74503" y="5791200"/>
            <a:ext cx="413089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err="1" smtClean="0">
                <a:solidFill>
                  <a:schemeClr val="tx1"/>
                </a:solidFill>
              </a:rPr>
              <a:t>Prononbre</a:t>
            </a:r>
            <a:r>
              <a:rPr lang="es-MX" sz="3600" b="1" dirty="0" smtClean="0">
                <a:solidFill>
                  <a:schemeClr val="tx1"/>
                </a:solidFill>
              </a:rPr>
              <a:t> reflexivo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30551" y="2705100"/>
            <a:ext cx="3360849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dirty="0" smtClean="0">
                <a:solidFill>
                  <a:schemeClr val="tx1"/>
                </a:solidFill>
              </a:rPr>
              <a:t>I </a:t>
            </a:r>
            <a:r>
              <a:rPr lang="es-MX" sz="3600" b="1" dirty="0" err="1" smtClean="0">
                <a:solidFill>
                  <a:schemeClr val="tx1"/>
                </a:solidFill>
              </a:rPr>
              <a:t>comb</a:t>
            </a:r>
            <a:r>
              <a:rPr lang="es-MX" sz="3600" b="1" dirty="0" smtClean="0">
                <a:solidFill>
                  <a:schemeClr val="tx1"/>
                </a:solidFill>
              </a:rPr>
              <a:t> </a:t>
            </a:r>
            <a:r>
              <a:rPr lang="es-MX" sz="3600" b="1" dirty="0" err="1" smtClean="0">
                <a:solidFill>
                  <a:schemeClr val="tx1"/>
                </a:solidFill>
              </a:rPr>
              <a:t>myself</a:t>
            </a:r>
            <a:r>
              <a:rPr lang="es-MX" sz="3600" b="1" dirty="0" smtClean="0">
                <a:solidFill>
                  <a:schemeClr val="tx1"/>
                </a:solidFill>
              </a:rPr>
              <a:t>.</a:t>
            </a:r>
            <a:endParaRPr lang="es-MX" sz="3600" b="1" dirty="0">
              <a:solidFill>
                <a:schemeClr val="tx1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16200000">
            <a:off x="1409702" y="3070539"/>
            <a:ext cx="304800" cy="160020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562102" y="3048000"/>
            <a:ext cx="2247898" cy="67023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0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9" grpId="0" animBg="1"/>
      <p:bldP spid="1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82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11" y="924383"/>
            <a:ext cx="918648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Always</a:t>
            </a:r>
            <a:r>
              <a:rPr lang="es-MX" sz="3200" b="1" dirty="0" smtClean="0">
                <a:solidFill>
                  <a:srgbClr val="002060"/>
                </a:solidFill>
              </a:rPr>
              <a:t>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me)</a:t>
            </a:r>
            <a:r>
              <a:rPr lang="es-MX" sz="3200" b="1" dirty="0" smtClean="0">
                <a:solidFill>
                  <a:srgbClr val="00B05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about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yourself</a:t>
            </a:r>
            <a:r>
              <a:rPr lang="es-MX" sz="3200" b="1" dirty="0" smtClean="0">
                <a:solidFill>
                  <a:srgbClr val="002060"/>
                </a:solidFill>
              </a:rPr>
              <a:t>. 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te</a:t>
            </a:r>
            <a:r>
              <a:rPr lang="es-MX" sz="3200" b="1" i="1" u="sng" dirty="0" smtClean="0">
                <a:solidFill>
                  <a:srgbClr val="002060"/>
                </a:solidFill>
              </a:rPr>
              <a:t>)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talking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directly</a:t>
            </a:r>
            <a:r>
              <a:rPr lang="es-MX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to</a:t>
            </a:r>
            <a:r>
              <a:rPr lang="es-MX" sz="3200" b="1" dirty="0" smtClean="0">
                <a:solidFill>
                  <a:srgbClr val="002060"/>
                </a:solidFill>
              </a:rPr>
              <a:t> a </a:t>
            </a:r>
            <a:r>
              <a:rPr lang="es-MX" sz="3200" b="1" dirty="0" err="1" smtClean="0">
                <a:solidFill>
                  <a:srgbClr val="002060"/>
                </a:solidFill>
              </a:rPr>
              <a:t>person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about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themselves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Finally</a:t>
            </a:r>
            <a:r>
              <a:rPr lang="es-MX" sz="3200" b="1" dirty="0" smtClean="0">
                <a:solidFill>
                  <a:srgbClr val="002060"/>
                </a:solidFill>
              </a:rPr>
              <a:t>, use (</a:t>
            </a:r>
            <a:r>
              <a:rPr lang="es-MX" sz="3200" b="1" i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i="1" u="sng" dirty="0" smtClean="0">
                <a:solidFill>
                  <a:srgbClr val="002060"/>
                </a:solidFill>
              </a:rPr>
              <a:t>)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talking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about</a:t>
            </a:r>
            <a:r>
              <a:rPr lang="es-MX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another</a:t>
            </a:r>
            <a:r>
              <a:rPr lang="es-MX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person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u="sng" dirty="0" smtClean="0">
                <a:solidFill>
                  <a:srgbClr val="002060"/>
                </a:solidFill>
              </a:rPr>
              <a:t>Ejemplos</a:t>
            </a:r>
            <a:r>
              <a:rPr lang="es-MX" sz="3200" b="1" dirty="0" smtClean="0">
                <a:solidFill>
                  <a:srgbClr val="002060"/>
                </a:solidFill>
              </a:rPr>
              <a:t>:</a:t>
            </a: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Yo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me</a:t>
            </a:r>
            <a:r>
              <a:rPr lang="es-MX" sz="3200" b="1" dirty="0" smtClean="0">
                <a:solidFill>
                  <a:srgbClr val="002060"/>
                </a:solidFill>
              </a:rPr>
              <a:t> lavo los dientes muy bien.</a:t>
            </a: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¿A qué hora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levantas en la mañana?</a:t>
            </a:r>
            <a:endParaRPr lang="es-MX" sz="3200" b="1" dirty="0">
              <a:solidFill>
                <a:srgbClr val="002060"/>
              </a:solidFill>
            </a:endParaRPr>
          </a:p>
          <a:p>
            <a:pPr marL="514350" indent="-514350">
              <a:buAutoNum type="arabicPeriod"/>
            </a:pPr>
            <a:r>
              <a:rPr lang="es-MX" sz="3200" b="1" dirty="0" smtClean="0">
                <a:solidFill>
                  <a:srgbClr val="002060"/>
                </a:solidFill>
              </a:rPr>
              <a:t>María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baña muy temprano.</a:t>
            </a:r>
          </a:p>
        </p:txBody>
      </p:sp>
    </p:spTree>
    <p:extLst>
      <p:ext uri="{BB962C8B-B14F-4D97-AF65-F5344CB8AC3E}">
        <p14:creationId xmlns:p14="http://schemas.microsoft.com/office/powerpoint/2010/main" val="3500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83</a:t>
            </a:fld>
            <a:endParaRPr lang="es-MX"/>
          </a:p>
        </p:txBody>
      </p:sp>
      <p:sp>
        <p:nvSpPr>
          <p:cNvPr id="3" name="Rectangle 2"/>
          <p:cNvSpPr/>
          <p:nvPr/>
        </p:nvSpPr>
        <p:spPr>
          <a:xfrm>
            <a:off x="2895600" y="304800"/>
            <a:ext cx="335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u="sng" dirty="0" smtClean="0">
                <a:solidFill>
                  <a:srgbClr val="002060"/>
                </a:solidFill>
              </a:rPr>
              <a:t>Verbos Reflexivos</a:t>
            </a:r>
            <a:endParaRPr lang="es-MX" sz="3200" b="1" u="sng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311" y="924383"/>
            <a:ext cx="800834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me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(o)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1. Yo </a:t>
            </a:r>
            <a:r>
              <a:rPr lang="es-MX" sz="3200" b="1" u="sng" dirty="0" smtClean="0">
                <a:solidFill>
                  <a:srgbClr val="00B050"/>
                </a:solidFill>
              </a:rPr>
              <a:t>me</a:t>
            </a:r>
            <a:r>
              <a:rPr lang="es-MX" sz="3200" b="1" dirty="0" smtClean="0">
                <a:solidFill>
                  <a:srgbClr val="00B05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levant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o</a:t>
            </a:r>
            <a:r>
              <a:rPr lang="es-MX" sz="3200" b="1" dirty="0" smtClean="0">
                <a:solidFill>
                  <a:srgbClr val="002060"/>
                </a:solidFill>
              </a:rPr>
              <a:t> a las 7:00 de la mañana.</a:t>
            </a:r>
            <a:endParaRPr lang="es-MX" sz="3200" b="1" dirty="0">
              <a:solidFill>
                <a:srgbClr val="002060"/>
              </a:solidFill>
            </a:endParaRP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(as </a:t>
            </a:r>
            <a:r>
              <a:rPr lang="es-MX" sz="3200" b="1" dirty="0" err="1" smtClean="0">
                <a:solidFill>
                  <a:srgbClr val="0070C0"/>
                </a:solidFill>
              </a:rPr>
              <a:t>or</a:t>
            </a:r>
            <a:r>
              <a:rPr lang="es-MX" sz="3200" b="1" dirty="0" smtClean="0">
                <a:solidFill>
                  <a:srgbClr val="0070C0"/>
                </a:solidFill>
              </a:rPr>
              <a:t> es) </a:t>
            </a:r>
            <a:r>
              <a:rPr lang="es-MX" sz="3200" b="1" dirty="0" smtClean="0">
                <a:solidFill>
                  <a:srgbClr val="002060"/>
                </a:solidFill>
              </a:rPr>
              <a:t>.  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1</a:t>
            </a:r>
            <a:r>
              <a:rPr lang="es-MX" sz="3200" b="1" dirty="0" smtClean="0">
                <a:solidFill>
                  <a:srgbClr val="002060"/>
                </a:solidFill>
              </a:rPr>
              <a:t>. </a:t>
            </a:r>
            <a:r>
              <a:rPr lang="es-MX" sz="3200" b="1" u="sng" dirty="0" smtClean="0">
                <a:solidFill>
                  <a:srgbClr val="00B050"/>
                </a:solidFill>
              </a:rPr>
              <a:t>Te </a:t>
            </a:r>
            <a:r>
              <a:rPr lang="es-MX" sz="3200" b="1" dirty="0" smtClean="0">
                <a:solidFill>
                  <a:srgbClr val="002060"/>
                </a:solidFill>
              </a:rPr>
              <a:t>levant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as</a:t>
            </a:r>
            <a:r>
              <a:rPr lang="es-MX" sz="3200" b="1" dirty="0" smtClean="0">
                <a:solidFill>
                  <a:srgbClr val="002060"/>
                </a:solidFill>
              </a:rPr>
              <a:t> a las 6:00 de la mañana.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2</a:t>
            </a:r>
            <a:r>
              <a:rPr lang="es-MX" sz="3200" b="1" dirty="0" smtClean="0">
                <a:solidFill>
                  <a:srgbClr val="002060"/>
                </a:solidFill>
              </a:rPr>
              <a:t>. </a:t>
            </a:r>
            <a:r>
              <a:rPr lang="es-MX" sz="3200" b="1" u="sng" dirty="0" smtClean="0">
                <a:solidFill>
                  <a:srgbClr val="00B050"/>
                </a:solidFill>
              </a:rPr>
              <a:t>Te</a:t>
            </a:r>
            <a:r>
              <a:rPr lang="es-MX" sz="3200" b="1" dirty="0" smtClean="0">
                <a:solidFill>
                  <a:srgbClr val="002060"/>
                </a:solidFill>
              </a:rPr>
              <a:t> vist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es</a:t>
            </a:r>
            <a:r>
              <a:rPr lang="es-MX" sz="3200" b="1" dirty="0" smtClean="0">
                <a:solidFill>
                  <a:srgbClr val="002060"/>
                </a:solidFill>
              </a:rPr>
              <a:t> muy rápido.</a:t>
            </a:r>
          </a:p>
          <a:p>
            <a:endParaRPr lang="es-MX" sz="3200" b="1" dirty="0">
              <a:solidFill>
                <a:srgbClr val="002060"/>
              </a:solidFill>
            </a:endParaRPr>
          </a:p>
          <a:p>
            <a:r>
              <a:rPr lang="es-MX" sz="3200" b="1" dirty="0" err="1" smtClean="0">
                <a:solidFill>
                  <a:srgbClr val="002060"/>
                </a:solidFill>
              </a:rPr>
              <a:t>When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you</a:t>
            </a:r>
            <a:r>
              <a:rPr lang="es-MX" sz="3200" b="1" dirty="0" smtClean="0">
                <a:solidFill>
                  <a:srgbClr val="002060"/>
                </a:solidFill>
              </a:rPr>
              <a:t> use </a:t>
            </a:r>
            <a:r>
              <a:rPr lang="es-MX" sz="3200" b="1" i="1" u="sng" dirty="0" smtClean="0">
                <a:solidFill>
                  <a:schemeClr val="accent3">
                    <a:lumMod val="75000"/>
                  </a:schemeClr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, </a:t>
            </a:r>
            <a:r>
              <a:rPr lang="es-MX" sz="3200" b="1" dirty="0" err="1" smtClean="0">
                <a:solidFill>
                  <a:srgbClr val="002060"/>
                </a:solidFill>
              </a:rPr>
              <a:t>the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verb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dirty="0" err="1" smtClean="0">
                <a:solidFill>
                  <a:srgbClr val="002060"/>
                </a:solidFill>
              </a:rPr>
              <a:t>ends</a:t>
            </a:r>
            <a:r>
              <a:rPr lang="es-MX" sz="3200" b="1" dirty="0" smtClean="0">
                <a:solidFill>
                  <a:srgbClr val="002060"/>
                </a:solidFill>
              </a:rPr>
              <a:t> in </a:t>
            </a:r>
            <a:r>
              <a:rPr lang="es-MX" sz="3200" b="1" dirty="0" smtClean="0">
                <a:solidFill>
                  <a:srgbClr val="0070C0"/>
                </a:solidFill>
              </a:rPr>
              <a:t>(a </a:t>
            </a:r>
            <a:r>
              <a:rPr lang="es-MX" sz="3200" b="1" dirty="0" err="1" smtClean="0">
                <a:solidFill>
                  <a:srgbClr val="0070C0"/>
                </a:solidFill>
              </a:rPr>
              <a:t>or</a:t>
            </a:r>
            <a:r>
              <a:rPr lang="es-MX" sz="3200" b="1" dirty="0" smtClean="0">
                <a:solidFill>
                  <a:srgbClr val="0070C0"/>
                </a:solidFill>
              </a:rPr>
              <a:t> e) 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 1. Elena </a:t>
            </a:r>
            <a:r>
              <a:rPr lang="es-MX" sz="3200" b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despiert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a</a:t>
            </a:r>
            <a:r>
              <a:rPr lang="es-MX" sz="3200" b="1" dirty="0" smtClean="0">
                <a:solidFill>
                  <a:srgbClr val="002060"/>
                </a:solidFill>
              </a:rPr>
              <a:t> temprano.</a:t>
            </a:r>
          </a:p>
          <a:p>
            <a:r>
              <a:rPr lang="es-MX" sz="3200" b="1" dirty="0">
                <a:solidFill>
                  <a:srgbClr val="002060"/>
                </a:solidFill>
              </a:rPr>
              <a:t> </a:t>
            </a:r>
            <a:r>
              <a:rPr lang="es-MX" sz="3200" b="1" dirty="0" smtClean="0">
                <a:solidFill>
                  <a:srgbClr val="002060"/>
                </a:solidFill>
              </a:rPr>
              <a:t>2. Elena </a:t>
            </a:r>
            <a:r>
              <a:rPr lang="es-MX" sz="3200" b="1" u="sng" dirty="0" smtClean="0">
                <a:solidFill>
                  <a:srgbClr val="00B050"/>
                </a:solidFill>
              </a:rPr>
              <a:t>se</a:t>
            </a:r>
            <a:r>
              <a:rPr lang="es-MX" sz="3200" b="1" dirty="0" smtClean="0">
                <a:solidFill>
                  <a:srgbClr val="002060"/>
                </a:solidFill>
              </a:rPr>
              <a:t> vist</a:t>
            </a:r>
            <a:r>
              <a:rPr lang="es-MX" sz="3200" b="1" i="1" u="sng" dirty="0" smtClean="0">
                <a:solidFill>
                  <a:srgbClr val="0070C0"/>
                </a:solidFill>
              </a:rPr>
              <a:t>e</a:t>
            </a:r>
            <a:r>
              <a:rPr lang="es-MX" sz="3200" b="1" dirty="0" smtClean="0">
                <a:solidFill>
                  <a:srgbClr val="002060"/>
                </a:solidFill>
              </a:rPr>
              <a:t> temprano.</a:t>
            </a:r>
            <a:endParaRPr lang="es-MX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84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1066800" y="235882"/>
            <a:ext cx="6893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en la mañana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51" y="5270788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Primero ___.    Segundo __ .    Tercero ___.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Después ____.    Luego ___.     Finalmente 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blog.news-record.com/staff/joke/school%20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07" y="3183355"/>
            <a:ext cx="2160582" cy="180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94664" flipH="1">
            <a:off x="6440891" y="4227609"/>
            <a:ext cx="835353" cy="312533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000" b="1" dirty="0" smtClean="0">
                <a:solidFill>
                  <a:schemeClr val="tx1"/>
                </a:solidFill>
              </a:rPr>
              <a:t>Escuela</a:t>
            </a:r>
            <a:endParaRPr lang="es-MX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www.picturesof.net/_images_300/Little_Girl_Eating_a_Stack_Pancakes_For_Breakfast_Royalty_Free_Clipart_Picture_100111-237302-921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219" y="3233909"/>
            <a:ext cx="1903061" cy="182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s.clipartof.com/small/1047004-Royalty-Free-RF-Clip-Art-Illustration-Of-A-Cartoon-Balding-Man-Combing-His-H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75" y="3223094"/>
            <a:ext cx="1709219" cy="172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clipartof.com/small/1049856-Royalty-Free-RF-Clip-Art-Illustration-Of-A-Happy-Cartoon-Boy-Getting-Dress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70008"/>
            <a:ext cx="1116236" cy="18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blog.nialbarker.com/wp-content/uploads/2009/06/shower_tnb-150x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25" y="959693"/>
            <a:ext cx="1657746" cy="16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x.english-ch.com/teacher/christin/brush%20teet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899" y="820657"/>
            <a:ext cx="1047999" cy="192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ages.clipartof.com/small/439921-Cartoon-Man-Getting-Out-Of-Bed-In-The-Morning-Poster-Art-Pri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23" y="1087822"/>
            <a:ext cx="2133600" cy="16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guide.com/_named_clipart_images/0060-0807-3113-5849_Clip_Art_of_a_Man_in_Bed_Just_Waking_Up_Streching_and_Yawning_clipart_im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9" y="1292938"/>
            <a:ext cx="2210109" cy="14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8966" y="2619123"/>
            <a:ext cx="14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despierto</a:t>
            </a:r>
            <a:endParaRPr lang="es-MX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29619" y="2726352"/>
            <a:ext cx="126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levanto</a:t>
            </a:r>
            <a:endParaRPr lang="es-MX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4003" y="4992609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visto</a:t>
            </a:r>
            <a:endParaRPr lang="es-MX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39845" y="4911705"/>
            <a:ext cx="250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peino/cepillo(</a:t>
            </a:r>
            <a:r>
              <a:rPr lang="es-MX" b="1" dirty="0" err="1" smtClean="0"/>
              <a:t>brush</a:t>
            </a:r>
            <a:r>
              <a:rPr lang="es-MX" b="1" dirty="0" smtClean="0"/>
              <a:t>)</a:t>
            </a:r>
            <a:endParaRPr lang="es-MX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27749" y="2715701"/>
            <a:ext cx="167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lavo/cepillo</a:t>
            </a:r>
          </a:p>
          <a:p>
            <a:r>
              <a:rPr lang="es-MX" b="1" dirty="0"/>
              <a:t>l</a:t>
            </a:r>
            <a:r>
              <a:rPr lang="es-MX" b="1" dirty="0" smtClean="0"/>
              <a:t>os dientes</a:t>
            </a:r>
            <a:endParaRPr lang="es-MX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701838" y="4976578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D</a:t>
            </a:r>
            <a:r>
              <a:rPr lang="es-MX" b="1" dirty="0" smtClean="0"/>
              <a:t>esayuno</a:t>
            </a:r>
            <a:endParaRPr lang="es-MX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27217" y="266953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ducho/ baño</a:t>
            </a:r>
            <a:endParaRPr lang="es-MX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58567" y="4845941"/>
            <a:ext cx="20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voy a la escuela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1800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85</a:t>
            </a:fld>
            <a:endParaRPr lang="es-MX"/>
          </a:p>
        </p:txBody>
      </p:sp>
      <p:sp>
        <p:nvSpPr>
          <p:cNvPr id="4" name="TextBox 3"/>
          <p:cNvSpPr txBox="1"/>
          <p:nvPr/>
        </p:nvSpPr>
        <p:spPr>
          <a:xfrm>
            <a:off x="457200" y="174171"/>
            <a:ext cx="8278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¿</a:t>
            </a:r>
            <a:r>
              <a:rPr lang="es-MX" sz="3200" b="1" u="sng" dirty="0" smtClean="0">
                <a:solidFill>
                  <a:srgbClr val="002060"/>
                </a:solidFill>
              </a:rPr>
              <a:t>Cuál es tu rutina diaria después de la escuela</a:t>
            </a:r>
            <a:r>
              <a:rPr lang="es-MX" sz="3200" b="1" dirty="0" smtClean="0">
                <a:solidFill>
                  <a:srgbClr val="002060"/>
                </a:solidFill>
              </a:rPr>
              <a:t>? 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351" y="5270788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Primero ___.    Segundo __ .    Tercero ___.  </a:t>
            </a:r>
          </a:p>
          <a:p>
            <a:r>
              <a:rPr lang="es-MX" sz="3200" b="1" dirty="0" smtClean="0">
                <a:solidFill>
                  <a:srgbClr val="002060"/>
                </a:solidFill>
              </a:rPr>
              <a:t>Después ____.    Luego ___.     Finalmente 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68248" y="4973071"/>
            <a:ext cx="212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Ceno con mi familia.</a:t>
            </a:r>
            <a:endParaRPr lang="es-MX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90172" y="1334869"/>
            <a:ext cx="167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lavo/cepillo</a:t>
            </a:r>
          </a:p>
          <a:p>
            <a:r>
              <a:rPr lang="es-MX" b="1" dirty="0" smtClean="0"/>
              <a:t>Los dientes</a:t>
            </a:r>
            <a:endParaRPr lang="es-MX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34737" y="491350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ducho/ baño</a:t>
            </a:r>
            <a:endParaRPr lang="es-MX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679444" y="4664381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acuesto.</a:t>
            </a:r>
            <a:endParaRPr lang="es-MX" b="1" dirty="0"/>
          </a:p>
        </p:txBody>
      </p:sp>
      <p:sp>
        <p:nvSpPr>
          <p:cNvPr id="7" name="AutoShape 2" descr="http://images.meredith.com/fitness/images/2009/06/ss_101400398.jpg"/>
          <p:cNvSpPr>
            <a:spLocks noChangeAspect="1" noChangeArrowheads="1"/>
          </p:cNvSpPr>
          <p:nvPr/>
        </p:nvSpPr>
        <p:spPr bwMode="auto">
          <a:xfrm>
            <a:off x="155575" y="-18288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2" name="AutoShape 4" descr="http://images.meredith.com/fitness/images/2009/06/ss_101400398.jpg"/>
          <p:cNvSpPr>
            <a:spLocks noChangeAspect="1" noChangeArrowheads="1"/>
          </p:cNvSpPr>
          <p:nvPr/>
        </p:nvSpPr>
        <p:spPr bwMode="auto">
          <a:xfrm>
            <a:off x="307975" y="-16764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images.meredith.com/fitness/images/2009/06/ss_101400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30247"/>
            <a:ext cx="1566518" cy="20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06676" y="2704229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Como.</a:t>
            </a:r>
            <a:endParaRPr lang="es-MX" b="1" dirty="0"/>
          </a:p>
        </p:txBody>
      </p:sp>
      <p:pic>
        <p:nvPicPr>
          <p:cNvPr id="1032" name="Picture 8" descr="http://ak2.picdn.net/shutterstock/videos/1196683/preview/stock-footage-cute-student-working-while-surfing-on-her-laptop-and-listening-to-music-at-h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07" y="758946"/>
            <a:ext cx="3058840" cy="17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098623" y="2436245"/>
            <a:ext cx="95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Estudio.</a:t>
            </a:r>
            <a:endParaRPr lang="es-MX" b="1" dirty="0"/>
          </a:p>
        </p:txBody>
      </p:sp>
      <p:pic>
        <p:nvPicPr>
          <p:cNvPr id="1034" name="Picture 10" descr="http://stockfresh.com/files/m/monkey_business/m/72/97003_stock-photo-group-of-young-friends-having-fun-togeth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73" y="805949"/>
            <a:ext cx="2839371" cy="189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563233" y="2701229"/>
            <a:ext cx="2873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Me divierto con mis amigos.</a:t>
            </a:r>
            <a:endParaRPr lang="es-MX" b="1" dirty="0"/>
          </a:p>
        </p:txBody>
      </p:sp>
      <p:pic>
        <p:nvPicPr>
          <p:cNvPr id="1036" name="Picture 12" descr="http://www.josimarie.com/wp-content/uploads/2012/01/family-meal-at-dinner-tab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48" y="3455871"/>
            <a:ext cx="2089654" cy="15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tatic3.depositphotos.com/1001992/150/i/950/depositphotos_1506160-Beautiful-young-woman-slee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94" y="3628555"/>
            <a:ext cx="1511840" cy="10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t2.gstatic.com/images?q=tbn:ANd9GcQC406aGL4q-on6t9tIzDQkMcUqemBKNzKbDFpMFqwMTZ6PLvdqLcwv4CX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18629"/>
            <a:ext cx="1524901" cy="13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dn.sheknows.com/articles/2011/12/woman-taking-spa-show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58" y="3414546"/>
            <a:ext cx="1592213" cy="14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289133" y="4913508"/>
            <a:ext cx="1328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 smtClean="0"/>
              <a:t>Me lavo los </a:t>
            </a:r>
          </a:p>
          <a:p>
            <a:pPr algn="ctr"/>
            <a:r>
              <a:rPr lang="es-MX" b="1" dirty="0" smtClean="0"/>
              <a:t>dientes.</a:t>
            </a:r>
            <a:endParaRPr lang="es-MX" b="1" dirty="0"/>
          </a:p>
        </p:txBody>
      </p:sp>
      <p:pic>
        <p:nvPicPr>
          <p:cNvPr id="1044" name="Picture 20" descr="http://cdn.madamenoire.com/wp-content/uploads/2011/06/woman-watching-televisi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78" y="3559566"/>
            <a:ext cx="1993666" cy="134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836597" y="4799774"/>
            <a:ext cx="180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Veo la televisión.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7028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57199"/>
            <a:ext cx="2732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7030A0"/>
                </a:solidFill>
              </a:rPr>
              <a:t>¿Donde vives? </a:t>
            </a:r>
            <a:endParaRPr lang="es-MX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5269" y="5736708"/>
            <a:ext cx="3693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002060"/>
                </a:solidFill>
              </a:rPr>
              <a:t>Vivo en   _________.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43200" y="5755815"/>
            <a:ext cx="4779816" cy="565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002060"/>
                </a:solidFill>
              </a:rPr>
              <a:t>un </a:t>
            </a:r>
            <a:r>
              <a:rPr lang="es-MX" sz="3200" b="1" u="sng" dirty="0" smtClean="0">
                <a:solidFill>
                  <a:srgbClr val="002060"/>
                </a:solidFill>
              </a:rPr>
              <a:t>barrio</a:t>
            </a:r>
            <a:r>
              <a:rPr lang="es-MX" sz="3200" b="1" dirty="0" smtClean="0">
                <a:solidFill>
                  <a:srgbClr val="002060"/>
                </a:solidFill>
              </a:rPr>
              <a:t> </a:t>
            </a:r>
            <a:r>
              <a:rPr lang="es-MX" sz="3200" b="1" u="sng" dirty="0" smtClean="0">
                <a:solidFill>
                  <a:srgbClr val="002060"/>
                </a:solidFill>
              </a:rPr>
              <a:t>caótico</a:t>
            </a:r>
            <a:r>
              <a:rPr lang="es-MX" sz="3200" b="1" dirty="0" smtClean="0">
                <a:solidFill>
                  <a:srgbClr val="002060"/>
                </a:solidFill>
              </a:rPr>
              <a:t>.</a:t>
            </a:r>
            <a:endParaRPr lang="es-MX" sz="32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23118-9DE6-4B80-A2F8-92754CEA5A0E}" type="slidenum">
              <a:rPr lang="es-MX" smtClean="0"/>
              <a:t>9</a:t>
            </a:fld>
            <a:endParaRPr lang="es-MX"/>
          </a:p>
        </p:txBody>
      </p:sp>
      <p:pic>
        <p:nvPicPr>
          <p:cNvPr id="23554" name="Picture 2" descr="http://unimetanos.files.wordpress.com/2011/03/zonas-populares-caracas.jpg?w=500&amp;h=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88" y="1041974"/>
            <a:ext cx="6643688" cy="43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7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2009</Words>
  <Application>Microsoft Office PowerPoint</Application>
  <PresentationFormat>On-screen Show (4:3)</PresentationFormat>
  <Paragraphs>485</Paragraphs>
  <Slides>85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Alvarez</dc:creator>
  <cp:lastModifiedBy>Fernando Alvarez</cp:lastModifiedBy>
  <cp:revision>228</cp:revision>
  <cp:lastPrinted>2012-12-06T03:45:16Z</cp:lastPrinted>
  <dcterms:created xsi:type="dcterms:W3CDTF">2012-11-22T11:46:12Z</dcterms:created>
  <dcterms:modified xsi:type="dcterms:W3CDTF">2013-11-11T04:24:24Z</dcterms:modified>
</cp:coreProperties>
</file>