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3" r:id="rId2"/>
    <p:sldId id="307" r:id="rId3"/>
    <p:sldId id="308" r:id="rId4"/>
    <p:sldId id="309" r:id="rId5"/>
    <p:sldId id="310" r:id="rId6"/>
    <p:sldId id="311" r:id="rId7"/>
    <p:sldId id="312" r:id="rId8"/>
    <p:sldId id="314" r:id="rId9"/>
    <p:sldId id="322" r:id="rId10"/>
    <p:sldId id="323" r:id="rId11"/>
    <p:sldId id="324" r:id="rId12"/>
    <p:sldId id="315" r:id="rId13"/>
    <p:sldId id="316" r:id="rId14"/>
    <p:sldId id="317" r:id="rId15"/>
    <p:sldId id="318" r:id="rId16"/>
    <p:sldId id="319" r:id="rId17"/>
    <p:sldId id="320" r:id="rId18"/>
    <p:sldId id="32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5" autoAdjust="0"/>
    <p:restoredTop sz="94660"/>
  </p:normalViewPr>
  <p:slideViewPr>
    <p:cSldViewPr>
      <p:cViewPr varScale="1">
        <p:scale>
          <a:sx n="70" d="100"/>
          <a:sy n="70" d="100"/>
        </p:scale>
        <p:origin x="118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ACEC2-B67E-45EB-B203-8CFE888B5BC2}" type="datetimeFigureOut">
              <a:rPr lang="es-MX" smtClean="0"/>
              <a:t>24/09/2013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03893-273C-41FB-A02F-3D591E9D0B2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2906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A198-082E-4E7D-9BE7-37971B82096C}" type="datetime1">
              <a:rPr lang="es-MX" smtClean="0"/>
              <a:t>24/09/2013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6CAA-444C-46FF-8597-2E99581CF36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09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3260-932D-485C-A46C-3B32B8AABAD1}" type="datetime1">
              <a:rPr lang="es-MX" smtClean="0"/>
              <a:t>24/09/2013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6CAA-444C-46FF-8597-2E99581CF36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515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7705-7542-4444-9C2A-5481E792373C}" type="datetime1">
              <a:rPr lang="es-MX" smtClean="0"/>
              <a:t>24/09/2013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6CAA-444C-46FF-8597-2E99581CF36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78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AB27-F991-41E9-B8C7-6000F2D7870A}" type="datetime1">
              <a:rPr lang="es-MX" smtClean="0"/>
              <a:t>24/09/2013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6CAA-444C-46FF-8597-2E99581CF36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453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3A1B-A703-481D-9E82-7731C2E961C3}" type="datetime1">
              <a:rPr lang="es-MX" smtClean="0"/>
              <a:t>24/09/2013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6CAA-444C-46FF-8597-2E99581CF36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553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1009-800C-439F-8773-0B3B0628D160}" type="datetime1">
              <a:rPr lang="es-MX" smtClean="0"/>
              <a:t>24/09/2013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6CAA-444C-46FF-8597-2E99581CF36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419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E242-25CB-4B3A-9224-CBF2FE5A1480}" type="datetime1">
              <a:rPr lang="es-MX" smtClean="0"/>
              <a:t>24/09/2013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6CAA-444C-46FF-8597-2E99581CF36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244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9B54-9A03-4DC6-B0E9-0904DECF0342}" type="datetime1">
              <a:rPr lang="es-MX" smtClean="0"/>
              <a:t>24/09/2013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6CAA-444C-46FF-8597-2E99581CF36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007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BB48-92FA-46C6-8BBC-21E9C7AC5FD9}" type="datetime1">
              <a:rPr lang="es-MX" smtClean="0"/>
              <a:t>24/09/2013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6CAA-444C-46FF-8597-2E99581CF36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947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3662-E1E8-4FBA-A972-2304F7E056BF}" type="datetime1">
              <a:rPr lang="es-MX" smtClean="0"/>
              <a:t>24/09/2013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6CAA-444C-46FF-8597-2E99581CF36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043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5CF8-919E-40E0-A9DD-8596434C62C0}" type="datetime1">
              <a:rPr lang="es-MX" smtClean="0"/>
              <a:t>24/09/2013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6CAA-444C-46FF-8597-2E99581CF36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092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DFD86-8AF2-45D7-BA6F-7D607B8F81BD}" type="datetime1">
              <a:rPr lang="es-MX" smtClean="0"/>
              <a:t>24/09/2013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96CAA-444C-46FF-8597-2E99581CF36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911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4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6CAA-444C-46FF-8597-2E99581CF363}" type="slidenum">
              <a:rPr lang="es-MX" smtClean="0"/>
              <a:t>1</a:t>
            </a:fld>
            <a:endParaRPr lang="es-MX"/>
          </a:p>
        </p:txBody>
      </p:sp>
      <p:pic>
        <p:nvPicPr>
          <p:cNvPr id="1026" name="Picture 2" descr="http://blog.dressforsuccess.org/wp-content/uploads/2013/08/Shopp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629400" cy="443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7369" y="5401072"/>
            <a:ext cx="3657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>
                <a:solidFill>
                  <a:srgbClr val="0070C0"/>
                </a:solidFill>
              </a:rPr>
              <a:t>Ir de compras</a:t>
            </a:r>
            <a:endParaRPr lang="es-MX" sz="48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6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220" y="457200"/>
            <a:ext cx="3696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u="sng" dirty="0" smtClean="0">
                <a:solidFill>
                  <a:srgbClr val="002060"/>
                </a:solidFill>
              </a:rPr>
              <a:t>Comparando precios</a:t>
            </a:r>
            <a:endParaRPr lang="es-MX" sz="3200" b="1" u="sng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6CAA-444C-46FF-8597-2E99581CF363}" type="slidenum">
              <a:rPr lang="es-MX" smtClean="0"/>
              <a:t>10</a:t>
            </a:fld>
            <a:endParaRPr lang="es-MX"/>
          </a:p>
        </p:txBody>
      </p:sp>
      <p:sp>
        <p:nvSpPr>
          <p:cNvPr id="14" name="Pentagon 13"/>
          <p:cNvSpPr/>
          <p:nvPr/>
        </p:nvSpPr>
        <p:spPr>
          <a:xfrm>
            <a:off x="457200" y="1371600"/>
            <a:ext cx="1362268" cy="7100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$ 3000</a:t>
            </a:r>
            <a:endParaRPr lang="es-MX" sz="2800" b="1" dirty="0"/>
          </a:p>
        </p:txBody>
      </p:sp>
      <p:sp>
        <p:nvSpPr>
          <p:cNvPr id="9" name="Pentagon 8"/>
          <p:cNvSpPr/>
          <p:nvPr/>
        </p:nvSpPr>
        <p:spPr>
          <a:xfrm>
            <a:off x="480967" y="2279987"/>
            <a:ext cx="1362268" cy="7100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$ </a:t>
            </a:r>
            <a:r>
              <a:rPr lang="es-MX" sz="2800" b="1" dirty="0" smtClean="0"/>
              <a:t>70</a:t>
            </a:r>
            <a:endParaRPr lang="es-MX" sz="2800" b="1" dirty="0"/>
          </a:p>
        </p:txBody>
      </p:sp>
      <p:sp>
        <p:nvSpPr>
          <p:cNvPr id="10" name="Pentagon 9"/>
          <p:cNvSpPr/>
          <p:nvPr/>
        </p:nvSpPr>
        <p:spPr>
          <a:xfrm>
            <a:off x="421710" y="4096761"/>
            <a:ext cx="1362268" cy="7100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$ </a:t>
            </a:r>
            <a:r>
              <a:rPr lang="es-MX" sz="2800" b="1" dirty="0" smtClean="0"/>
              <a:t>200</a:t>
            </a:r>
            <a:endParaRPr lang="es-MX" sz="2800" b="1" dirty="0"/>
          </a:p>
        </p:txBody>
      </p:sp>
      <p:sp>
        <p:nvSpPr>
          <p:cNvPr id="11" name="Pentagon 10"/>
          <p:cNvSpPr/>
          <p:nvPr/>
        </p:nvSpPr>
        <p:spPr>
          <a:xfrm>
            <a:off x="449122" y="3188374"/>
            <a:ext cx="1362268" cy="7100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$ </a:t>
            </a:r>
            <a:r>
              <a:rPr lang="es-MX" sz="2800" b="1" dirty="0" smtClean="0"/>
              <a:t>150</a:t>
            </a:r>
            <a:endParaRPr lang="es-MX" sz="2800" b="1" dirty="0"/>
          </a:p>
        </p:txBody>
      </p:sp>
      <p:sp>
        <p:nvSpPr>
          <p:cNvPr id="12" name="Pentagon 11"/>
          <p:cNvSpPr/>
          <p:nvPr/>
        </p:nvSpPr>
        <p:spPr>
          <a:xfrm>
            <a:off x="4887163" y="1421844"/>
            <a:ext cx="1362268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$ </a:t>
            </a:r>
            <a:r>
              <a:rPr lang="es-MX" sz="2800" b="1" dirty="0" smtClean="0"/>
              <a:t>9000</a:t>
            </a:r>
            <a:endParaRPr lang="es-MX" sz="2800" b="1" dirty="0"/>
          </a:p>
        </p:txBody>
      </p:sp>
      <p:sp>
        <p:nvSpPr>
          <p:cNvPr id="18" name="Pentagon 17"/>
          <p:cNvSpPr/>
          <p:nvPr/>
        </p:nvSpPr>
        <p:spPr>
          <a:xfrm>
            <a:off x="421710" y="5001821"/>
            <a:ext cx="1362268" cy="7100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$ </a:t>
            </a:r>
            <a:r>
              <a:rPr lang="es-MX" sz="2800" b="1" dirty="0" smtClean="0"/>
              <a:t>50</a:t>
            </a:r>
            <a:endParaRPr lang="es-MX" sz="2800" b="1" dirty="0"/>
          </a:p>
        </p:txBody>
      </p:sp>
      <p:sp>
        <p:nvSpPr>
          <p:cNvPr id="19" name="Pentagon 18"/>
          <p:cNvSpPr/>
          <p:nvPr/>
        </p:nvSpPr>
        <p:spPr>
          <a:xfrm>
            <a:off x="4887163" y="4130588"/>
            <a:ext cx="1362268" cy="7100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$ </a:t>
            </a:r>
            <a:r>
              <a:rPr lang="es-MX" sz="2800" b="1" dirty="0" smtClean="0"/>
              <a:t>40</a:t>
            </a:r>
            <a:endParaRPr lang="es-MX" sz="2800" b="1" dirty="0"/>
          </a:p>
        </p:txBody>
      </p:sp>
      <p:sp>
        <p:nvSpPr>
          <p:cNvPr id="20" name="Pentagon 19"/>
          <p:cNvSpPr/>
          <p:nvPr/>
        </p:nvSpPr>
        <p:spPr>
          <a:xfrm>
            <a:off x="4904583" y="3171145"/>
            <a:ext cx="1362268" cy="7100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$ </a:t>
            </a:r>
            <a:r>
              <a:rPr lang="es-MX" sz="2800" b="1" dirty="0" smtClean="0"/>
              <a:t>35</a:t>
            </a:r>
            <a:endParaRPr lang="es-MX" sz="2800" b="1" dirty="0"/>
          </a:p>
        </p:txBody>
      </p:sp>
      <p:sp>
        <p:nvSpPr>
          <p:cNvPr id="21" name="Pentagon 20"/>
          <p:cNvSpPr/>
          <p:nvPr/>
        </p:nvSpPr>
        <p:spPr>
          <a:xfrm>
            <a:off x="4887163" y="2280798"/>
            <a:ext cx="1362268" cy="7100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$ </a:t>
            </a:r>
            <a:r>
              <a:rPr lang="es-MX" sz="2800" b="1" dirty="0" smtClean="0"/>
              <a:t>300</a:t>
            </a:r>
            <a:endParaRPr lang="es-MX" sz="2800" b="1" dirty="0"/>
          </a:p>
        </p:txBody>
      </p:sp>
      <p:sp>
        <p:nvSpPr>
          <p:cNvPr id="22" name="Pentagon 21"/>
          <p:cNvSpPr/>
          <p:nvPr/>
        </p:nvSpPr>
        <p:spPr>
          <a:xfrm>
            <a:off x="4850002" y="5008561"/>
            <a:ext cx="1362268" cy="7100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$ </a:t>
            </a:r>
            <a:r>
              <a:rPr lang="es-MX" sz="2800" b="1" dirty="0" smtClean="0"/>
              <a:t>1000</a:t>
            </a:r>
            <a:endParaRPr lang="es-MX" sz="28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80" y="1348650"/>
            <a:ext cx="959983" cy="75598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703" y="4903537"/>
            <a:ext cx="910297" cy="9066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72" y="1299912"/>
            <a:ext cx="1066800" cy="7817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986952"/>
            <a:ext cx="661250" cy="9446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72" y="2164862"/>
            <a:ext cx="1006283" cy="10062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76" y="2137293"/>
            <a:ext cx="947276" cy="9472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230" y="3161985"/>
            <a:ext cx="902684" cy="90268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97" y="3951586"/>
            <a:ext cx="1642256" cy="10914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47" y="3277999"/>
            <a:ext cx="899273" cy="67358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54230" y="4064669"/>
            <a:ext cx="824075" cy="8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8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3646" y="457200"/>
            <a:ext cx="3969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u="sng" dirty="0" smtClean="0">
                <a:solidFill>
                  <a:srgbClr val="002060"/>
                </a:solidFill>
              </a:rPr>
              <a:t>¿Me lo puedo probar?</a:t>
            </a:r>
            <a:endParaRPr lang="es-MX" sz="3200" b="1" u="sng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6CAA-444C-46FF-8597-2E99581CF363}" type="slidenum">
              <a:rPr lang="es-MX" smtClean="0"/>
              <a:t>11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381000" y="1371600"/>
            <a:ext cx="639130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0070C0"/>
                </a:solidFill>
              </a:rPr>
              <a:t>Luis: </a:t>
            </a:r>
            <a:r>
              <a:rPr lang="es-MX" sz="2400" b="1" dirty="0" smtClean="0"/>
              <a:t>Me encantan aquellos zapatos marrones </a:t>
            </a:r>
          </a:p>
          <a:p>
            <a:r>
              <a:rPr lang="es-MX" sz="2400" b="1" dirty="0" smtClean="0"/>
              <a:t>de cuero.  ¿</a:t>
            </a:r>
            <a:r>
              <a:rPr lang="es-MX" sz="2400" b="1" u="sng" dirty="0" smtClean="0"/>
              <a:t>Me los puedo probar</a:t>
            </a:r>
            <a:r>
              <a:rPr lang="es-MX" sz="2400" b="1" dirty="0" smtClean="0"/>
              <a:t>?  </a:t>
            </a:r>
          </a:p>
          <a:p>
            <a:r>
              <a:rPr lang="es-MX" sz="2400" b="1" dirty="0" smtClean="0">
                <a:solidFill>
                  <a:srgbClr val="0070C0"/>
                </a:solidFill>
              </a:rPr>
              <a:t>Vendedor: </a:t>
            </a:r>
            <a:r>
              <a:rPr lang="es-MX" sz="2400" b="1" dirty="0" smtClean="0"/>
              <a:t>Claro que sí.  ¿Qué talla es usted?</a:t>
            </a:r>
          </a:p>
          <a:p>
            <a:r>
              <a:rPr lang="es-MX" sz="2400" b="1" dirty="0" smtClean="0">
                <a:solidFill>
                  <a:srgbClr val="0070C0"/>
                </a:solidFill>
              </a:rPr>
              <a:t>Luis: </a:t>
            </a:r>
            <a:r>
              <a:rPr lang="es-MX" sz="2400" b="1" dirty="0" smtClean="0"/>
              <a:t>Soy 42. ¿Cuánto cuestan?</a:t>
            </a:r>
          </a:p>
          <a:p>
            <a:r>
              <a:rPr lang="es-MX" sz="2400" b="1" dirty="0">
                <a:solidFill>
                  <a:srgbClr val="0070C0"/>
                </a:solidFill>
              </a:rPr>
              <a:t>Vendedor: </a:t>
            </a:r>
            <a:r>
              <a:rPr lang="es-MX" sz="2400" b="1" dirty="0" smtClean="0"/>
              <a:t>Los zapatos cuestan $ 350.</a:t>
            </a:r>
          </a:p>
          <a:p>
            <a:r>
              <a:rPr lang="es-MX" sz="2400" b="1" dirty="0" smtClean="0">
                <a:solidFill>
                  <a:srgbClr val="0070C0"/>
                </a:solidFill>
              </a:rPr>
              <a:t>Luis: </a:t>
            </a:r>
            <a:r>
              <a:rPr lang="es-MX" sz="2400" b="1" dirty="0" smtClean="0"/>
              <a:t>Son muy caros.  Son más caros que mi reloj.</a:t>
            </a:r>
          </a:p>
          <a:p>
            <a:r>
              <a:rPr lang="es-MX" sz="2400" b="1" dirty="0" smtClean="0"/>
              <a:t>¿</a:t>
            </a:r>
            <a:r>
              <a:rPr lang="es-MX" sz="2400" b="1" u="sng" dirty="0" smtClean="0"/>
              <a:t>Puedo probarme </a:t>
            </a:r>
            <a:r>
              <a:rPr lang="es-MX" sz="2400" b="1" dirty="0" smtClean="0"/>
              <a:t>aquellos zapatos negros?</a:t>
            </a:r>
          </a:p>
          <a:p>
            <a:r>
              <a:rPr lang="es-MX" sz="2400" b="1" dirty="0">
                <a:solidFill>
                  <a:srgbClr val="0070C0"/>
                </a:solidFill>
              </a:rPr>
              <a:t>Vendedor: </a:t>
            </a:r>
            <a:r>
              <a:rPr lang="es-MX" sz="2400" b="1" dirty="0" smtClean="0"/>
              <a:t>Lo siento.  Aquellos zapatos son más</a:t>
            </a:r>
          </a:p>
          <a:p>
            <a:r>
              <a:rPr lang="es-MX" sz="2400" b="1" dirty="0"/>
              <a:t>c</a:t>
            </a:r>
            <a:r>
              <a:rPr lang="es-MX" sz="2400" b="1" dirty="0" smtClean="0"/>
              <a:t>aros que los zapatos marrones.  Cuestan $2500.</a:t>
            </a:r>
          </a:p>
          <a:p>
            <a:r>
              <a:rPr lang="es-MX" sz="2400" b="1" dirty="0">
                <a:solidFill>
                  <a:srgbClr val="0070C0"/>
                </a:solidFill>
              </a:rPr>
              <a:t>Luis: </a:t>
            </a:r>
            <a:r>
              <a:rPr lang="es-MX" sz="2400" b="1" dirty="0" smtClean="0"/>
              <a:t>¡Qué!  ¿Usted está loco?  Adiós.</a:t>
            </a:r>
            <a:endParaRPr lang="es-MX" sz="2400" b="1" dirty="0"/>
          </a:p>
          <a:p>
            <a:endParaRPr lang="es-MX" sz="2400" b="1" dirty="0"/>
          </a:p>
          <a:p>
            <a:endParaRPr lang="es-MX" sz="2400" b="1" dirty="0" smtClean="0"/>
          </a:p>
          <a:p>
            <a:endParaRPr lang="es-MX" sz="2400" b="1" dirty="0" smtClean="0"/>
          </a:p>
          <a:p>
            <a:endParaRPr lang="es-MX" sz="2400" b="1" dirty="0"/>
          </a:p>
          <a:p>
            <a:endParaRPr lang="es-MX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041975"/>
            <a:ext cx="1103270" cy="897006"/>
          </a:xfrm>
          <a:prstGeom prst="rect">
            <a:avLst/>
          </a:prstGeom>
        </p:spPr>
      </p:pic>
      <p:pic>
        <p:nvPicPr>
          <p:cNvPr id="2050" name="Picture 2" descr="http://www.freebuy.co/blog/images/20120115/famous-gucci-black-dress-shoes-with-horse-bit-for-men-lad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301" y="2896170"/>
            <a:ext cx="1673225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us.123rf.com/400wm/400/400/janet19/janet191002/janet19100200006/6368605-man-screaming-of-surprise-or-horror-holding-his-hands-at-his-fa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5217209"/>
            <a:ext cx="1558823" cy="150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9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6CAA-444C-46FF-8597-2E99581CF363}" type="slidenum">
              <a:rPr lang="es-MX" smtClean="0"/>
              <a:t>12</a:t>
            </a:fld>
            <a:endParaRPr lang="es-MX"/>
          </a:p>
        </p:txBody>
      </p:sp>
      <p:pic>
        <p:nvPicPr>
          <p:cNvPr id="1026" name="Picture 2" descr="http://byebyewaistline.files.wordpress.com/2012/09/clothes-too-big-201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6286"/>
            <a:ext cx="3048000" cy="454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8600" y="1676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¿Cómo </a:t>
            </a:r>
            <a:r>
              <a:rPr lang="es-MX" sz="2400" u="sng" dirty="0" smtClean="0"/>
              <a:t>me</a:t>
            </a:r>
            <a:r>
              <a:rPr lang="es-MX" sz="2400" dirty="0" smtClean="0"/>
              <a:t> </a:t>
            </a:r>
            <a:r>
              <a:rPr lang="es-MX" sz="2400" b="1" dirty="0" smtClean="0">
                <a:solidFill>
                  <a:srgbClr val="FF0000"/>
                </a:solidFill>
              </a:rPr>
              <a:t>qued</a:t>
            </a:r>
            <a:r>
              <a:rPr lang="es-MX" sz="2400" b="1" u="sng" dirty="0" smtClean="0">
                <a:solidFill>
                  <a:srgbClr val="FF0000"/>
                </a:solidFill>
              </a:rPr>
              <a:t>a</a:t>
            </a:r>
            <a:r>
              <a:rPr lang="es-MX" sz="2400" dirty="0" smtClean="0"/>
              <a:t> la camisa?</a:t>
            </a:r>
            <a:endParaRPr lang="es-MX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213806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u="sng" dirty="0"/>
              <a:t>T</a:t>
            </a:r>
            <a:r>
              <a:rPr lang="es-MX" sz="2400" u="sng" dirty="0" smtClean="0"/>
              <a:t>e</a:t>
            </a:r>
            <a:r>
              <a:rPr lang="es-MX" sz="2400" dirty="0" smtClean="0"/>
              <a:t> </a:t>
            </a:r>
            <a:r>
              <a:rPr lang="es-MX" sz="2400" b="1" dirty="0" smtClean="0">
                <a:solidFill>
                  <a:srgbClr val="FF0000"/>
                </a:solidFill>
              </a:rPr>
              <a:t>qued</a:t>
            </a:r>
            <a:r>
              <a:rPr lang="es-MX" sz="2400" b="1" u="sng" dirty="0" smtClean="0">
                <a:solidFill>
                  <a:srgbClr val="FF0000"/>
                </a:solidFill>
              </a:rPr>
              <a:t>a</a:t>
            </a:r>
            <a:r>
              <a:rPr lang="es-MX" sz="2400" dirty="0" smtClean="0">
                <a:solidFill>
                  <a:srgbClr val="FF0000"/>
                </a:solidFill>
              </a:rPr>
              <a:t> </a:t>
            </a:r>
            <a:r>
              <a:rPr lang="es-MX" sz="2400" dirty="0" smtClean="0"/>
              <a:t>grande.</a:t>
            </a:r>
            <a:endParaRPr lang="es-MX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275173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¿Qué tal </a:t>
            </a:r>
            <a:r>
              <a:rPr lang="es-MX" sz="2400" u="sng" dirty="0" smtClean="0"/>
              <a:t>te</a:t>
            </a:r>
            <a:r>
              <a:rPr lang="es-MX" sz="2400" dirty="0" smtClean="0"/>
              <a:t> </a:t>
            </a:r>
            <a:r>
              <a:rPr lang="es-MX" sz="2400" b="1" dirty="0" smtClean="0">
                <a:solidFill>
                  <a:srgbClr val="FF0000"/>
                </a:solidFill>
              </a:rPr>
              <a:t>qued</a:t>
            </a:r>
            <a:r>
              <a:rPr lang="es-MX" sz="2400" b="1" u="sng" dirty="0" smtClean="0">
                <a:solidFill>
                  <a:srgbClr val="FF0000"/>
                </a:solidFill>
              </a:rPr>
              <a:t>a</a:t>
            </a:r>
            <a:r>
              <a:rPr lang="es-MX" sz="2400" dirty="0" smtClean="0"/>
              <a:t> la camisa?</a:t>
            </a:r>
            <a:endParaRPr lang="es-MX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196687" y="3134562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u="sng" dirty="0" smtClean="0"/>
              <a:t>Me</a:t>
            </a:r>
            <a:r>
              <a:rPr lang="es-MX" sz="2400" dirty="0" smtClean="0"/>
              <a:t> </a:t>
            </a:r>
            <a:r>
              <a:rPr lang="es-MX" sz="2400" b="1" dirty="0" smtClean="0">
                <a:solidFill>
                  <a:srgbClr val="FF0000"/>
                </a:solidFill>
              </a:rPr>
              <a:t>qued</a:t>
            </a:r>
            <a:r>
              <a:rPr lang="es-MX" sz="2400" b="1" u="sng" dirty="0" smtClean="0">
                <a:solidFill>
                  <a:srgbClr val="FF0000"/>
                </a:solidFill>
              </a:rPr>
              <a:t>a</a:t>
            </a:r>
            <a:r>
              <a:rPr lang="es-MX" sz="2400" dirty="0" smtClean="0">
                <a:solidFill>
                  <a:srgbClr val="FF0000"/>
                </a:solidFill>
              </a:rPr>
              <a:t> </a:t>
            </a:r>
            <a:r>
              <a:rPr lang="es-MX" sz="2400" dirty="0" smtClean="0"/>
              <a:t>grande.</a:t>
            </a:r>
            <a:endParaRPr lang="es-MX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382706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¿Cómo </a:t>
            </a:r>
            <a:r>
              <a:rPr lang="es-MX" sz="2400" u="sng" dirty="0" smtClean="0"/>
              <a:t>te</a:t>
            </a:r>
            <a:r>
              <a:rPr lang="es-MX" sz="2400" dirty="0" smtClean="0"/>
              <a:t> </a:t>
            </a:r>
            <a:r>
              <a:rPr lang="es-MX" sz="2400" b="1" dirty="0" smtClean="0">
                <a:solidFill>
                  <a:srgbClr val="FF0000"/>
                </a:solidFill>
              </a:rPr>
              <a:t>queda</a:t>
            </a:r>
            <a:r>
              <a:rPr lang="es-MX" sz="2400" b="1" u="sng" dirty="0" smtClean="0">
                <a:solidFill>
                  <a:srgbClr val="FF0000"/>
                </a:solidFill>
              </a:rPr>
              <a:t>n</a:t>
            </a:r>
            <a:r>
              <a:rPr lang="es-MX" sz="2400" dirty="0" smtClean="0"/>
              <a:t> los pantalones?</a:t>
            </a:r>
            <a:endParaRPr lang="es-MX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4209892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u="sng" dirty="0" smtClean="0"/>
              <a:t>Me</a:t>
            </a:r>
            <a:r>
              <a:rPr lang="es-MX" sz="2400" dirty="0" smtClean="0"/>
              <a:t> </a:t>
            </a:r>
            <a:r>
              <a:rPr lang="es-MX" sz="2400" b="1" dirty="0" smtClean="0">
                <a:solidFill>
                  <a:srgbClr val="FF0000"/>
                </a:solidFill>
              </a:rPr>
              <a:t>queda</a:t>
            </a:r>
            <a:r>
              <a:rPr lang="es-MX" sz="2400" b="1" u="sng" dirty="0" smtClean="0">
                <a:solidFill>
                  <a:srgbClr val="FF0000"/>
                </a:solidFill>
              </a:rPr>
              <a:t>n</a:t>
            </a:r>
            <a:r>
              <a:rPr lang="es-MX" sz="2400" dirty="0" smtClean="0">
                <a:solidFill>
                  <a:srgbClr val="FF0000"/>
                </a:solidFill>
              </a:rPr>
              <a:t> </a:t>
            </a:r>
            <a:r>
              <a:rPr lang="es-MX" sz="2400" dirty="0" smtClean="0"/>
              <a:t>grandes.</a:t>
            </a:r>
            <a:endParaRPr lang="es-MX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934200" y="1143000"/>
            <a:ext cx="0" cy="533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58000" y="724169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Singular</a:t>
            </a:r>
            <a:endParaRPr lang="es-MX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315200" y="1166249"/>
            <a:ext cx="876299" cy="16531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929081" y="4998351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Plural</a:t>
            </a:r>
            <a:endParaRPr lang="es-MX" sz="24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7620000" y="4221055"/>
            <a:ext cx="21040" cy="6984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33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6CAA-444C-46FF-8597-2E99581CF363}" type="slidenum">
              <a:rPr lang="es-MX" smtClean="0"/>
              <a:t>13</a:t>
            </a:fld>
            <a:endParaRPr lang="es-MX"/>
          </a:p>
        </p:txBody>
      </p:sp>
      <p:pic>
        <p:nvPicPr>
          <p:cNvPr id="3074" name="Picture 2" descr="http://www.buzzle.com/img/articleImages/355385-27011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264416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3400" y="1676400"/>
            <a:ext cx="4329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¿Cómo te </a:t>
            </a:r>
            <a:r>
              <a:rPr lang="es-MX" sz="2400" b="1" dirty="0" smtClean="0">
                <a:solidFill>
                  <a:srgbClr val="FF0000"/>
                </a:solidFill>
              </a:rPr>
              <a:t>queda</a:t>
            </a:r>
            <a:r>
              <a:rPr lang="es-MX" sz="2400" b="1" u="sng" dirty="0" smtClean="0">
                <a:solidFill>
                  <a:srgbClr val="FF0000"/>
                </a:solidFill>
              </a:rPr>
              <a:t>n</a:t>
            </a:r>
            <a:r>
              <a:rPr lang="es-MX" sz="2400" dirty="0" smtClean="0">
                <a:solidFill>
                  <a:srgbClr val="FF0000"/>
                </a:solidFill>
              </a:rPr>
              <a:t> </a:t>
            </a:r>
            <a:r>
              <a:rPr lang="es-MX" sz="2400" dirty="0" smtClean="0"/>
              <a:t>los zapatos</a:t>
            </a:r>
            <a:r>
              <a:rPr lang="es-MX" sz="2400" dirty="0" smtClean="0"/>
              <a:t>?</a:t>
            </a:r>
          </a:p>
          <a:p>
            <a:endParaRPr lang="es-MX" sz="2400" dirty="0"/>
          </a:p>
          <a:p>
            <a:r>
              <a:rPr lang="es-MX" sz="2400" dirty="0" smtClean="0"/>
              <a:t>¿Qué tal te </a:t>
            </a:r>
            <a:r>
              <a:rPr lang="es-MX" sz="2400" b="1" dirty="0">
                <a:solidFill>
                  <a:srgbClr val="FF0000"/>
                </a:solidFill>
              </a:rPr>
              <a:t>queda</a:t>
            </a:r>
            <a:r>
              <a:rPr lang="es-MX" sz="2400" b="1" u="sng" dirty="0">
                <a:solidFill>
                  <a:srgbClr val="FF0000"/>
                </a:solidFill>
              </a:rPr>
              <a:t>n</a:t>
            </a:r>
            <a:r>
              <a:rPr lang="es-MX" sz="2400" dirty="0">
                <a:solidFill>
                  <a:srgbClr val="FF0000"/>
                </a:solidFill>
              </a:rPr>
              <a:t> </a:t>
            </a:r>
            <a:r>
              <a:rPr lang="es-MX" sz="2400" dirty="0"/>
              <a:t>los zapatos</a:t>
            </a:r>
            <a:r>
              <a:rPr lang="es-MX" sz="2400" dirty="0" smtClean="0"/>
              <a:t>?</a:t>
            </a:r>
            <a:endParaRPr lang="es-MX" sz="2400" dirty="0" smtClean="0"/>
          </a:p>
          <a:p>
            <a:endParaRPr lang="es-MX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3269094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u="sng" dirty="0" smtClean="0"/>
              <a:t>Me</a:t>
            </a:r>
            <a:r>
              <a:rPr lang="es-MX" sz="2400" dirty="0" smtClean="0"/>
              <a:t> </a:t>
            </a:r>
            <a:r>
              <a:rPr lang="es-MX" sz="2400" b="1" dirty="0" smtClean="0">
                <a:solidFill>
                  <a:srgbClr val="FF0000"/>
                </a:solidFill>
              </a:rPr>
              <a:t>queda</a:t>
            </a:r>
            <a:r>
              <a:rPr lang="es-MX" sz="2400" b="1" u="sng" dirty="0" smtClean="0">
                <a:solidFill>
                  <a:srgbClr val="FF0000"/>
                </a:solidFill>
              </a:rPr>
              <a:t>n</a:t>
            </a:r>
            <a:r>
              <a:rPr lang="es-MX" sz="2400" dirty="0" smtClean="0">
                <a:solidFill>
                  <a:srgbClr val="FF0000"/>
                </a:solidFill>
              </a:rPr>
              <a:t> </a:t>
            </a:r>
            <a:r>
              <a:rPr lang="es-MX" sz="2400" dirty="0" smtClean="0"/>
              <a:t>grandes.</a:t>
            </a:r>
            <a:endParaRPr lang="es-MX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225352" y="1143000"/>
            <a:ext cx="0" cy="533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149152" y="724169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Plural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191464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6CAA-444C-46FF-8597-2E99581CF363}" type="slidenum">
              <a:rPr lang="es-MX" smtClean="0"/>
              <a:t>14</a:t>
            </a:fld>
            <a:endParaRPr lang="es-MX"/>
          </a:p>
        </p:txBody>
      </p:sp>
      <p:pic>
        <p:nvPicPr>
          <p:cNvPr id="2050" name="Picture 2" descr="http://cdn-3.lifehack.org/wp-content/files/2012/11/Tight-Shirt-372x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7" y="1371600"/>
            <a:ext cx="3650823" cy="372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16764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¿Cómo </a:t>
            </a:r>
            <a:r>
              <a:rPr lang="es-MX" sz="2400" u="sng" dirty="0" smtClean="0"/>
              <a:t>te</a:t>
            </a:r>
            <a:r>
              <a:rPr lang="es-MX" sz="2400" dirty="0" smtClean="0"/>
              <a:t> </a:t>
            </a:r>
            <a:r>
              <a:rPr lang="es-MX" sz="2400" b="1" dirty="0" smtClean="0">
                <a:solidFill>
                  <a:srgbClr val="FF0000"/>
                </a:solidFill>
              </a:rPr>
              <a:t>qued</a:t>
            </a:r>
            <a:r>
              <a:rPr lang="es-MX" sz="2400" b="1" u="sng" dirty="0" smtClean="0">
                <a:solidFill>
                  <a:srgbClr val="FF0000"/>
                </a:solidFill>
              </a:rPr>
              <a:t>a</a:t>
            </a:r>
            <a:r>
              <a:rPr lang="es-MX" sz="2400" dirty="0" smtClean="0">
                <a:solidFill>
                  <a:srgbClr val="FF0000"/>
                </a:solidFill>
              </a:rPr>
              <a:t> </a:t>
            </a:r>
            <a:r>
              <a:rPr lang="es-MX" sz="2400" dirty="0" smtClean="0"/>
              <a:t>la camisa</a:t>
            </a:r>
            <a:r>
              <a:rPr lang="es-MX" sz="2400" dirty="0" smtClean="0"/>
              <a:t>?</a:t>
            </a:r>
          </a:p>
          <a:p>
            <a:endParaRPr lang="es-MX" sz="2400" dirty="0" smtClean="0"/>
          </a:p>
          <a:p>
            <a:r>
              <a:rPr lang="es-MX" sz="2400" dirty="0" smtClean="0"/>
              <a:t>¿Qué tal </a:t>
            </a:r>
            <a:r>
              <a:rPr lang="es-MX" sz="2400" u="sng" dirty="0" smtClean="0"/>
              <a:t>te</a:t>
            </a:r>
            <a:r>
              <a:rPr lang="es-MX" sz="2400" dirty="0" smtClean="0"/>
              <a:t> </a:t>
            </a:r>
            <a:r>
              <a:rPr lang="es-MX" sz="2400" b="1" dirty="0" smtClean="0">
                <a:solidFill>
                  <a:srgbClr val="FF0000"/>
                </a:solidFill>
              </a:rPr>
              <a:t>qued</a:t>
            </a:r>
            <a:r>
              <a:rPr lang="es-MX" sz="2400" b="1" u="sng" dirty="0" smtClean="0">
                <a:solidFill>
                  <a:srgbClr val="FF0000"/>
                </a:solidFill>
              </a:rPr>
              <a:t>a</a:t>
            </a:r>
            <a:r>
              <a:rPr lang="es-MX" sz="2400" dirty="0" smtClean="0">
                <a:solidFill>
                  <a:srgbClr val="FF0000"/>
                </a:solidFill>
              </a:rPr>
              <a:t> </a:t>
            </a:r>
            <a:r>
              <a:rPr lang="es-MX" sz="2400" dirty="0" smtClean="0"/>
              <a:t>la camisa?</a:t>
            </a:r>
            <a:endParaRPr lang="es-MX" sz="2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149152" y="1143000"/>
            <a:ext cx="0" cy="533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149152" y="724169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Singular</a:t>
            </a:r>
            <a:endParaRPr lang="es-MX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40155" y="3236267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u="sng" dirty="0" smtClean="0"/>
              <a:t>Me</a:t>
            </a:r>
            <a:r>
              <a:rPr lang="es-MX" sz="2400" dirty="0" smtClean="0"/>
              <a:t> </a:t>
            </a:r>
            <a:r>
              <a:rPr lang="es-MX" sz="2400" b="1" dirty="0" smtClean="0">
                <a:solidFill>
                  <a:srgbClr val="FF0000"/>
                </a:solidFill>
              </a:rPr>
              <a:t>qued</a:t>
            </a:r>
            <a:r>
              <a:rPr lang="es-MX" sz="2400" b="1" u="sng" dirty="0" smtClean="0">
                <a:solidFill>
                  <a:srgbClr val="FF0000"/>
                </a:solidFill>
              </a:rPr>
              <a:t>a</a:t>
            </a:r>
            <a:r>
              <a:rPr lang="es-MX" sz="2400" dirty="0" smtClean="0">
                <a:solidFill>
                  <a:srgbClr val="FF0000"/>
                </a:solidFill>
              </a:rPr>
              <a:t> </a:t>
            </a:r>
            <a:r>
              <a:rPr lang="es-MX" sz="2400" dirty="0" smtClean="0"/>
              <a:t>pequeña.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81957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6CAA-444C-46FF-8597-2E99581CF363}" type="slidenum">
              <a:rPr lang="es-MX" smtClean="0"/>
              <a:t>15</a:t>
            </a:fld>
            <a:endParaRPr lang="es-MX"/>
          </a:p>
        </p:txBody>
      </p:sp>
      <p:pic>
        <p:nvPicPr>
          <p:cNvPr id="4098" name="Picture 2" descr="http://comp.webstockpro.com/blend/bld031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3429000" cy="513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3800" y="19812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¿Cómo </a:t>
            </a:r>
            <a:r>
              <a:rPr lang="es-MX" sz="2400" u="sng" dirty="0" smtClean="0"/>
              <a:t>le</a:t>
            </a:r>
            <a:r>
              <a:rPr lang="es-MX" sz="2400" dirty="0" smtClean="0"/>
              <a:t> </a:t>
            </a:r>
            <a:r>
              <a:rPr lang="es-MX" sz="2400" b="1" dirty="0" smtClean="0">
                <a:solidFill>
                  <a:srgbClr val="FF0000"/>
                </a:solidFill>
              </a:rPr>
              <a:t>queda</a:t>
            </a:r>
            <a:r>
              <a:rPr lang="es-MX" sz="2400" b="1" u="sng" dirty="0" smtClean="0">
                <a:solidFill>
                  <a:srgbClr val="FF0000"/>
                </a:solidFill>
              </a:rPr>
              <a:t>n</a:t>
            </a:r>
            <a:r>
              <a:rPr lang="es-MX" sz="2400" dirty="0" smtClean="0">
                <a:solidFill>
                  <a:srgbClr val="FF0000"/>
                </a:solidFill>
              </a:rPr>
              <a:t> </a:t>
            </a:r>
            <a:r>
              <a:rPr lang="es-MX" sz="2400" dirty="0" smtClean="0"/>
              <a:t>los pantalones</a:t>
            </a:r>
            <a:r>
              <a:rPr lang="es-MX" sz="2400" dirty="0" smtClean="0"/>
              <a:t>?</a:t>
            </a:r>
          </a:p>
          <a:p>
            <a:endParaRPr lang="es-MX" sz="2400" dirty="0"/>
          </a:p>
          <a:p>
            <a:r>
              <a:rPr lang="es-MX" sz="2400" dirty="0" smtClean="0"/>
              <a:t>¿Qué tal </a:t>
            </a:r>
            <a:r>
              <a:rPr lang="es-MX" sz="2400" u="sng" dirty="0" smtClean="0"/>
              <a:t>le</a:t>
            </a:r>
            <a:r>
              <a:rPr lang="es-MX" sz="2400" dirty="0" smtClean="0"/>
              <a:t> </a:t>
            </a:r>
            <a:r>
              <a:rPr lang="es-MX" sz="2400" b="1" dirty="0" smtClean="0">
                <a:solidFill>
                  <a:srgbClr val="FF0000"/>
                </a:solidFill>
              </a:rPr>
              <a:t>quedan</a:t>
            </a:r>
            <a:r>
              <a:rPr lang="es-MX" sz="2400" dirty="0" smtClean="0">
                <a:solidFill>
                  <a:srgbClr val="FF0000"/>
                </a:solidFill>
              </a:rPr>
              <a:t> </a:t>
            </a:r>
            <a:r>
              <a:rPr lang="es-MX" sz="2400" dirty="0"/>
              <a:t>los </a:t>
            </a:r>
            <a:r>
              <a:rPr lang="es-MX" sz="2400" dirty="0" smtClean="0"/>
              <a:t>pantalones?</a:t>
            </a:r>
            <a:endParaRPr lang="es-MX" sz="2400" dirty="0"/>
          </a:p>
          <a:p>
            <a:endParaRPr lang="es-MX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010400" y="1447800"/>
            <a:ext cx="0" cy="533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919415" y="986135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Plural</a:t>
            </a:r>
            <a:endParaRPr lang="es-MX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3625139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u="sng" dirty="0" smtClean="0"/>
              <a:t>Le</a:t>
            </a:r>
            <a:r>
              <a:rPr lang="es-MX" sz="2400" dirty="0" smtClean="0"/>
              <a:t> </a:t>
            </a:r>
            <a:r>
              <a:rPr lang="es-MX" sz="2400" b="1" dirty="0" smtClean="0">
                <a:solidFill>
                  <a:srgbClr val="FF0000"/>
                </a:solidFill>
              </a:rPr>
              <a:t>queda</a:t>
            </a:r>
            <a:r>
              <a:rPr lang="es-MX" sz="2400" b="1" u="sng" dirty="0" smtClean="0">
                <a:solidFill>
                  <a:srgbClr val="FF0000"/>
                </a:solidFill>
              </a:rPr>
              <a:t>n</a:t>
            </a:r>
            <a:r>
              <a:rPr lang="es-MX" sz="2400" dirty="0" smtClean="0">
                <a:solidFill>
                  <a:srgbClr val="FF0000"/>
                </a:solidFill>
              </a:rPr>
              <a:t> </a:t>
            </a:r>
            <a:r>
              <a:rPr lang="es-MX" sz="2400" dirty="0" smtClean="0"/>
              <a:t>pequeños.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64743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6CAA-444C-46FF-8597-2E99581CF363}" type="slidenum">
              <a:rPr lang="es-MX" smtClean="0"/>
              <a:t>16</a:t>
            </a:fld>
            <a:endParaRPr lang="es-MX"/>
          </a:p>
        </p:txBody>
      </p:sp>
      <p:pic>
        <p:nvPicPr>
          <p:cNvPr id="5122" name="Picture 2" descr="http://www.ottavionuccio.com/2013/images/gentleman/18-(80)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4096004" cy="442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05604" y="1371600"/>
            <a:ext cx="4209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¿Cómo </a:t>
            </a:r>
            <a:r>
              <a:rPr lang="es-MX" sz="2400" u="sng" dirty="0" smtClean="0"/>
              <a:t>me</a:t>
            </a:r>
            <a:r>
              <a:rPr lang="es-MX" sz="2400" dirty="0" smtClean="0"/>
              <a:t> </a:t>
            </a:r>
            <a:r>
              <a:rPr lang="es-MX" sz="2400" b="1" dirty="0" smtClean="0">
                <a:solidFill>
                  <a:srgbClr val="FF0000"/>
                </a:solidFill>
              </a:rPr>
              <a:t>qued</a:t>
            </a:r>
            <a:r>
              <a:rPr lang="es-MX" sz="2400" b="1" u="sng" dirty="0" smtClean="0">
                <a:solidFill>
                  <a:srgbClr val="FF0000"/>
                </a:solidFill>
              </a:rPr>
              <a:t>a</a:t>
            </a:r>
            <a:r>
              <a:rPr lang="es-MX" sz="2400" dirty="0" smtClean="0"/>
              <a:t> el traje</a:t>
            </a:r>
            <a:r>
              <a:rPr lang="es-MX" sz="2400" dirty="0" smtClean="0"/>
              <a:t>?</a:t>
            </a:r>
          </a:p>
          <a:p>
            <a:endParaRPr lang="es-MX" sz="2400" dirty="0"/>
          </a:p>
          <a:p>
            <a:r>
              <a:rPr lang="es-MX" sz="2400" dirty="0" smtClean="0"/>
              <a:t>¿Qué tal </a:t>
            </a:r>
            <a:r>
              <a:rPr lang="es-MX" sz="2400" u="sng" dirty="0" smtClean="0"/>
              <a:t>me</a:t>
            </a:r>
            <a:r>
              <a:rPr lang="es-MX" sz="2400" dirty="0" smtClean="0"/>
              <a:t> </a:t>
            </a:r>
            <a:r>
              <a:rPr lang="es-MX" sz="2400" b="1" dirty="0" smtClean="0">
                <a:solidFill>
                  <a:srgbClr val="FF0000"/>
                </a:solidFill>
              </a:rPr>
              <a:t>qued</a:t>
            </a:r>
            <a:r>
              <a:rPr lang="es-MX" sz="2400" b="1" u="sng" dirty="0" smtClean="0">
                <a:solidFill>
                  <a:srgbClr val="FF0000"/>
                </a:solidFill>
              </a:rPr>
              <a:t>a</a:t>
            </a:r>
            <a:r>
              <a:rPr lang="es-MX" sz="2400" dirty="0" smtClean="0">
                <a:solidFill>
                  <a:srgbClr val="FF0000"/>
                </a:solidFill>
              </a:rPr>
              <a:t> </a:t>
            </a:r>
            <a:r>
              <a:rPr lang="es-MX" sz="2400" dirty="0" smtClean="0"/>
              <a:t>el traje?</a:t>
            </a:r>
            <a:endParaRPr lang="es-MX" sz="2400" dirty="0"/>
          </a:p>
          <a:p>
            <a:endParaRPr lang="es-MX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3059942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u="sng" dirty="0"/>
              <a:t>T</a:t>
            </a:r>
            <a:r>
              <a:rPr lang="es-MX" sz="2400" u="sng" dirty="0" smtClean="0"/>
              <a:t>e</a:t>
            </a:r>
            <a:r>
              <a:rPr lang="es-MX" sz="2400" dirty="0" smtClean="0"/>
              <a:t> </a:t>
            </a:r>
            <a:r>
              <a:rPr lang="es-MX" sz="2400" b="1" dirty="0" smtClean="0">
                <a:solidFill>
                  <a:srgbClr val="FF0000"/>
                </a:solidFill>
              </a:rPr>
              <a:t>qued</a:t>
            </a:r>
            <a:r>
              <a:rPr lang="es-MX" sz="2400" b="1" u="sng" dirty="0" smtClean="0">
                <a:solidFill>
                  <a:srgbClr val="FF0000"/>
                </a:solidFill>
              </a:rPr>
              <a:t>a</a:t>
            </a:r>
            <a:r>
              <a:rPr lang="es-MX" sz="2400" dirty="0" smtClean="0">
                <a:solidFill>
                  <a:srgbClr val="FF0000"/>
                </a:solidFill>
              </a:rPr>
              <a:t> </a:t>
            </a:r>
            <a:r>
              <a:rPr lang="es-MX" sz="2400" dirty="0" smtClean="0"/>
              <a:t>muy bien</a:t>
            </a:r>
            <a:r>
              <a:rPr lang="es-MX" sz="2400" dirty="0" smtClean="0"/>
              <a:t>.</a:t>
            </a:r>
          </a:p>
          <a:p>
            <a:endParaRPr lang="es-MX" sz="2400" dirty="0"/>
          </a:p>
          <a:p>
            <a:r>
              <a:rPr lang="es-MX" sz="2400" u="sng" dirty="0" smtClean="0"/>
              <a:t>Te</a:t>
            </a:r>
            <a:r>
              <a:rPr lang="es-MX" sz="2400" dirty="0" smtClean="0"/>
              <a:t> </a:t>
            </a:r>
            <a:r>
              <a:rPr lang="es-MX" sz="2400" dirty="0" smtClean="0">
                <a:solidFill>
                  <a:srgbClr val="FF0000"/>
                </a:solidFill>
              </a:rPr>
              <a:t>qued</a:t>
            </a:r>
            <a:r>
              <a:rPr lang="es-MX" sz="2400" u="sng" dirty="0" smtClean="0">
                <a:solidFill>
                  <a:srgbClr val="FF0000"/>
                </a:solidFill>
              </a:rPr>
              <a:t>a</a:t>
            </a:r>
            <a:r>
              <a:rPr lang="es-MX" sz="2400" dirty="0" smtClean="0">
                <a:solidFill>
                  <a:srgbClr val="FF0000"/>
                </a:solidFill>
              </a:rPr>
              <a:t> </a:t>
            </a:r>
            <a:r>
              <a:rPr lang="es-MX" sz="2400" dirty="0" smtClean="0"/>
              <a:t>perfecto.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5863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6CAA-444C-46FF-8597-2E99581CF363}" type="slidenum">
              <a:rPr lang="es-MX" smtClean="0"/>
              <a:t>17</a:t>
            </a:fld>
            <a:endParaRPr lang="es-MX"/>
          </a:p>
        </p:txBody>
      </p:sp>
      <p:pic>
        <p:nvPicPr>
          <p:cNvPr id="6146" name="Picture 2" descr="http://wwwdelivery.superstock.com/WI/223/1829/PreviewComp/SuperStock_1829-86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73638" y="1910687"/>
            <a:ext cx="3970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¿Cómo </a:t>
            </a:r>
            <a:r>
              <a:rPr lang="es-MX" sz="2400" u="sng" dirty="0" smtClean="0"/>
              <a:t>me</a:t>
            </a:r>
            <a:r>
              <a:rPr lang="es-MX" sz="2400" dirty="0" smtClean="0"/>
              <a:t> </a:t>
            </a:r>
            <a:r>
              <a:rPr lang="es-MX" sz="2400" b="1" dirty="0" smtClean="0">
                <a:solidFill>
                  <a:srgbClr val="FF0000"/>
                </a:solidFill>
              </a:rPr>
              <a:t>qued</a:t>
            </a:r>
            <a:r>
              <a:rPr lang="es-MX" sz="2400" b="1" u="sng" dirty="0" smtClean="0">
                <a:solidFill>
                  <a:srgbClr val="FF0000"/>
                </a:solidFill>
              </a:rPr>
              <a:t>a</a:t>
            </a:r>
            <a:r>
              <a:rPr lang="es-MX" sz="2400" dirty="0" smtClean="0"/>
              <a:t> el traje</a:t>
            </a:r>
            <a:r>
              <a:rPr lang="es-MX" sz="2400" dirty="0" smtClean="0"/>
              <a:t>?</a:t>
            </a:r>
            <a:endParaRPr lang="es-MX" sz="2400" dirty="0"/>
          </a:p>
          <a:p>
            <a:endParaRPr lang="es-MX" sz="2400" dirty="0" smtClean="0"/>
          </a:p>
          <a:p>
            <a:r>
              <a:rPr lang="es-MX" sz="2400" dirty="0" smtClean="0"/>
              <a:t>¿Qué tal </a:t>
            </a:r>
            <a:r>
              <a:rPr lang="es-MX" sz="2400" u="sng" dirty="0" smtClean="0"/>
              <a:t>me</a:t>
            </a:r>
            <a:r>
              <a:rPr lang="es-MX" sz="2400" dirty="0" smtClean="0"/>
              <a:t> </a:t>
            </a:r>
            <a:r>
              <a:rPr lang="es-MX" sz="2400" b="1" dirty="0" smtClean="0">
                <a:solidFill>
                  <a:srgbClr val="FF0000"/>
                </a:solidFill>
              </a:rPr>
              <a:t>qued</a:t>
            </a:r>
            <a:r>
              <a:rPr lang="es-MX" sz="2400" b="1" u="sng" dirty="0" smtClean="0">
                <a:solidFill>
                  <a:srgbClr val="FF0000"/>
                </a:solidFill>
              </a:rPr>
              <a:t>a</a:t>
            </a:r>
            <a:r>
              <a:rPr lang="es-MX" sz="2400" dirty="0" smtClean="0">
                <a:solidFill>
                  <a:srgbClr val="FF0000"/>
                </a:solidFill>
              </a:rPr>
              <a:t> </a:t>
            </a:r>
            <a:r>
              <a:rPr lang="es-MX" sz="2400" dirty="0" smtClean="0"/>
              <a:t>el traje?</a:t>
            </a:r>
            <a:endParaRPr lang="es-MX" sz="2400" dirty="0"/>
          </a:p>
          <a:p>
            <a:endParaRPr lang="es-MX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3825838"/>
            <a:ext cx="32686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u="sng" dirty="0"/>
              <a:t>T</a:t>
            </a:r>
            <a:r>
              <a:rPr lang="es-MX" sz="2400" u="sng" dirty="0" smtClean="0"/>
              <a:t>e</a:t>
            </a:r>
            <a:r>
              <a:rPr lang="es-MX" sz="2400" dirty="0" smtClean="0"/>
              <a:t> </a:t>
            </a:r>
            <a:r>
              <a:rPr lang="es-MX" sz="2400" b="1" dirty="0" smtClean="0">
                <a:solidFill>
                  <a:srgbClr val="FF0000"/>
                </a:solidFill>
              </a:rPr>
              <a:t>qued</a:t>
            </a:r>
            <a:r>
              <a:rPr lang="es-MX" sz="2400" b="1" u="sng" dirty="0" smtClean="0">
                <a:solidFill>
                  <a:srgbClr val="FF0000"/>
                </a:solidFill>
              </a:rPr>
              <a:t>a</a:t>
            </a:r>
            <a:r>
              <a:rPr lang="es-MX" sz="2400" dirty="0" smtClean="0">
                <a:solidFill>
                  <a:srgbClr val="FF0000"/>
                </a:solidFill>
              </a:rPr>
              <a:t> </a:t>
            </a:r>
            <a:r>
              <a:rPr lang="es-MX" sz="2400" dirty="0" smtClean="0"/>
              <a:t>muy mal</a:t>
            </a:r>
            <a:r>
              <a:rPr lang="es-MX" sz="2400" dirty="0" smtClean="0"/>
              <a:t>.</a:t>
            </a:r>
          </a:p>
          <a:p>
            <a:endParaRPr lang="es-MX" sz="2400" dirty="0"/>
          </a:p>
          <a:p>
            <a:r>
              <a:rPr lang="es-MX" sz="2400" u="sng" dirty="0"/>
              <a:t>Te</a:t>
            </a:r>
            <a:r>
              <a:rPr lang="es-MX" sz="2400" dirty="0"/>
              <a:t> </a:t>
            </a:r>
            <a:r>
              <a:rPr lang="es-MX" sz="2400" b="1" dirty="0">
                <a:solidFill>
                  <a:srgbClr val="FF0000"/>
                </a:solidFill>
              </a:rPr>
              <a:t>qued</a:t>
            </a:r>
            <a:r>
              <a:rPr lang="es-MX" sz="2400" b="1" u="sng" dirty="0">
                <a:solidFill>
                  <a:srgbClr val="FF0000"/>
                </a:solidFill>
              </a:rPr>
              <a:t>a</a:t>
            </a:r>
            <a:r>
              <a:rPr lang="es-MX" sz="2400" dirty="0">
                <a:solidFill>
                  <a:srgbClr val="FF0000"/>
                </a:solidFill>
              </a:rPr>
              <a:t> </a:t>
            </a:r>
            <a:r>
              <a:rPr lang="es-MX" sz="2400" dirty="0" smtClean="0"/>
              <a:t>horrible.</a:t>
            </a:r>
            <a:endParaRPr lang="es-MX" sz="2400" dirty="0"/>
          </a:p>
          <a:p>
            <a:endParaRPr lang="es-MX" sz="2400" dirty="0"/>
          </a:p>
          <a:p>
            <a:r>
              <a:rPr lang="es-MX" sz="2400" u="sng" dirty="0" smtClean="0"/>
              <a:t>Te</a:t>
            </a:r>
            <a:r>
              <a:rPr lang="es-MX" sz="2400" dirty="0" smtClean="0"/>
              <a:t> </a:t>
            </a:r>
            <a:r>
              <a:rPr lang="es-MX" sz="2400" dirty="0" smtClean="0">
                <a:solidFill>
                  <a:srgbClr val="FF0000"/>
                </a:solidFill>
              </a:rPr>
              <a:t>qued</a:t>
            </a:r>
            <a:r>
              <a:rPr lang="es-MX" sz="2400" u="sng" dirty="0" smtClean="0">
                <a:solidFill>
                  <a:srgbClr val="FF0000"/>
                </a:solidFill>
              </a:rPr>
              <a:t>a</a:t>
            </a:r>
            <a:r>
              <a:rPr lang="es-MX" sz="2400" dirty="0" smtClean="0"/>
              <a:t> pequeño.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3431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6CAA-444C-46FF-8597-2E99581CF363}" type="slidenum">
              <a:rPr lang="es-MX" smtClean="0"/>
              <a:t>18</a:t>
            </a:fld>
            <a:endParaRPr lang="es-MX"/>
          </a:p>
        </p:txBody>
      </p:sp>
      <p:pic>
        <p:nvPicPr>
          <p:cNvPr id="3" name="Picture 2" descr="http://byebyewaistline.files.wordpress.com/2012/09/clothes-too-big-201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4" y="990600"/>
            <a:ext cx="2025638" cy="302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cdn-3.lifehack.org/wp-content/files/2012/11/Tight-Shirt-372x3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13940"/>
            <a:ext cx="2233503" cy="228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buzzle.com/img/articleImages/355385-27011-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051" y="1905000"/>
            <a:ext cx="199559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omp.webstockpro.com/blend/bld0316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2412274" cy="361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ottavionuccio.com/2013/images/gentleman/18-(80)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367" y="2133600"/>
            <a:ext cx="204825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19400" y="1443335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¿Cómo me </a:t>
            </a:r>
            <a:r>
              <a:rPr lang="es-MX" sz="2800" b="1" dirty="0" smtClean="0">
                <a:solidFill>
                  <a:srgbClr val="FF0000"/>
                </a:solidFill>
              </a:rPr>
              <a:t>queda</a:t>
            </a:r>
            <a:r>
              <a:rPr lang="es-MX" sz="2800" dirty="0" smtClean="0"/>
              <a:t> _________?</a:t>
            </a:r>
            <a:endParaRPr lang="es-MX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666818" y="5028457"/>
            <a:ext cx="4876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¿Cómo me </a:t>
            </a:r>
            <a:r>
              <a:rPr lang="es-MX" sz="2800" b="1" dirty="0" smtClean="0">
                <a:solidFill>
                  <a:srgbClr val="FF0000"/>
                </a:solidFill>
              </a:rPr>
              <a:t>quedan</a:t>
            </a:r>
            <a:r>
              <a:rPr lang="es-MX" sz="2800" dirty="0" smtClean="0"/>
              <a:t> _________?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79753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78873"/>
            <a:ext cx="5690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¿Cuánto cuestan los ________  ?</a:t>
            </a:r>
            <a:endParaRPr lang="es-MX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98313" y="5333999"/>
            <a:ext cx="2468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Cuestan $ 50.</a:t>
            </a:r>
            <a:endParaRPr lang="es-MX" sz="32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6CAA-444C-46FF-8597-2E99581CF363}" type="slidenum">
              <a:rPr lang="es-MX" smtClean="0"/>
              <a:t>2</a:t>
            </a:fld>
            <a:endParaRPr lang="es-MX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438368"/>
            <a:ext cx="3784600" cy="3784600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6096000" y="2133600"/>
            <a:ext cx="1828800" cy="914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/>
              <a:t>$ </a:t>
            </a:r>
            <a:r>
              <a:rPr lang="es-MX" sz="4000" b="1" dirty="0" smtClean="0"/>
              <a:t>70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15979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9986" y="665018"/>
            <a:ext cx="5307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¿Cuánto cuesta la _________?</a:t>
            </a:r>
            <a:endParaRPr lang="es-MX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59416" y="5486400"/>
            <a:ext cx="4548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La chaqueta cuesta $ 300.</a:t>
            </a:r>
            <a:endParaRPr lang="es-MX" sz="32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6CAA-444C-46FF-8597-2E99581CF363}" type="slidenum">
              <a:rPr lang="es-MX" smtClean="0"/>
              <a:t>3</a:t>
            </a:fld>
            <a:endParaRPr lang="es-MX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7127"/>
            <a:ext cx="3657600" cy="3657600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>
            <a:off x="6096000" y="2133600"/>
            <a:ext cx="1828800" cy="914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/>
              <a:t>$ 300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67352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9986" y="665018"/>
            <a:ext cx="5307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¿Cuánto cuesta el_________?</a:t>
            </a:r>
            <a:endParaRPr lang="es-MX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59416" y="5194012"/>
            <a:ext cx="57917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El reloj cuesta $ 9000.  El reloj es </a:t>
            </a:r>
          </a:p>
          <a:p>
            <a:r>
              <a:rPr lang="es-MX" sz="3200" b="1" dirty="0"/>
              <a:t>m</a:t>
            </a:r>
            <a:r>
              <a:rPr lang="es-MX" sz="3200" b="1" dirty="0" smtClean="0"/>
              <a:t>uy </a:t>
            </a:r>
            <a:r>
              <a:rPr lang="es-MX" sz="3200" b="1" u="sng" dirty="0" smtClean="0"/>
              <a:t>caro</a:t>
            </a:r>
            <a:r>
              <a:rPr lang="es-MX" sz="3200" b="1" dirty="0" smtClean="0"/>
              <a:t>.</a:t>
            </a:r>
            <a:endParaRPr lang="es-MX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6CAA-444C-46FF-8597-2E99581CF363}" type="slidenum">
              <a:rPr lang="es-MX" smtClean="0"/>
              <a:t>4</a:t>
            </a:fld>
            <a:endParaRPr lang="es-MX"/>
          </a:p>
        </p:txBody>
      </p:sp>
      <p:sp>
        <p:nvSpPr>
          <p:cNvPr id="8" name="Pentagon 7"/>
          <p:cNvSpPr/>
          <p:nvPr/>
        </p:nvSpPr>
        <p:spPr>
          <a:xfrm>
            <a:off x="6096000" y="2133600"/>
            <a:ext cx="1828800" cy="914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/>
              <a:t>$ 9000</a:t>
            </a:r>
            <a:endParaRPr lang="es-MX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68582"/>
            <a:ext cx="4999392" cy="366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1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9986" y="665018"/>
            <a:ext cx="5307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¿Cuánto cuesta la _________?</a:t>
            </a:r>
            <a:endParaRPr lang="es-MX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6CAA-444C-46FF-8597-2E99581CF363}" type="slidenum">
              <a:rPr lang="es-MX" smtClean="0"/>
              <a:t>5</a:t>
            </a:fld>
            <a:endParaRPr lang="es-MX"/>
          </a:p>
        </p:txBody>
      </p:sp>
      <p:sp>
        <p:nvSpPr>
          <p:cNvPr id="8" name="Pentagon 7"/>
          <p:cNvSpPr/>
          <p:nvPr/>
        </p:nvSpPr>
        <p:spPr>
          <a:xfrm>
            <a:off x="6096000" y="2133600"/>
            <a:ext cx="1828800" cy="914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/>
              <a:t>$ </a:t>
            </a:r>
            <a:r>
              <a:rPr lang="es-MX" sz="4000" b="1" dirty="0" smtClean="0"/>
              <a:t>50</a:t>
            </a:r>
            <a:endParaRPr lang="es-MX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30" y="1415143"/>
            <a:ext cx="2535541" cy="36222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9416" y="5194012"/>
            <a:ext cx="46081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La corbata cuesta $ 10. Es </a:t>
            </a:r>
          </a:p>
          <a:p>
            <a:r>
              <a:rPr lang="es-MX" sz="3200" b="1" dirty="0"/>
              <a:t>m</a:t>
            </a:r>
            <a:r>
              <a:rPr lang="es-MX" sz="3200" b="1" dirty="0" smtClean="0"/>
              <a:t>uy </a:t>
            </a:r>
            <a:r>
              <a:rPr lang="es-MX" sz="3200" b="1" u="sng" dirty="0" smtClean="0"/>
              <a:t>barata</a:t>
            </a:r>
            <a:r>
              <a:rPr lang="es-MX" sz="3200" b="1" dirty="0" smtClean="0"/>
              <a:t>.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126074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85800"/>
            <a:ext cx="5118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¿Qué precio tiene la ______?</a:t>
            </a:r>
            <a:endParaRPr lang="es-MX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5306289"/>
            <a:ext cx="6377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El precio es $1000.  Es muy </a:t>
            </a:r>
            <a:r>
              <a:rPr lang="es-MX" sz="3200" b="1" u="sng" dirty="0" smtClean="0"/>
              <a:t>costosa.</a:t>
            </a:r>
            <a:endParaRPr lang="es-MX" sz="32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6CAA-444C-46FF-8597-2E99581CF363}" type="slidenum">
              <a:rPr lang="es-MX" smtClean="0"/>
              <a:t>6</a:t>
            </a:fld>
            <a:endParaRPr lang="es-MX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30961"/>
            <a:ext cx="3016786" cy="3004719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6096000" y="2133600"/>
            <a:ext cx="1828800" cy="914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/>
              <a:t>$ 1000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3111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85800"/>
            <a:ext cx="5747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¿Cuál es el precio de los ______?</a:t>
            </a:r>
            <a:endParaRPr lang="es-MX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5306289"/>
            <a:ext cx="6667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El precio es $3000.  Son muy </a:t>
            </a:r>
            <a:r>
              <a:rPr lang="es-MX" sz="3200" b="1" u="sng" dirty="0" smtClean="0"/>
              <a:t>costosos.</a:t>
            </a:r>
            <a:endParaRPr lang="es-MX" sz="32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6CAA-444C-46FF-8597-2E99581CF363}" type="slidenum">
              <a:rPr lang="es-MX" smtClean="0"/>
              <a:t>7</a:t>
            </a:fld>
            <a:endParaRPr lang="es-MX"/>
          </a:p>
        </p:txBody>
      </p:sp>
      <p:sp>
        <p:nvSpPr>
          <p:cNvPr id="7" name="Pentagon 6"/>
          <p:cNvSpPr/>
          <p:nvPr/>
        </p:nvSpPr>
        <p:spPr>
          <a:xfrm>
            <a:off x="6096000" y="2133600"/>
            <a:ext cx="1828800" cy="914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/>
              <a:t>$ 3000</a:t>
            </a:r>
            <a:endParaRPr lang="es-MX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2600"/>
            <a:ext cx="3835400" cy="302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2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4666" y="152400"/>
            <a:ext cx="447853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u="sng" dirty="0" smtClean="0">
                <a:solidFill>
                  <a:srgbClr val="002060"/>
                </a:solidFill>
              </a:rPr>
              <a:t>Expresiones importantes</a:t>
            </a:r>
            <a:endParaRPr lang="es-MX" sz="3200" b="1" u="sng" dirty="0" smtClean="0">
              <a:solidFill>
                <a:srgbClr val="002060"/>
              </a:solidFill>
            </a:endParaRPr>
          </a:p>
          <a:p>
            <a:endParaRPr lang="es-MX" sz="3200" b="1" dirty="0"/>
          </a:p>
          <a:p>
            <a:r>
              <a:rPr lang="es-MX" sz="2400" b="1" dirty="0" smtClean="0"/>
              <a:t>¿</a:t>
            </a:r>
            <a:r>
              <a:rPr lang="es-MX" sz="2400" b="1" u="sng" dirty="0" smtClean="0"/>
              <a:t>Cuánto </a:t>
            </a:r>
            <a:r>
              <a:rPr lang="es-MX" sz="2400" b="1" u="sng" dirty="0" smtClean="0"/>
              <a:t>cuesta el </a:t>
            </a:r>
            <a:r>
              <a:rPr lang="es-MX" sz="2400" b="1" dirty="0" smtClean="0">
                <a:solidFill>
                  <a:srgbClr val="FFC000"/>
                </a:solidFill>
              </a:rPr>
              <a:t>traje</a:t>
            </a:r>
            <a:r>
              <a:rPr lang="es-MX" sz="2400" b="1" dirty="0" smtClean="0"/>
              <a:t>?</a:t>
            </a:r>
          </a:p>
          <a:p>
            <a:r>
              <a:rPr lang="es-MX" sz="2400" b="1" dirty="0"/>
              <a:t>¿</a:t>
            </a:r>
            <a:r>
              <a:rPr lang="es-MX" sz="2400" b="1" u="sng" dirty="0"/>
              <a:t>Cuánto </a:t>
            </a:r>
            <a:r>
              <a:rPr lang="es-MX" sz="2400" b="1" u="sng" dirty="0" smtClean="0"/>
              <a:t>cuesta la </a:t>
            </a:r>
            <a:r>
              <a:rPr lang="es-MX" sz="2400" b="1" dirty="0" smtClean="0">
                <a:solidFill>
                  <a:srgbClr val="FFC000"/>
                </a:solidFill>
              </a:rPr>
              <a:t>camisa</a:t>
            </a:r>
            <a:r>
              <a:rPr lang="es-MX" sz="2400" b="1" dirty="0" smtClean="0"/>
              <a:t>?</a:t>
            </a:r>
          </a:p>
          <a:p>
            <a:r>
              <a:rPr lang="es-MX" sz="2400" b="1" dirty="0"/>
              <a:t>¿</a:t>
            </a:r>
            <a:r>
              <a:rPr lang="es-MX" sz="2400" b="1" u="sng" dirty="0"/>
              <a:t>Cuánto cuestan </a:t>
            </a:r>
            <a:r>
              <a:rPr lang="es-MX" sz="2400" b="1" u="sng" dirty="0" smtClean="0"/>
              <a:t>los </a:t>
            </a:r>
            <a:r>
              <a:rPr lang="es-MX" sz="2400" b="1" dirty="0" smtClean="0">
                <a:solidFill>
                  <a:srgbClr val="FFC000"/>
                </a:solidFill>
              </a:rPr>
              <a:t>pantalones</a:t>
            </a:r>
            <a:r>
              <a:rPr lang="es-MX" sz="2400" b="1" dirty="0" smtClean="0"/>
              <a:t>?</a:t>
            </a:r>
          </a:p>
          <a:p>
            <a:r>
              <a:rPr lang="es-MX" sz="2400" b="1" dirty="0"/>
              <a:t>¿</a:t>
            </a:r>
            <a:r>
              <a:rPr lang="es-MX" sz="2400" b="1" u="sng" dirty="0"/>
              <a:t>Cuánto cuestan </a:t>
            </a:r>
            <a:r>
              <a:rPr lang="es-MX" sz="2400" b="1" u="sng" dirty="0" smtClean="0"/>
              <a:t>las </a:t>
            </a:r>
            <a:r>
              <a:rPr lang="es-MX" sz="2400" b="1" dirty="0" smtClean="0">
                <a:solidFill>
                  <a:srgbClr val="FFC000"/>
                </a:solidFill>
              </a:rPr>
              <a:t>medias</a:t>
            </a:r>
            <a:r>
              <a:rPr lang="es-MX" sz="2400" b="1" dirty="0" smtClean="0"/>
              <a:t>?</a:t>
            </a:r>
            <a:endParaRPr lang="es-MX" sz="2400" b="1" dirty="0"/>
          </a:p>
          <a:p>
            <a:r>
              <a:rPr lang="es-MX" sz="2400" b="1" dirty="0" smtClean="0"/>
              <a:t>¿</a:t>
            </a:r>
            <a:r>
              <a:rPr lang="es-MX" sz="2400" b="1" u="sng" dirty="0" smtClean="0"/>
              <a:t>Qué precio tiene el </a:t>
            </a:r>
            <a:r>
              <a:rPr lang="es-MX" sz="2400" b="1" dirty="0">
                <a:solidFill>
                  <a:srgbClr val="FFC000"/>
                </a:solidFill>
              </a:rPr>
              <a:t>traje</a:t>
            </a:r>
            <a:r>
              <a:rPr lang="es-MX" sz="2400" b="1" dirty="0" smtClean="0"/>
              <a:t>?</a:t>
            </a:r>
          </a:p>
          <a:p>
            <a:r>
              <a:rPr lang="es-MX" sz="2400" b="1" dirty="0" smtClean="0"/>
              <a:t>¿</a:t>
            </a:r>
            <a:r>
              <a:rPr lang="es-MX" sz="2400" b="1" u="sng" dirty="0" smtClean="0"/>
              <a:t>Cuál es el precio de la </a:t>
            </a:r>
            <a:r>
              <a:rPr lang="es-MX" sz="2400" b="1" dirty="0" smtClean="0">
                <a:solidFill>
                  <a:srgbClr val="FFC000"/>
                </a:solidFill>
              </a:rPr>
              <a:t>chaqueta</a:t>
            </a:r>
            <a:r>
              <a:rPr lang="es-MX" sz="2400" b="1" dirty="0" smtClean="0"/>
              <a:t>?</a:t>
            </a:r>
          </a:p>
          <a:p>
            <a:endParaRPr lang="es-MX" sz="2400" b="1" dirty="0"/>
          </a:p>
          <a:p>
            <a:r>
              <a:rPr lang="es-MX" sz="2400" b="1" u="sng" dirty="0" smtClean="0"/>
              <a:t>El precio es </a:t>
            </a:r>
            <a:r>
              <a:rPr lang="es-MX" sz="2400" b="1" dirty="0" smtClean="0"/>
              <a:t>$ 3000.</a:t>
            </a:r>
          </a:p>
          <a:p>
            <a:r>
              <a:rPr lang="es-MX" sz="2400" b="1" dirty="0" smtClean="0"/>
              <a:t>La camisa </a:t>
            </a:r>
            <a:r>
              <a:rPr lang="es-MX" sz="2400" b="1" u="sng" dirty="0" smtClean="0"/>
              <a:t>cuesta</a:t>
            </a:r>
            <a:r>
              <a:rPr lang="es-MX" sz="2400" b="1" dirty="0" smtClean="0"/>
              <a:t> $100.</a:t>
            </a:r>
          </a:p>
          <a:p>
            <a:r>
              <a:rPr lang="es-MX" sz="2400" b="1" dirty="0" smtClean="0"/>
              <a:t>Los pantalones </a:t>
            </a:r>
            <a:r>
              <a:rPr lang="es-MX" sz="2400" b="1" u="sng" dirty="0" smtClean="0"/>
              <a:t>cuestan</a:t>
            </a:r>
            <a:r>
              <a:rPr lang="es-MX" sz="2400" b="1" dirty="0" smtClean="0"/>
              <a:t> $250.</a:t>
            </a:r>
            <a:endParaRPr lang="es-MX" sz="3200" b="1" dirty="0" smtClean="0"/>
          </a:p>
          <a:p>
            <a:endParaRPr lang="es-MX" sz="2400" b="1" dirty="0"/>
          </a:p>
          <a:p>
            <a:r>
              <a:rPr lang="es-MX" sz="2400" b="1" dirty="0" smtClean="0"/>
              <a:t>El pantalón es </a:t>
            </a:r>
            <a:r>
              <a:rPr lang="es-MX" sz="2400" b="1" u="sng" dirty="0" smtClean="0"/>
              <a:t>costoso</a:t>
            </a:r>
            <a:r>
              <a:rPr lang="es-MX" sz="2400" b="1" dirty="0" smtClean="0"/>
              <a:t>.</a:t>
            </a:r>
          </a:p>
          <a:p>
            <a:r>
              <a:rPr lang="es-MX" sz="2400" b="1" dirty="0" smtClean="0"/>
              <a:t>La camisa es </a:t>
            </a:r>
            <a:r>
              <a:rPr lang="es-MX" sz="2400" b="1" u="sng" dirty="0" smtClean="0"/>
              <a:t>cara</a:t>
            </a:r>
            <a:r>
              <a:rPr lang="es-MX" sz="2400" b="1" dirty="0" smtClean="0"/>
              <a:t>.</a:t>
            </a:r>
          </a:p>
          <a:p>
            <a:r>
              <a:rPr lang="es-MX" sz="2400" b="1" dirty="0" smtClean="0"/>
              <a:t>Los zapatos son </a:t>
            </a:r>
            <a:r>
              <a:rPr lang="es-MX" sz="2400" b="1" u="sng" dirty="0" smtClean="0"/>
              <a:t>baratos</a:t>
            </a:r>
            <a:r>
              <a:rPr lang="es-MX" sz="2400" b="1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6CAA-444C-46FF-8597-2E99581CF363}" type="slidenum">
              <a:rPr lang="es-MX" smtClean="0"/>
              <a:t>8</a:t>
            </a:fld>
            <a:endParaRPr lang="es-MX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9600" y="1752600"/>
            <a:ext cx="103697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598" y="4648200"/>
            <a:ext cx="103697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9598" y="4267200"/>
            <a:ext cx="103697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9598" y="3200400"/>
            <a:ext cx="103697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9598" y="3505200"/>
            <a:ext cx="103697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84488" y="5791200"/>
            <a:ext cx="103697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73243" y="5410200"/>
            <a:ext cx="103697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84488" y="6172200"/>
            <a:ext cx="103697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36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218" y="457200"/>
            <a:ext cx="369601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u="sng" dirty="0" smtClean="0">
                <a:solidFill>
                  <a:srgbClr val="002060"/>
                </a:solidFill>
              </a:rPr>
              <a:t>Comparando precios</a:t>
            </a:r>
            <a:endParaRPr lang="es-MX" sz="3200" b="1" u="sng" dirty="0" smtClean="0">
              <a:solidFill>
                <a:srgbClr val="002060"/>
              </a:solidFill>
            </a:endParaRPr>
          </a:p>
          <a:p>
            <a:endParaRPr lang="es-MX" sz="3200" b="1" dirty="0"/>
          </a:p>
          <a:p>
            <a:endParaRPr lang="es-MX" sz="3200" b="1" dirty="0"/>
          </a:p>
          <a:p>
            <a:endParaRPr lang="es-MX" sz="3200" b="1" dirty="0"/>
          </a:p>
          <a:p>
            <a:endParaRPr lang="es-MX" sz="3200" b="1" dirty="0"/>
          </a:p>
          <a:p>
            <a:endParaRPr lang="es-MX" sz="3200" b="1" dirty="0"/>
          </a:p>
          <a:p>
            <a:endParaRPr lang="es-MX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6CAA-444C-46FF-8597-2E99581CF363}" type="slidenum">
              <a:rPr lang="es-MX" smtClean="0"/>
              <a:t>9</a:t>
            </a:fld>
            <a:endParaRPr lang="es-MX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47800"/>
            <a:ext cx="1609877" cy="1267778"/>
          </a:xfrm>
          <a:prstGeom prst="rect">
            <a:avLst/>
          </a:prstGeom>
        </p:spPr>
      </p:pic>
      <p:sp>
        <p:nvSpPr>
          <p:cNvPr id="14" name="Pentagon 13"/>
          <p:cNvSpPr/>
          <p:nvPr/>
        </p:nvSpPr>
        <p:spPr>
          <a:xfrm>
            <a:off x="542732" y="1624489"/>
            <a:ext cx="1828800" cy="914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/>
              <a:t>$ 3000</a:t>
            </a:r>
            <a:endParaRPr lang="es-MX" sz="40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20" y="2797990"/>
            <a:ext cx="1488835" cy="1482880"/>
          </a:xfrm>
          <a:prstGeom prst="rect">
            <a:avLst/>
          </a:prstGeom>
        </p:spPr>
      </p:pic>
      <p:sp>
        <p:nvSpPr>
          <p:cNvPr id="16" name="Pentagon 15"/>
          <p:cNvSpPr/>
          <p:nvPr/>
        </p:nvSpPr>
        <p:spPr>
          <a:xfrm>
            <a:off x="504063" y="3082230"/>
            <a:ext cx="1828800" cy="914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/>
              <a:t>$ 1000</a:t>
            </a:r>
            <a:endParaRPr lang="es-MX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4551344"/>
            <a:ext cx="71578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Los anillos son </a:t>
            </a:r>
            <a:r>
              <a:rPr lang="es-MX" sz="3200" b="1" dirty="0" smtClean="0">
                <a:solidFill>
                  <a:srgbClr val="0070C0"/>
                </a:solidFill>
              </a:rPr>
              <a:t>más </a:t>
            </a:r>
            <a:r>
              <a:rPr lang="es-MX" sz="3200" b="1" u="sng" dirty="0" smtClean="0">
                <a:solidFill>
                  <a:srgbClr val="0070C0"/>
                </a:solidFill>
              </a:rPr>
              <a:t>caros</a:t>
            </a:r>
            <a:r>
              <a:rPr lang="es-MX" sz="3200" b="1" dirty="0" smtClean="0">
                <a:solidFill>
                  <a:srgbClr val="0070C0"/>
                </a:solidFill>
              </a:rPr>
              <a:t> que </a:t>
            </a:r>
            <a:r>
              <a:rPr lang="es-MX" sz="3200" b="1" dirty="0" smtClean="0"/>
              <a:t>la esclava.</a:t>
            </a:r>
          </a:p>
          <a:p>
            <a:r>
              <a:rPr lang="es-MX" sz="3200" b="1" dirty="0" smtClean="0"/>
              <a:t>La esclava es </a:t>
            </a:r>
            <a:r>
              <a:rPr lang="es-MX" sz="3200" b="1" dirty="0" smtClean="0">
                <a:solidFill>
                  <a:srgbClr val="0070C0"/>
                </a:solidFill>
              </a:rPr>
              <a:t>más </a:t>
            </a:r>
            <a:r>
              <a:rPr lang="es-MX" sz="3200" b="1" u="sng" dirty="0" smtClean="0">
                <a:solidFill>
                  <a:srgbClr val="0070C0"/>
                </a:solidFill>
              </a:rPr>
              <a:t>barata</a:t>
            </a:r>
            <a:r>
              <a:rPr lang="es-MX" sz="3200" b="1" dirty="0" smtClean="0">
                <a:solidFill>
                  <a:srgbClr val="0070C0"/>
                </a:solidFill>
              </a:rPr>
              <a:t> que </a:t>
            </a:r>
            <a:r>
              <a:rPr lang="es-MX" sz="3200" b="1" dirty="0" smtClean="0"/>
              <a:t>los anillos.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335420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501</Words>
  <Application>Microsoft Office PowerPoint</Application>
  <PresentationFormat>On-screen Show (4:3)</PresentationFormat>
  <Paragraphs>128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Alvarez</dc:creator>
  <cp:lastModifiedBy>Fernando Alvarez</cp:lastModifiedBy>
  <cp:revision>117</cp:revision>
  <dcterms:created xsi:type="dcterms:W3CDTF">2012-09-20T02:12:03Z</dcterms:created>
  <dcterms:modified xsi:type="dcterms:W3CDTF">2013-09-24T14:20:28Z</dcterms:modified>
</cp:coreProperties>
</file>