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1" r:id="rId2"/>
    <p:sldId id="258" r:id="rId3"/>
    <p:sldId id="259" r:id="rId4"/>
    <p:sldId id="257" r:id="rId5"/>
    <p:sldId id="292" r:id="rId6"/>
    <p:sldId id="269" r:id="rId7"/>
    <p:sldId id="266" r:id="rId8"/>
    <p:sldId id="285" r:id="rId9"/>
    <p:sldId id="286" r:id="rId10"/>
    <p:sldId id="262" r:id="rId11"/>
    <p:sldId id="276" r:id="rId12"/>
    <p:sldId id="287" r:id="rId13"/>
    <p:sldId id="288" r:id="rId14"/>
    <p:sldId id="289" r:id="rId15"/>
    <p:sldId id="290" r:id="rId16"/>
    <p:sldId id="271" r:id="rId17"/>
    <p:sldId id="291" r:id="rId18"/>
    <p:sldId id="270" r:id="rId19"/>
    <p:sldId id="293" r:id="rId20"/>
    <p:sldId id="294" r:id="rId21"/>
    <p:sldId id="295" r:id="rId22"/>
    <p:sldId id="296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nando Alvarez" initials="FA" lastIdx="2" clrIdx="0">
    <p:extLst>
      <p:ext uri="{19B8F6BF-5375-455C-9EA6-DF929625EA0E}">
        <p15:presenceInfo xmlns:p15="http://schemas.microsoft.com/office/powerpoint/2012/main" userId="S-1-5-21-1433074799-1852059770-3087248054-23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250" autoAdjust="0"/>
    <p:restoredTop sz="94660"/>
  </p:normalViewPr>
  <p:slideViewPr>
    <p:cSldViewPr>
      <p:cViewPr varScale="1">
        <p:scale>
          <a:sx n="44" d="100"/>
          <a:sy n="44" d="100"/>
        </p:scale>
        <p:origin x="4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AE0DD1D-9C1B-4208-AE25-DC1A31F1038E}" type="datetimeFigureOut">
              <a:rPr lang="en-GB" smtClean="0"/>
              <a:t>11/08/2016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5C93E6A-29BE-410B-A73B-31B6363216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887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93E6A-29BE-410B-A73B-31B63632168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659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93E6A-29BE-410B-A73B-31B63632168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617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93E6A-29BE-410B-A73B-31B63632168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001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93E6A-29BE-410B-A73B-31B63632168D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346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9C7A-F69D-4160-A806-8543FDDCB01E}" type="datetime1">
              <a:rPr lang="en-GB" smtClean="0"/>
              <a:t>11/08/2016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495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007B-0CD1-4C9E-8AEA-E6DB6EA1F412}" type="datetime1">
              <a:rPr lang="en-GB" smtClean="0"/>
              <a:t>11/08/2016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47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33CF0-928A-4CB8-B03A-CBEE6271CD3F}" type="datetime1">
              <a:rPr lang="en-GB" smtClean="0"/>
              <a:t>11/08/2016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87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2E14-1150-4758-B161-ACAA17104BEF}" type="datetime1">
              <a:rPr lang="en-GB" smtClean="0"/>
              <a:t>11/08/2016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695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948A-B377-4F0E-901C-56504531587F}" type="datetime1">
              <a:rPr lang="en-GB" smtClean="0"/>
              <a:t>11/08/2016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51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CDBF-6740-4DF2-B2DE-F9BD0B73F994}" type="datetime1">
              <a:rPr lang="en-GB" smtClean="0"/>
              <a:t>11/08/2016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319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B525-C8C9-4111-906D-4BA526C81EB0}" type="datetime1">
              <a:rPr lang="en-GB" smtClean="0"/>
              <a:t>11/08/2016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593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1AD0-2F69-4CC4-BB44-B9B7720E45FF}" type="datetime1">
              <a:rPr lang="en-GB" smtClean="0"/>
              <a:t>11/08/2016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32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74C01-8600-4B4F-9AAC-AF2B93D03980}" type="datetime1">
              <a:rPr lang="en-GB" smtClean="0"/>
              <a:t>11/08/2016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046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36D4-AB24-4C66-8A6F-215C345EBDC0}" type="datetime1">
              <a:rPr lang="en-GB" smtClean="0"/>
              <a:t>11/08/2016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82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683D-5064-445F-A888-013307E9490B}" type="datetime1">
              <a:rPr lang="en-GB" smtClean="0"/>
              <a:t>11/08/2016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17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D6775-C1D9-40C5-9307-A7D858437F69}" type="datetime1">
              <a:rPr lang="en-GB" smtClean="0"/>
              <a:t>11/08/2016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411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rqeJuEYYxW-laM&amp;tbnid=g_QCiNtrbRc2AM:&amp;ved=0CAUQjRw&amp;url=http://www.merchantcircle.com/business/Chris.Anthony.Mobile.Notary.Service.409-893-2537/picture/view/2302489&amp;ei=qZ2lUaiqCK2YiAea94GwBg&amp;bvm=bv.47008514,d.aGc&amp;psig=AFQjCNETZZAjAZjlrUiYVlkMnGqnXp_jRg&amp;ust=1369894659555782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6.xml"/><Relationship Id="rId4" Type="http://schemas.openxmlformats.org/officeDocument/2006/relationships/slide" Target="slide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rqeJuEYYxW-laM&amp;tbnid=g_QCiNtrbRc2AM:&amp;ved=0CAUQjRw&amp;url=http://www.merchantcircle.com/business/Chris.Anthony.Mobile.Notary.Service.409-893-2537/picture/view/2302489&amp;ei=qZ2lUaiqCK2YiAea94GwBg&amp;bvm=bv.47008514,d.aGc&amp;psig=AFQjCNETZZAjAZjlrUiYVlkMnGqnXp_jRg&amp;ust=1369894659555782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1</a:t>
            </a:fld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539552" y="404664"/>
            <a:ext cx="828092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>
                <a:solidFill>
                  <a:srgbClr val="002060"/>
                </a:solidFill>
                <a:latin typeface="Open Sans"/>
              </a:rPr>
              <a:t>Unit # 1</a:t>
            </a:r>
            <a:r>
              <a:rPr lang="en-US" sz="2800" b="1" dirty="0">
                <a:solidFill>
                  <a:srgbClr val="002060"/>
                </a:solidFill>
                <a:latin typeface="Open Sans"/>
              </a:rPr>
              <a:t>:  </a:t>
            </a:r>
            <a:r>
              <a:rPr lang="en-US" sz="2800" b="1" dirty="0" smtClean="0">
                <a:solidFill>
                  <a:srgbClr val="002060"/>
                </a:solidFill>
                <a:latin typeface="Open Sans"/>
              </a:rPr>
              <a:t>Welcome</a:t>
            </a:r>
          </a:p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Open Sans"/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Open Sans"/>
              </a:rPr>
            </a:br>
            <a:r>
              <a:rPr lang="en-US" sz="2800" b="1" u="sng" dirty="0" smtClean="0">
                <a:solidFill>
                  <a:srgbClr val="0070C0"/>
                </a:solidFill>
                <a:latin typeface="Open Sans"/>
              </a:rPr>
              <a:t>Concept</a:t>
            </a:r>
            <a:r>
              <a:rPr lang="en-US" sz="2800" b="1" dirty="0" smtClean="0">
                <a:solidFill>
                  <a:srgbClr val="0070C0"/>
                </a:solidFill>
                <a:latin typeface="Open Sans"/>
              </a:rPr>
              <a:t>:  	Adapting</a:t>
            </a:r>
          </a:p>
          <a:p>
            <a:r>
              <a:rPr lang="en-US" sz="2800" b="1" u="sng" dirty="0" smtClean="0">
                <a:solidFill>
                  <a:schemeClr val="accent6">
                    <a:lumMod val="75000"/>
                  </a:schemeClr>
                </a:solidFill>
                <a:latin typeface="Open Sans"/>
              </a:rPr>
              <a:t>Topic </a:t>
            </a:r>
            <a:r>
              <a:rPr lang="en-US" sz="2800" b="1" u="sng" dirty="0">
                <a:solidFill>
                  <a:schemeClr val="accent6">
                    <a:lumMod val="75000"/>
                  </a:schemeClr>
                </a:solidFill>
                <a:latin typeface="Open Sans"/>
              </a:rPr>
              <a:t># 1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Open Sans"/>
              </a:rPr>
              <a:t>:  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Open Sans"/>
              </a:rPr>
              <a:t>Greeting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Open Sans"/>
              </a:rPr>
              <a:t>each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Open Sans"/>
              </a:rPr>
              <a:t>other</a:t>
            </a:r>
          </a:p>
          <a:p>
            <a:r>
              <a:rPr lang="en-US" sz="2800" b="1" dirty="0">
                <a:solidFill>
                  <a:srgbClr val="000000"/>
                </a:solidFill>
                <a:latin typeface="Open Sans"/>
              </a:rPr>
              <a:t/>
            </a:r>
            <a:br>
              <a:rPr lang="en-US" sz="2800" b="1" dirty="0">
                <a:solidFill>
                  <a:srgbClr val="000000"/>
                </a:solidFill>
                <a:latin typeface="Open Sans"/>
              </a:rPr>
            </a:br>
            <a:r>
              <a:rPr lang="en-US" sz="2400" b="1" u="sng" dirty="0">
                <a:solidFill>
                  <a:srgbClr val="000000"/>
                </a:solidFill>
                <a:latin typeface="Open Sans"/>
              </a:rPr>
              <a:t>Objectives</a:t>
            </a:r>
            <a:r>
              <a:rPr lang="en-US" sz="2400" b="1" dirty="0">
                <a:solidFill>
                  <a:srgbClr val="000000"/>
                </a:solidFill>
                <a:latin typeface="Open Sans"/>
              </a:rPr>
              <a:t>:     students will be </a:t>
            </a:r>
            <a:r>
              <a:rPr lang="en-US" sz="2400" b="1" dirty="0" smtClean="0">
                <a:solidFill>
                  <a:srgbClr val="000000"/>
                </a:solidFill>
                <a:latin typeface="Open Sans"/>
              </a:rPr>
              <a:t>able</a:t>
            </a:r>
          </a:p>
          <a:p>
            <a:r>
              <a:rPr lang="en-US" sz="2400" b="1" dirty="0" smtClean="0">
                <a:solidFill>
                  <a:srgbClr val="000000"/>
                </a:solidFill>
                <a:latin typeface="Open Sans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000000"/>
                </a:solidFill>
                <a:latin typeface="Open Sans"/>
              </a:rPr>
              <a:t>to say hello/goodbye, it is a pleasure, likewise, see you soon/later, thank you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 smtClean="0">
              <a:solidFill>
                <a:srgbClr val="000000"/>
              </a:solidFill>
              <a:latin typeface="Open Sans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000000"/>
                </a:solidFill>
                <a:latin typeface="Open Sans"/>
              </a:rPr>
              <a:t>say </a:t>
            </a:r>
            <a:r>
              <a:rPr lang="en-US" sz="2400" b="1" dirty="0">
                <a:solidFill>
                  <a:srgbClr val="000000"/>
                </a:solidFill>
                <a:latin typeface="Open Sans"/>
              </a:rPr>
              <a:t>good morning, good afternoon, and good </a:t>
            </a:r>
            <a:r>
              <a:rPr lang="en-US" sz="2400" b="1" dirty="0" smtClean="0">
                <a:solidFill>
                  <a:srgbClr val="000000"/>
                </a:solidFill>
                <a:latin typeface="Open Sans"/>
              </a:rPr>
              <a:t>night, give </a:t>
            </a:r>
            <a:r>
              <a:rPr lang="en-US" sz="2400" b="1" dirty="0">
                <a:solidFill>
                  <a:srgbClr val="000000"/>
                </a:solidFill>
                <a:latin typeface="Open Sans"/>
              </a:rPr>
              <a:t>their name, ask someone's name, and give someone else's </a:t>
            </a:r>
            <a:r>
              <a:rPr lang="en-US" sz="2400" b="1" dirty="0" smtClean="0">
                <a:solidFill>
                  <a:srgbClr val="000000"/>
                </a:solidFill>
                <a:latin typeface="Open Sans"/>
              </a:rPr>
              <a:t>name</a:t>
            </a:r>
          </a:p>
          <a:p>
            <a:endParaRPr lang="en-US" sz="2400" b="1" dirty="0" smtClean="0">
              <a:solidFill>
                <a:srgbClr val="000000"/>
              </a:solidFill>
              <a:latin typeface="Open Sans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US" sz="2400" b="1" dirty="0" smtClean="0">
                <a:solidFill>
                  <a:srgbClr val="000000"/>
                </a:solidFill>
                <a:latin typeface="Open Sans"/>
              </a:rPr>
              <a:t>ask </a:t>
            </a:r>
            <a:r>
              <a:rPr lang="en-US" sz="2400" b="1" dirty="0">
                <a:solidFill>
                  <a:srgbClr val="000000"/>
                </a:solidFill>
                <a:latin typeface="Open Sans"/>
              </a:rPr>
              <a:t>someone how they are and answer a similar </a:t>
            </a:r>
            <a:r>
              <a:rPr lang="en-US" sz="2400" b="1" dirty="0" smtClean="0">
                <a:solidFill>
                  <a:srgbClr val="000000"/>
                </a:solidFill>
                <a:latin typeface="Open Sans"/>
              </a:rPr>
              <a:t>question.</a:t>
            </a:r>
            <a:endParaRPr lang="en-US" sz="2400" dirty="0">
              <a:solidFill>
                <a:srgbClr val="000000"/>
              </a:solidFill>
              <a:latin typeface="Open Sans"/>
            </a:endParaRPr>
          </a:p>
          <a:p>
            <a:r>
              <a:rPr lang="en-US" sz="2800" dirty="0"/>
              <a:t/>
            </a:r>
            <a:br>
              <a:rPr lang="en-US" sz="2800" dirty="0"/>
            </a:br>
            <a:endParaRPr lang="en-US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48114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412776"/>
            <a:ext cx="5541773" cy="33590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400" b="1" u="sng" dirty="0" smtClean="0">
                <a:solidFill>
                  <a:srgbClr val="0070C0"/>
                </a:solidFill>
              </a:rPr>
              <a:t>(</a:t>
            </a:r>
            <a:r>
              <a:rPr lang="es-MX" sz="2400" b="1" u="sng" dirty="0" err="1" smtClean="0">
                <a:solidFill>
                  <a:srgbClr val="0070C0"/>
                </a:solidFill>
              </a:rPr>
              <a:t>To</a:t>
            </a:r>
            <a:r>
              <a:rPr lang="es-MX" sz="2400" b="1" u="sng" dirty="0" smtClean="0">
                <a:solidFill>
                  <a:srgbClr val="0070C0"/>
                </a:solidFill>
              </a:rPr>
              <a:t> be) Ser</a:t>
            </a:r>
          </a:p>
          <a:p>
            <a:pPr algn="ctr">
              <a:lnSpc>
                <a:spcPct val="150000"/>
              </a:lnSpc>
            </a:pPr>
            <a:endParaRPr lang="es-MX" sz="2400" b="1" dirty="0" smtClean="0">
              <a:solidFill>
                <a:srgbClr val="0070C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s-MX" sz="2400" b="1" u="sng" dirty="0" err="1">
                <a:solidFill>
                  <a:srgbClr val="00B050"/>
                </a:solidFill>
              </a:rPr>
              <a:t>T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his</a:t>
            </a:r>
            <a:r>
              <a:rPr lang="es-MX" sz="2400" b="1" u="sng" dirty="0" smtClean="0">
                <a:solidFill>
                  <a:srgbClr val="00B050"/>
                </a:solidFill>
              </a:rPr>
              <a:t>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form</a:t>
            </a:r>
            <a:r>
              <a:rPr lang="es-MX" sz="2400" b="1" u="sng" dirty="0" smtClean="0">
                <a:solidFill>
                  <a:srgbClr val="00B050"/>
                </a:solidFill>
              </a:rPr>
              <a:t> of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the</a:t>
            </a:r>
            <a:r>
              <a:rPr lang="es-MX" sz="2400" b="1" u="sng" dirty="0" smtClean="0">
                <a:solidFill>
                  <a:srgbClr val="00B050"/>
                </a:solidFill>
              </a:rPr>
              <a:t>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verb</a:t>
            </a:r>
            <a:r>
              <a:rPr lang="es-MX" sz="2400" b="1" u="sng" dirty="0" smtClean="0">
                <a:solidFill>
                  <a:srgbClr val="00B050"/>
                </a:solidFill>
              </a:rPr>
              <a:t> (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to</a:t>
            </a:r>
            <a:r>
              <a:rPr lang="es-MX" sz="2400" b="1" u="sng" dirty="0" smtClean="0">
                <a:solidFill>
                  <a:srgbClr val="00B050"/>
                </a:solidFill>
              </a:rPr>
              <a:t> be)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may</a:t>
            </a:r>
            <a:r>
              <a:rPr lang="es-MX" sz="2400" b="1" u="sng" dirty="0" smtClean="0">
                <a:solidFill>
                  <a:srgbClr val="00B050"/>
                </a:solidFill>
              </a:rPr>
              <a:t> be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used</a:t>
            </a:r>
            <a:r>
              <a:rPr lang="es-MX" sz="2400" b="1" u="sng" dirty="0" smtClean="0">
                <a:solidFill>
                  <a:srgbClr val="00B050"/>
                </a:solidFill>
              </a:rPr>
              <a:t>:</a:t>
            </a:r>
          </a:p>
          <a:p>
            <a:pPr algn="ctr">
              <a:lnSpc>
                <a:spcPct val="150000"/>
              </a:lnSpc>
            </a:pPr>
            <a:endParaRPr lang="es-MX" sz="2400" b="1" u="sng" dirty="0" smtClean="0">
              <a:solidFill>
                <a:srgbClr val="00B050"/>
              </a:solidFill>
            </a:endParaRPr>
          </a:p>
          <a:p>
            <a:pPr algn="ctr">
              <a:lnSpc>
                <a:spcPct val="150000"/>
              </a:lnSpc>
            </a:pPr>
            <a:endParaRPr lang="es-MX" sz="2400" b="1" u="sng" dirty="0" smtClean="0"/>
          </a:p>
          <a:p>
            <a:pPr marL="514350" indent="-514350" algn="ctr">
              <a:lnSpc>
                <a:spcPct val="150000"/>
              </a:lnSpc>
              <a:buFont typeface="+mj-lt"/>
              <a:buAutoNum type="arabicPeriod"/>
            </a:pPr>
            <a:r>
              <a:rPr lang="es-MX" sz="2400" b="1" dirty="0" err="1" smtClean="0"/>
              <a:t>To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identify</a:t>
            </a:r>
            <a:r>
              <a:rPr lang="es-MX" sz="2400" b="1" dirty="0" smtClean="0"/>
              <a:t> a </a:t>
            </a:r>
            <a:r>
              <a:rPr lang="es-MX" sz="2400" b="1" dirty="0" err="1" smtClean="0"/>
              <a:t>person</a:t>
            </a:r>
            <a:r>
              <a:rPr lang="es-MX" sz="2400" b="1" dirty="0" smtClean="0"/>
              <a:t>   </a:t>
            </a:r>
            <a:r>
              <a:rPr lang="es-MX" sz="2400" b="1" dirty="0" smtClean="0">
                <a:solidFill>
                  <a:srgbClr val="0070C0"/>
                </a:solidFill>
              </a:rPr>
              <a:t>Yo </a:t>
            </a:r>
            <a:r>
              <a:rPr lang="es-MX" sz="2400" b="1" u="sng" dirty="0" smtClean="0">
                <a:solidFill>
                  <a:srgbClr val="FF0000"/>
                </a:solidFill>
              </a:rPr>
              <a:t>soy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r>
              <a:rPr lang="es-MX" sz="2400" b="1" dirty="0" smtClean="0">
                <a:solidFill>
                  <a:srgbClr val="0070C0"/>
                </a:solidFill>
              </a:rPr>
              <a:t>Carlos.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99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D0CD-9CF9-44A4-B9E7-6A29B144397B}" type="slidenum">
              <a:rPr lang="en-US" smtClean="0"/>
              <a:t>11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258167"/>
            <a:ext cx="8538865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u="sng" dirty="0" smtClean="0">
                <a:solidFill>
                  <a:srgbClr val="002060"/>
                </a:solidFill>
              </a:rPr>
              <a:t>Verbo ser/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to</a:t>
            </a:r>
            <a:r>
              <a:rPr lang="es-MX" sz="2400" b="1" u="sng" dirty="0" smtClean="0">
                <a:solidFill>
                  <a:srgbClr val="002060"/>
                </a:solidFill>
              </a:rPr>
              <a:t> be(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present</a:t>
            </a:r>
            <a:r>
              <a:rPr lang="es-MX" sz="2400" b="1" u="sng" dirty="0" smtClean="0">
                <a:solidFill>
                  <a:srgbClr val="002060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s-MX" sz="2400" b="1" u="sng" dirty="0" smtClean="0"/>
              <a:t>Singular</a:t>
            </a:r>
            <a:r>
              <a:rPr lang="es-MX" sz="2400" b="1" dirty="0" smtClean="0"/>
              <a:t>	</a:t>
            </a:r>
            <a:endParaRPr lang="es-MX" sz="2400" b="1" u="sng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es-MX" sz="2400" b="1" dirty="0">
                <a:solidFill>
                  <a:srgbClr val="002060"/>
                </a:solidFill>
              </a:rPr>
              <a:t>y</a:t>
            </a:r>
            <a:r>
              <a:rPr lang="es-MX" sz="2400" b="1" dirty="0" smtClean="0">
                <a:solidFill>
                  <a:srgbClr val="002060"/>
                </a:solidFill>
              </a:rPr>
              <a:t>o </a:t>
            </a:r>
            <a:r>
              <a:rPr lang="es-MX" sz="2400" b="1" dirty="0" smtClean="0">
                <a:solidFill>
                  <a:srgbClr val="FF0000"/>
                </a:solidFill>
              </a:rPr>
              <a:t>(I)</a:t>
            </a:r>
            <a:r>
              <a:rPr lang="es-MX" sz="2400" dirty="0" smtClean="0"/>
              <a:t>				</a:t>
            </a:r>
            <a:r>
              <a:rPr lang="es-MX" sz="2400" b="1" dirty="0" smtClean="0"/>
              <a:t>soy</a:t>
            </a:r>
            <a:r>
              <a:rPr lang="es-MX" sz="2400" dirty="0" smtClean="0"/>
              <a:t>		</a:t>
            </a:r>
          </a:p>
          <a:p>
            <a:pPr>
              <a:lnSpc>
                <a:spcPct val="150000"/>
              </a:lnSpc>
            </a:pPr>
            <a:r>
              <a:rPr lang="es-MX" sz="2400" b="1" dirty="0">
                <a:solidFill>
                  <a:srgbClr val="002060"/>
                </a:solidFill>
              </a:rPr>
              <a:t>t</a:t>
            </a:r>
            <a:r>
              <a:rPr lang="es-MX" sz="2400" b="1" dirty="0" smtClean="0">
                <a:solidFill>
                  <a:srgbClr val="002060"/>
                </a:solidFill>
              </a:rPr>
              <a:t>ú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r>
              <a:rPr lang="es-MX" sz="2400" b="1" dirty="0" smtClean="0"/>
              <a:t>eres</a:t>
            </a:r>
            <a:r>
              <a:rPr lang="es-MX" sz="2400" dirty="0" smtClean="0"/>
              <a:t>		</a:t>
            </a:r>
          </a:p>
          <a:p>
            <a:pPr>
              <a:lnSpc>
                <a:spcPct val="150000"/>
              </a:lnSpc>
            </a:pPr>
            <a:r>
              <a:rPr lang="es-MX" sz="2400" b="1" dirty="0" smtClean="0">
                <a:solidFill>
                  <a:srgbClr val="002060"/>
                </a:solidFill>
              </a:rPr>
              <a:t>él/ella </a:t>
            </a:r>
            <a:r>
              <a:rPr lang="es-MX" sz="2400" b="1" dirty="0" smtClean="0">
                <a:solidFill>
                  <a:srgbClr val="FF0000"/>
                </a:solidFill>
              </a:rPr>
              <a:t>(he/</a:t>
            </a:r>
            <a:r>
              <a:rPr lang="es-MX" sz="2400" b="1" dirty="0" err="1" smtClean="0">
                <a:solidFill>
                  <a:srgbClr val="FF0000"/>
                </a:solidFill>
              </a:rPr>
              <a:t>she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it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/>
              <a:t>	</a:t>
            </a:r>
            <a:r>
              <a:rPr lang="es-MX" sz="2400" dirty="0" smtClean="0"/>
              <a:t>	</a:t>
            </a:r>
            <a:r>
              <a:rPr lang="es-MX" sz="2400" b="1" dirty="0" smtClean="0"/>
              <a:t>es</a:t>
            </a:r>
            <a:endParaRPr lang="es-MX" sz="2400" u="sng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s-MX" sz="2400" b="1" dirty="0" smtClean="0">
                <a:solidFill>
                  <a:srgbClr val="002060"/>
                </a:solidFill>
              </a:rPr>
              <a:t>usted</a:t>
            </a:r>
            <a:r>
              <a:rPr lang="es-MX" sz="2400" dirty="0" smtClean="0"/>
              <a:t>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 formal)</a:t>
            </a:r>
            <a:r>
              <a:rPr lang="es-MX" sz="2400" dirty="0" smtClean="0"/>
              <a:t>		</a:t>
            </a:r>
            <a:r>
              <a:rPr lang="es-MX" sz="2400" b="1" dirty="0" smtClean="0"/>
              <a:t>es</a:t>
            </a:r>
            <a:endParaRPr lang="es-MX" sz="2400" dirty="0" smtClean="0"/>
          </a:p>
          <a:p>
            <a:pPr>
              <a:lnSpc>
                <a:spcPct val="150000"/>
              </a:lnSpc>
            </a:pPr>
            <a:r>
              <a:rPr lang="es-MX" sz="2400" b="1" u="sng" dirty="0" smtClean="0"/>
              <a:t>Plural</a:t>
            </a:r>
          </a:p>
          <a:p>
            <a:pPr>
              <a:lnSpc>
                <a:spcPct val="150000"/>
              </a:lnSpc>
            </a:pPr>
            <a:r>
              <a:rPr lang="es-MX" sz="2400" b="1" dirty="0">
                <a:solidFill>
                  <a:srgbClr val="002060"/>
                </a:solidFill>
              </a:rPr>
              <a:t>n</a:t>
            </a:r>
            <a:r>
              <a:rPr lang="es-MX" sz="2400" b="1" dirty="0" smtClean="0">
                <a:solidFill>
                  <a:srgbClr val="002060"/>
                </a:solidFill>
              </a:rPr>
              <a:t>osotros/as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we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</a:t>
            </a:r>
            <a:r>
              <a:rPr lang="es-MX" sz="2400" b="1" dirty="0" smtClean="0"/>
              <a:t>somos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s-MX" sz="2400" b="1" dirty="0" smtClean="0">
                <a:solidFill>
                  <a:srgbClr val="002060"/>
                </a:solidFill>
              </a:rPr>
              <a:t>vosotros</a:t>
            </a:r>
            <a:r>
              <a:rPr lang="es-MX" sz="2400" dirty="0" smtClean="0"/>
              <a:t>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Spain</a:t>
            </a:r>
            <a:r>
              <a:rPr lang="es-MX" sz="2400" dirty="0" smtClean="0"/>
              <a:t>)		</a:t>
            </a:r>
            <a:r>
              <a:rPr lang="es-MX" sz="2400" b="1" dirty="0" smtClean="0"/>
              <a:t>sois</a:t>
            </a:r>
            <a:r>
              <a:rPr lang="es-MX" sz="2400" dirty="0" smtClean="0"/>
              <a:t>		</a:t>
            </a:r>
          </a:p>
          <a:p>
            <a:pPr>
              <a:lnSpc>
                <a:spcPct val="150000"/>
              </a:lnSpc>
            </a:pPr>
            <a:r>
              <a:rPr lang="es-MX" sz="2400" b="1" dirty="0">
                <a:solidFill>
                  <a:srgbClr val="002060"/>
                </a:solidFill>
              </a:rPr>
              <a:t>u</a:t>
            </a:r>
            <a:r>
              <a:rPr lang="es-MX" sz="2400" b="1" dirty="0" smtClean="0">
                <a:solidFill>
                  <a:srgbClr val="002060"/>
                </a:solidFill>
              </a:rPr>
              <a:t>stedes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r>
              <a:rPr lang="es-MX" sz="2400" b="1" dirty="0" smtClean="0"/>
              <a:t>son</a:t>
            </a:r>
            <a:endParaRPr lang="es-MX" sz="2400" b="1" u="sng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s-MX" sz="2400" b="1" dirty="0" smtClean="0">
                <a:solidFill>
                  <a:srgbClr val="002060"/>
                </a:solidFill>
              </a:rPr>
              <a:t>ellos/ellas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they</a:t>
            </a:r>
            <a:r>
              <a:rPr lang="es-MX" sz="2400" b="1" dirty="0" smtClean="0">
                <a:solidFill>
                  <a:srgbClr val="FF0000"/>
                </a:solidFill>
              </a:rPr>
              <a:t>) </a:t>
            </a:r>
            <a:r>
              <a:rPr lang="es-MX" sz="2400" dirty="0" smtClean="0"/>
              <a:t>		</a:t>
            </a:r>
            <a:r>
              <a:rPr lang="es-MX" sz="2400" b="1" dirty="0" smtClean="0"/>
              <a:t>son</a:t>
            </a:r>
            <a:r>
              <a:rPr lang="es-MX" sz="2400" dirty="0" smtClean="0"/>
              <a:t>	</a:t>
            </a:r>
            <a:r>
              <a:rPr lang="es-MX" sz="3200" dirty="0" smtClean="0"/>
              <a:t>	</a:t>
            </a:r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354359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12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749112" y="980728"/>
            <a:ext cx="706324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err="1" smtClean="0">
                <a:solidFill>
                  <a:srgbClr val="002060"/>
                </a:solidFill>
              </a:rPr>
              <a:t>Escribe</a:t>
            </a:r>
            <a:r>
              <a:rPr lang="en-US" sz="2400" b="1" u="sng" dirty="0" smtClean="0">
                <a:solidFill>
                  <a:srgbClr val="002060"/>
                </a:solidFill>
              </a:rPr>
              <a:t> la forma </a:t>
            </a:r>
            <a:r>
              <a:rPr lang="en-US" sz="2400" b="1" u="sng" dirty="0" err="1" smtClean="0">
                <a:solidFill>
                  <a:srgbClr val="002060"/>
                </a:solidFill>
              </a:rPr>
              <a:t>correcta</a:t>
            </a:r>
            <a:r>
              <a:rPr lang="en-US" sz="2400" b="1" u="sng" dirty="0" smtClean="0">
                <a:solidFill>
                  <a:srgbClr val="002060"/>
                </a:solidFill>
              </a:rPr>
              <a:t> del </a:t>
            </a:r>
            <a:r>
              <a:rPr lang="en-US" sz="2400" b="1" u="sng" dirty="0" err="1" smtClean="0">
                <a:solidFill>
                  <a:srgbClr val="002060"/>
                </a:solidFill>
              </a:rPr>
              <a:t>verbo</a:t>
            </a:r>
            <a:r>
              <a:rPr lang="en-US" sz="2400" b="1" u="sng" dirty="0" smtClean="0">
                <a:solidFill>
                  <a:srgbClr val="002060"/>
                </a:solidFill>
              </a:rPr>
              <a:t> (</a:t>
            </a:r>
            <a:r>
              <a:rPr lang="en-US" sz="2400" b="1" u="sng" dirty="0" err="1" smtClean="0">
                <a:solidFill>
                  <a:srgbClr val="002060"/>
                </a:solidFill>
              </a:rPr>
              <a:t>Ser</a:t>
            </a:r>
            <a:r>
              <a:rPr lang="en-US" sz="2400" b="1" u="sng" dirty="0" smtClean="0">
                <a:solidFill>
                  <a:srgbClr val="002060"/>
                </a:solidFill>
              </a:rPr>
              <a:t>) </a:t>
            </a:r>
          </a:p>
          <a:p>
            <a:pPr algn="ctr"/>
            <a:r>
              <a:rPr lang="en-US" sz="2400" b="1" u="sng" dirty="0" smtClean="0">
                <a:solidFill>
                  <a:srgbClr val="002060"/>
                </a:solidFill>
              </a:rPr>
              <a:t>en el </a:t>
            </a:r>
            <a:r>
              <a:rPr lang="en-US" sz="2400" b="1" u="sng" dirty="0" err="1" smtClean="0">
                <a:solidFill>
                  <a:srgbClr val="002060"/>
                </a:solidFill>
              </a:rPr>
              <a:t>espacio</a:t>
            </a:r>
            <a:r>
              <a:rPr lang="en-US" sz="2400" b="1" u="sng" dirty="0" smtClean="0">
                <a:solidFill>
                  <a:srgbClr val="002060"/>
                </a:solidFill>
              </a:rPr>
              <a:t> en </a:t>
            </a:r>
            <a:r>
              <a:rPr lang="en-US" sz="2400" b="1" u="sng" dirty="0" err="1" smtClean="0">
                <a:solidFill>
                  <a:srgbClr val="002060"/>
                </a:solidFill>
              </a:rPr>
              <a:t>blanco</a:t>
            </a:r>
            <a:endParaRPr lang="en-US" sz="24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Ella _______  </a:t>
            </a:r>
            <a:r>
              <a:rPr lang="en-US" sz="2400" dirty="0" err="1" smtClean="0"/>
              <a:t>María</a:t>
            </a:r>
            <a:r>
              <a:rPr lang="en-US" sz="2400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Yo</a:t>
            </a:r>
            <a:r>
              <a:rPr lang="en-US" sz="2400" dirty="0" smtClean="0"/>
              <a:t> ______  </a:t>
            </a:r>
            <a:r>
              <a:rPr lang="en-US" sz="2400" dirty="0" err="1" smtClean="0"/>
              <a:t>Rafaél</a:t>
            </a:r>
            <a:r>
              <a:rPr lang="en-US" sz="2400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Nosotros</a:t>
            </a:r>
            <a:r>
              <a:rPr lang="en-US" sz="2400" dirty="0" smtClean="0"/>
              <a:t> _____________ </a:t>
            </a:r>
            <a:r>
              <a:rPr lang="en-US" sz="2400" dirty="0" err="1" smtClean="0"/>
              <a:t>Luís</a:t>
            </a:r>
            <a:r>
              <a:rPr lang="en-US" sz="2400" dirty="0" smtClean="0"/>
              <a:t> y Ana.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Tú</a:t>
            </a:r>
            <a:r>
              <a:rPr lang="en-US" sz="2400" dirty="0" smtClean="0"/>
              <a:t> _______ Elena.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/>
              <a:t>É</a:t>
            </a:r>
            <a:r>
              <a:rPr lang="en-US" sz="2400" dirty="0" err="1" smtClean="0"/>
              <a:t>l</a:t>
            </a:r>
            <a:r>
              <a:rPr lang="en-US" sz="2400" dirty="0" smtClean="0"/>
              <a:t> _______ Rodrigo.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Ellos</a:t>
            </a:r>
            <a:r>
              <a:rPr lang="en-US" sz="2400" dirty="0" smtClean="0"/>
              <a:t> ______  Samuel y Jenny.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Ustedes</a:t>
            </a:r>
            <a:r>
              <a:rPr lang="en-US" sz="2400" dirty="0" smtClean="0"/>
              <a:t>________ Jaime y </a:t>
            </a:r>
            <a:r>
              <a:rPr lang="en-US" sz="2400" dirty="0" err="1" smtClean="0"/>
              <a:t>Reinaldo</a:t>
            </a:r>
            <a:r>
              <a:rPr lang="en-US" sz="2400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Nosotras</a:t>
            </a:r>
            <a:r>
              <a:rPr lang="en-US" sz="2400" dirty="0" smtClean="0"/>
              <a:t>_____________ Jacky y Elena.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64088" y="220486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>
                <a:hlinkClick r:id="rId2" action="ppaction://hlinksldjump"/>
              </a:rPr>
              <a:t>Click</a:t>
            </a:r>
            <a:r>
              <a:rPr lang="es-MX" dirty="0" smtClean="0">
                <a:hlinkClick r:id="rId2" action="ppaction://hlinksldjump"/>
              </a:rPr>
              <a:t> </a:t>
            </a:r>
            <a:r>
              <a:rPr lang="es-MX" dirty="0" err="1" smtClean="0">
                <a:hlinkClick r:id="rId2" action="ppaction://hlinksldjump"/>
              </a:rPr>
              <a:t>for</a:t>
            </a:r>
            <a:r>
              <a:rPr lang="es-MX" dirty="0" smtClean="0">
                <a:hlinkClick r:id="rId2" action="ppaction://hlinksldjump"/>
              </a:rPr>
              <a:t> </a:t>
            </a:r>
            <a:r>
              <a:rPr lang="es-MX" dirty="0" err="1" smtClean="0">
                <a:hlinkClick r:id="rId2" action="ppaction://hlinksldjump"/>
              </a:rPr>
              <a:t>answers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3008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836712"/>
            <a:ext cx="5541773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b="1" u="sng" dirty="0" smtClean="0">
                <a:solidFill>
                  <a:srgbClr val="0070C0"/>
                </a:solidFill>
              </a:rPr>
              <a:t>(</a:t>
            </a:r>
            <a:r>
              <a:rPr lang="es-MX" sz="2400" b="1" u="sng" dirty="0" err="1" smtClean="0">
                <a:solidFill>
                  <a:srgbClr val="0070C0"/>
                </a:solidFill>
              </a:rPr>
              <a:t>To</a:t>
            </a:r>
            <a:r>
              <a:rPr lang="es-MX" sz="2400" b="1" u="sng" dirty="0" smtClean="0">
                <a:solidFill>
                  <a:srgbClr val="0070C0"/>
                </a:solidFill>
              </a:rPr>
              <a:t> be) Estar</a:t>
            </a:r>
          </a:p>
          <a:p>
            <a:pPr algn="ctr"/>
            <a:endParaRPr lang="es-MX" sz="2400" b="1" dirty="0" smtClean="0">
              <a:solidFill>
                <a:srgbClr val="0070C0"/>
              </a:solidFill>
            </a:endParaRPr>
          </a:p>
          <a:p>
            <a:pPr algn="ctr"/>
            <a:r>
              <a:rPr lang="es-MX" sz="2400" b="1" u="sng" dirty="0" err="1">
                <a:solidFill>
                  <a:srgbClr val="00B050"/>
                </a:solidFill>
              </a:rPr>
              <a:t>T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his</a:t>
            </a:r>
            <a:r>
              <a:rPr lang="es-MX" sz="2400" b="1" u="sng" dirty="0" smtClean="0">
                <a:solidFill>
                  <a:srgbClr val="00B050"/>
                </a:solidFill>
              </a:rPr>
              <a:t>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form</a:t>
            </a:r>
            <a:r>
              <a:rPr lang="es-MX" sz="2400" b="1" u="sng" dirty="0" smtClean="0">
                <a:solidFill>
                  <a:srgbClr val="00B050"/>
                </a:solidFill>
              </a:rPr>
              <a:t> of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the</a:t>
            </a:r>
            <a:r>
              <a:rPr lang="es-MX" sz="2400" b="1" u="sng" dirty="0" smtClean="0">
                <a:solidFill>
                  <a:srgbClr val="00B050"/>
                </a:solidFill>
              </a:rPr>
              <a:t>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verb</a:t>
            </a:r>
            <a:r>
              <a:rPr lang="es-MX" sz="2400" b="1" u="sng" dirty="0" smtClean="0">
                <a:solidFill>
                  <a:srgbClr val="00B050"/>
                </a:solidFill>
              </a:rPr>
              <a:t> (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to</a:t>
            </a:r>
            <a:r>
              <a:rPr lang="es-MX" sz="2400" b="1" u="sng" dirty="0" smtClean="0">
                <a:solidFill>
                  <a:srgbClr val="00B050"/>
                </a:solidFill>
              </a:rPr>
              <a:t> be)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may</a:t>
            </a:r>
            <a:r>
              <a:rPr lang="es-MX" sz="2400" b="1" u="sng" dirty="0" smtClean="0">
                <a:solidFill>
                  <a:srgbClr val="00B050"/>
                </a:solidFill>
              </a:rPr>
              <a:t> be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used</a:t>
            </a:r>
            <a:r>
              <a:rPr lang="es-MX" sz="2400" b="1" u="sng" dirty="0" smtClean="0">
                <a:solidFill>
                  <a:srgbClr val="00B050"/>
                </a:solidFill>
              </a:rPr>
              <a:t>:</a:t>
            </a:r>
          </a:p>
          <a:p>
            <a:pPr algn="ctr"/>
            <a:endParaRPr lang="es-MX" sz="2400" b="1" u="sng" dirty="0" smtClean="0">
              <a:solidFill>
                <a:srgbClr val="00B050"/>
              </a:solidFill>
            </a:endParaRPr>
          </a:p>
          <a:p>
            <a:pPr algn="ctr"/>
            <a:endParaRPr lang="es-MX" sz="2400" b="1" u="sng" dirty="0" smtClean="0"/>
          </a:p>
          <a:p>
            <a:pPr marL="514350" indent="-514350" algn="ctr">
              <a:buFont typeface="+mj-lt"/>
              <a:buAutoNum type="arabicPeriod"/>
            </a:pPr>
            <a:r>
              <a:rPr lang="es-MX" sz="2400" b="1" dirty="0" err="1" smtClean="0"/>
              <a:t>To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talk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about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how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someone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feels</a:t>
            </a:r>
            <a:r>
              <a:rPr lang="es-MX" sz="2400" b="1" dirty="0" smtClean="0"/>
              <a:t> </a:t>
            </a:r>
          </a:p>
          <a:p>
            <a:pPr algn="ctr"/>
            <a:endParaRPr lang="es-MX" sz="2400" b="1" dirty="0" smtClean="0"/>
          </a:p>
          <a:p>
            <a:pPr algn="ctr">
              <a:lnSpc>
                <a:spcPct val="150000"/>
              </a:lnSpc>
            </a:pPr>
            <a:r>
              <a:rPr lang="es-MX" sz="2400" b="1" dirty="0" smtClean="0">
                <a:solidFill>
                  <a:srgbClr val="0070C0"/>
                </a:solidFill>
              </a:rPr>
              <a:t>Yo </a:t>
            </a:r>
            <a:r>
              <a:rPr lang="es-MX" sz="2400" b="1" dirty="0" smtClean="0">
                <a:solidFill>
                  <a:srgbClr val="FF0000"/>
                </a:solidFill>
              </a:rPr>
              <a:t>estoy </a:t>
            </a:r>
            <a:r>
              <a:rPr lang="es-MX" sz="2400" b="1" dirty="0" smtClean="0">
                <a:solidFill>
                  <a:srgbClr val="0070C0"/>
                </a:solidFill>
              </a:rPr>
              <a:t>bien.</a:t>
            </a:r>
          </a:p>
          <a:p>
            <a:pPr algn="ctr">
              <a:lnSpc>
                <a:spcPct val="150000"/>
              </a:lnSpc>
            </a:pPr>
            <a:r>
              <a:rPr lang="es-MX" sz="2400" b="1" dirty="0" smtClean="0">
                <a:solidFill>
                  <a:srgbClr val="0070C0"/>
                </a:solidFill>
              </a:rPr>
              <a:t>Ella </a:t>
            </a:r>
            <a:r>
              <a:rPr lang="es-MX" sz="2400" b="1" dirty="0" smtClean="0">
                <a:solidFill>
                  <a:srgbClr val="FF0000"/>
                </a:solidFill>
              </a:rPr>
              <a:t>está </a:t>
            </a:r>
            <a:r>
              <a:rPr lang="es-MX" sz="2400" b="1" dirty="0" smtClean="0">
                <a:solidFill>
                  <a:srgbClr val="0070C0"/>
                </a:solidFill>
              </a:rPr>
              <a:t>mal.</a:t>
            </a:r>
            <a:endParaRPr lang="es-MX" sz="2400" b="1" dirty="0">
              <a:solidFill>
                <a:srgbClr val="0070C0"/>
              </a:solidFill>
            </a:endParaRPr>
          </a:p>
          <a:p>
            <a:pPr algn="ctr"/>
            <a:endParaRPr lang="es-MX" sz="3200" b="1" dirty="0" smtClean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16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D0CD-9CF9-44A4-B9E7-6A29B144397B}" type="slidenum">
              <a:rPr lang="en-US" smtClean="0"/>
              <a:t>14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260648"/>
            <a:ext cx="8538865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u="sng" dirty="0" smtClean="0">
                <a:solidFill>
                  <a:srgbClr val="002060"/>
                </a:solidFill>
              </a:rPr>
              <a:t>Verbo estar/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to</a:t>
            </a:r>
            <a:r>
              <a:rPr lang="es-MX" sz="2400" b="1" u="sng" dirty="0" smtClean="0">
                <a:solidFill>
                  <a:srgbClr val="002060"/>
                </a:solidFill>
              </a:rPr>
              <a:t> be(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present</a:t>
            </a:r>
            <a:r>
              <a:rPr lang="es-MX" sz="2400" b="1" u="sng" dirty="0" smtClean="0">
                <a:solidFill>
                  <a:srgbClr val="002060"/>
                </a:solidFill>
              </a:rPr>
              <a:t>)</a:t>
            </a:r>
          </a:p>
          <a:p>
            <a:pPr algn="ctr"/>
            <a:endParaRPr lang="es-MX" sz="2400" b="1" u="sng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s-MX" sz="2400" b="1" u="sng" dirty="0" smtClean="0"/>
              <a:t>Singular</a:t>
            </a:r>
            <a:r>
              <a:rPr lang="es-MX" sz="2400" b="1" dirty="0" smtClean="0"/>
              <a:t>	</a:t>
            </a:r>
            <a:endParaRPr lang="es-MX" sz="2400" b="1" u="sng" dirty="0" smtClean="0">
              <a:solidFill>
                <a:srgbClr val="0070C0"/>
              </a:solidFill>
            </a:endParaRPr>
          </a:p>
          <a:p>
            <a:r>
              <a:rPr lang="es-MX" sz="2400" b="1" dirty="0">
                <a:solidFill>
                  <a:srgbClr val="002060"/>
                </a:solidFill>
              </a:rPr>
              <a:t>y</a:t>
            </a:r>
            <a:r>
              <a:rPr lang="es-MX" sz="2400" b="1" dirty="0" smtClean="0">
                <a:solidFill>
                  <a:srgbClr val="002060"/>
                </a:solidFill>
              </a:rPr>
              <a:t>o </a:t>
            </a:r>
            <a:r>
              <a:rPr lang="es-MX" sz="2400" b="1" dirty="0" smtClean="0">
                <a:solidFill>
                  <a:srgbClr val="FF0000"/>
                </a:solidFill>
              </a:rPr>
              <a:t>(I)</a:t>
            </a:r>
            <a:r>
              <a:rPr lang="es-MX" sz="2400" dirty="0" smtClean="0"/>
              <a:t>				</a:t>
            </a:r>
            <a:r>
              <a:rPr lang="es-MX" sz="2400" b="1" dirty="0" smtClean="0"/>
              <a:t>estoy</a:t>
            </a:r>
            <a:r>
              <a:rPr lang="es-MX" sz="2400" dirty="0" smtClean="0"/>
              <a:t>		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t</a:t>
            </a:r>
            <a:r>
              <a:rPr lang="es-MX" sz="2400" b="1" dirty="0" smtClean="0">
                <a:solidFill>
                  <a:srgbClr val="002060"/>
                </a:solidFill>
              </a:rPr>
              <a:t>ú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r>
              <a:rPr lang="es-MX" sz="2400" b="1" dirty="0" smtClean="0"/>
              <a:t>estás</a:t>
            </a:r>
            <a:r>
              <a:rPr lang="es-MX" sz="2400" dirty="0" smtClean="0"/>
              <a:t>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él/ella </a:t>
            </a:r>
            <a:r>
              <a:rPr lang="es-MX" sz="2400" b="1" dirty="0" smtClean="0">
                <a:solidFill>
                  <a:srgbClr val="FF0000"/>
                </a:solidFill>
              </a:rPr>
              <a:t>(he/</a:t>
            </a:r>
            <a:r>
              <a:rPr lang="es-MX" sz="2400" b="1" dirty="0" err="1" smtClean="0">
                <a:solidFill>
                  <a:srgbClr val="FF0000"/>
                </a:solidFill>
              </a:rPr>
              <a:t>she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it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/>
              <a:t>	</a:t>
            </a:r>
            <a:r>
              <a:rPr lang="es-MX" sz="2400" dirty="0" smtClean="0"/>
              <a:t>	</a:t>
            </a:r>
            <a:r>
              <a:rPr lang="es-MX" sz="2400" b="1" dirty="0" smtClean="0"/>
              <a:t>está</a:t>
            </a:r>
            <a:endParaRPr lang="es-MX" sz="2400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usted</a:t>
            </a:r>
            <a:r>
              <a:rPr lang="es-MX" sz="2400" dirty="0" smtClean="0"/>
              <a:t>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 formal)</a:t>
            </a:r>
            <a:r>
              <a:rPr lang="es-MX" sz="2400" dirty="0" smtClean="0"/>
              <a:t>		</a:t>
            </a:r>
            <a:r>
              <a:rPr lang="es-MX" sz="2400" b="1" dirty="0" smtClean="0"/>
              <a:t>está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es-MX" sz="2400" dirty="0" smtClean="0"/>
          </a:p>
          <a:p>
            <a:pPr>
              <a:lnSpc>
                <a:spcPct val="150000"/>
              </a:lnSpc>
            </a:pPr>
            <a:r>
              <a:rPr lang="es-MX" sz="2400" b="1" u="sng" dirty="0" smtClean="0"/>
              <a:t>Plural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n</a:t>
            </a:r>
            <a:r>
              <a:rPr lang="es-MX" sz="2400" b="1" dirty="0" smtClean="0">
                <a:solidFill>
                  <a:srgbClr val="002060"/>
                </a:solidFill>
              </a:rPr>
              <a:t>osotros/as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we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</a:t>
            </a:r>
            <a:r>
              <a:rPr lang="es-MX" sz="2400" b="1" dirty="0" smtClean="0"/>
              <a:t>estamos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vosotros</a:t>
            </a:r>
            <a:r>
              <a:rPr lang="es-MX" sz="2400" dirty="0" smtClean="0"/>
              <a:t>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Spain</a:t>
            </a:r>
            <a:r>
              <a:rPr lang="es-MX" sz="2400" dirty="0" smtClean="0"/>
              <a:t>)		</a:t>
            </a:r>
            <a:r>
              <a:rPr lang="es-MX" sz="2400" b="1" dirty="0" smtClean="0"/>
              <a:t>estáis</a:t>
            </a:r>
            <a:r>
              <a:rPr lang="es-MX" sz="2400" dirty="0" smtClean="0"/>
              <a:t>		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u</a:t>
            </a:r>
            <a:r>
              <a:rPr lang="es-MX" sz="2400" b="1" dirty="0" smtClean="0">
                <a:solidFill>
                  <a:srgbClr val="002060"/>
                </a:solidFill>
              </a:rPr>
              <a:t>stedes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r>
              <a:rPr lang="es-MX" sz="2400" b="1" dirty="0" smtClean="0"/>
              <a:t>están</a:t>
            </a:r>
            <a:endParaRPr lang="es-MX" sz="2400" b="1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ellos/ellas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they</a:t>
            </a:r>
            <a:r>
              <a:rPr lang="es-MX" sz="2400" b="1" dirty="0" smtClean="0">
                <a:solidFill>
                  <a:srgbClr val="FF0000"/>
                </a:solidFill>
              </a:rPr>
              <a:t>) </a:t>
            </a:r>
            <a:r>
              <a:rPr lang="es-MX" sz="2400" dirty="0" smtClean="0"/>
              <a:t>		</a:t>
            </a:r>
            <a:r>
              <a:rPr lang="es-MX" sz="2400" b="1" dirty="0" smtClean="0"/>
              <a:t>están </a:t>
            </a:r>
            <a:r>
              <a:rPr lang="es-MX" sz="2400" dirty="0" smtClean="0"/>
              <a:t>	</a:t>
            </a:r>
            <a:r>
              <a:rPr lang="es-MX" sz="3200" dirty="0" smtClean="0"/>
              <a:t>	</a:t>
            </a:r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86297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15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749112" y="980728"/>
            <a:ext cx="706324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err="1" smtClean="0">
                <a:solidFill>
                  <a:srgbClr val="002060"/>
                </a:solidFill>
              </a:rPr>
              <a:t>Escribe</a:t>
            </a:r>
            <a:r>
              <a:rPr lang="en-US" sz="2400" b="1" u="sng" dirty="0" smtClean="0">
                <a:solidFill>
                  <a:srgbClr val="002060"/>
                </a:solidFill>
              </a:rPr>
              <a:t> la forma </a:t>
            </a:r>
            <a:r>
              <a:rPr lang="en-US" sz="2400" b="1" u="sng" dirty="0" err="1" smtClean="0">
                <a:solidFill>
                  <a:srgbClr val="002060"/>
                </a:solidFill>
              </a:rPr>
              <a:t>correcta</a:t>
            </a:r>
            <a:r>
              <a:rPr lang="en-US" sz="2400" b="1" u="sng" dirty="0" smtClean="0">
                <a:solidFill>
                  <a:srgbClr val="002060"/>
                </a:solidFill>
              </a:rPr>
              <a:t> del </a:t>
            </a:r>
            <a:r>
              <a:rPr lang="en-US" sz="2400" b="1" u="sng" dirty="0" err="1" smtClean="0">
                <a:solidFill>
                  <a:srgbClr val="002060"/>
                </a:solidFill>
              </a:rPr>
              <a:t>verbo</a:t>
            </a:r>
            <a:r>
              <a:rPr lang="en-US" sz="2400" b="1" u="sng" dirty="0" smtClean="0">
                <a:solidFill>
                  <a:srgbClr val="002060"/>
                </a:solidFill>
              </a:rPr>
              <a:t> (</a:t>
            </a:r>
            <a:r>
              <a:rPr lang="en-US" sz="2400" b="1" u="sng" dirty="0" err="1" smtClean="0">
                <a:solidFill>
                  <a:srgbClr val="002060"/>
                </a:solidFill>
              </a:rPr>
              <a:t>Estar</a:t>
            </a:r>
            <a:r>
              <a:rPr lang="en-US" sz="2400" b="1" u="sng" dirty="0" smtClean="0">
                <a:solidFill>
                  <a:srgbClr val="002060"/>
                </a:solidFill>
              </a:rPr>
              <a:t>) </a:t>
            </a:r>
          </a:p>
          <a:p>
            <a:pPr algn="ctr"/>
            <a:r>
              <a:rPr lang="en-US" sz="2400" b="1" u="sng" dirty="0" smtClean="0">
                <a:solidFill>
                  <a:srgbClr val="002060"/>
                </a:solidFill>
              </a:rPr>
              <a:t>en el </a:t>
            </a:r>
            <a:r>
              <a:rPr lang="en-US" sz="2400" b="1" u="sng" dirty="0" err="1" smtClean="0">
                <a:solidFill>
                  <a:srgbClr val="002060"/>
                </a:solidFill>
              </a:rPr>
              <a:t>espacio</a:t>
            </a:r>
            <a:r>
              <a:rPr lang="en-US" sz="2400" b="1" u="sng" dirty="0" smtClean="0">
                <a:solidFill>
                  <a:srgbClr val="002060"/>
                </a:solidFill>
              </a:rPr>
              <a:t> en </a:t>
            </a:r>
            <a:r>
              <a:rPr lang="en-US" sz="2400" b="1" u="sng" dirty="0" err="1" smtClean="0">
                <a:solidFill>
                  <a:srgbClr val="002060"/>
                </a:solidFill>
              </a:rPr>
              <a:t>blanco</a:t>
            </a:r>
            <a:endParaRPr lang="en-US" sz="24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Ella _______  </a:t>
            </a:r>
            <a:r>
              <a:rPr lang="en-US" sz="2400" dirty="0" err="1" smtClean="0"/>
              <a:t>bien</a:t>
            </a:r>
            <a:r>
              <a:rPr lang="en-US" sz="2400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Yo</a:t>
            </a:r>
            <a:r>
              <a:rPr lang="en-US" sz="2400" dirty="0" smtClean="0"/>
              <a:t> ______  mal.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Nosotros</a:t>
            </a:r>
            <a:r>
              <a:rPr lang="en-US" sz="2400" dirty="0" smtClean="0"/>
              <a:t> _____________ </a:t>
            </a:r>
            <a:r>
              <a:rPr lang="en-US" sz="2400" dirty="0" err="1" smtClean="0"/>
              <a:t>más</a:t>
            </a:r>
            <a:r>
              <a:rPr lang="en-US" sz="2400" dirty="0" smtClean="0"/>
              <a:t> o </a:t>
            </a:r>
            <a:r>
              <a:rPr lang="en-US" sz="2400" dirty="0" err="1" smtClean="0"/>
              <a:t>menos</a:t>
            </a:r>
            <a:r>
              <a:rPr lang="en-US" sz="2400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Tú</a:t>
            </a:r>
            <a:r>
              <a:rPr lang="en-US" sz="2400" dirty="0" smtClean="0"/>
              <a:t> _______ </a:t>
            </a:r>
            <a:r>
              <a:rPr lang="en-US" sz="2400" dirty="0" err="1" smtClean="0"/>
              <a:t>excelente</a:t>
            </a:r>
            <a:r>
              <a:rPr lang="en-US" sz="2400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/>
              <a:t>É</a:t>
            </a:r>
            <a:r>
              <a:rPr lang="en-US" sz="2400" dirty="0" err="1" smtClean="0"/>
              <a:t>l</a:t>
            </a:r>
            <a:r>
              <a:rPr lang="en-US" sz="2400" dirty="0" smtClean="0"/>
              <a:t> _______ terrible.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Ellos</a:t>
            </a:r>
            <a:r>
              <a:rPr lang="en-US" sz="2400" dirty="0" smtClean="0"/>
              <a:t> ______  </a:t>
            </a:r>
            <a:r>
              <a:rPr lang="en-US" sz="2400" dirty="0" err="1" smtClean="0"/>
              <a:t>chévere</a:t>
            </a:r>
            <a:r>
              <a:rPr lang="en-US" sz="2400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Ustedes</a:t>
            </a:r>
            <a:r>
              <a:rPr lang="en-US" sz="2400" dirty="0" smtClean="0"/>
              <a:t>________ </a:t>
            </a:r>
            <a:r>
              <a:rPr lang="en-US" sz="2400" dirty="0" err="1" smtClean="0"/>
              <a:t>muy</a:t>
            </a:r>
            <a:r>
              <a:rPr lang="en-US" sz="2400" dirty="0" smtClean="0"/>
              <a:t> </a:t>
            </a:r>
            <a:r>
              <a:rPr lang="en-US" sz="2400" dirty="0" err="1" smtClean="0"/>
              <a:t>bien</a:t>
            </a:r>
            <a:r>
              <a:rPr lang="en-US" sz="2400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Nosotras</a:t>
            </a:r>
            <a:r>
              <a:rPr lang="en-US" sz="2400" dirty="0" smtClean="0"/>
              <a:t>_____________ </a:t>
            </a:r>
            <a:r>
              <a:rPr lang="en-US" sz="2400" dirty="0" err="1" smtClean="0"/>
              <a:t>fenomenal</a:t>
            </a:r>
            <a:r>
              <a:rPr lang="en-US" sz="24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80735" y="191683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>
                <a:hlinkClick r:id="rId2" action="ppaction://hlinksldjump"/>
              </a:rPr>
              <a:t>Click</a:t>
            </a:r>
            <a:r>
              <a:rPr lang="es-MX" dirty="0" smtClean="0">
                <a:hlinkClick r:id="rId2" action="ppaction://hlinksldjump"/>
              </a:rPr>
              <a:t> </a:t>
            </a:r>
            <a:r>
              <a:rPr lang="es-MX" dirty="0" err="1" smtClean="0">
                <a:hlinkClick r:id="rId2" action="ppaction://hlinksldjump"/>
              </a:rPr>
              <a:t>for</a:t>
            </a:r>
            <a:r>
              <a:rPr lang="es-MX" dirty="0" smtClean="0">
                <a:hlinkClick r:id="rId2" action="ppaction://hlinksldjump"/>
              </a:rPr>
              <a:t> </a:t>
            </a:r>
            <a:r>
              <a:rPr lang="es-MX" dirty="0" err="1" smtClean="0">
                <a:hlinkClick r:id="rId2" action="ppaction://hlinksldjump"/>
              </a:rPr>
              <a:t>answers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2755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60648"/>
            <a:ext cx="705678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u="sng" dirty="0" smtClean="0">
                <a:solidFill>
                  <a:srgbClr val="0070C0"/>
                </a:solidFill>
              </a:rPr>
              <a:t>Contesta las siguientes preguntas sobre el  dialogo en la lámina # </a:t>
            </a:r>
            <a:r>
              <a:rPr lang="es-MX" sz="2400" b="1" u="sng" dirty="0" smtClean="0">
                <a:solidFill>
                  <a:srgbClr val="0070C0"/>
                </a:solidFill>
              </a:rPr>
              <a:t>2</a:t>
            </a:r>
            <a:endParaRPr lang="es-MX" sz="2400" b="1" u="sng" dirty="0" smtClean="0">
              <a:solidFill>
                <a:srgbClr val="0070C0"/>
              </a:solidFill>
            </a:endParaRPr>
          </a:p>
          <a:p>
            <a:pPr algn="ctr"/>
            <a:endParaRPr lang="es-MX" sz="2400" b="1" u="sng" dirty="0" smtClean="0">
              <a:solidFill>
                <a:srgbClr val="0070C0"/>
              </a:solidFill>
            </a:endParaRPr>
          </a:p>
          <a:p>
            <a:pPr marL="457200" indent="-457200">
              <a:lnSpc>
                <a:spcPct val="250000"/>
              </a:lnSpc>
              <a:buAutoNum type="arabicPeriod"/>
            </a:pPr>
            <a:r>
              <a:rPr lang="es-MX" sz="2400" b="1" dirty="0" smtClean="0"/>
              <a:t>¿Cómo se llama el chico?</a:t>
            </a:r>
          </a:p>
          <a:p>
            <a:pPr marL="457200" indent="-457200">
              <a:lnSpc>
                <a:spcPct val="250000"/>
              </a:lnSpc>
              <a:buAutoNum type="arabicPeriod"/>
            </a:pPr>
            <a:r>
              <a:rPr lang="es-MX" sz="2400" b="1" dirty="0" smtClean="0"/>
              <a:t>¿Cómo se llama la chica?</a:t>
            </a:r>
          </a:p>
          <a:p>
            <a:pPr marL="457200" indent="-457200">
              <a:lnSpc>
                <a:spcPct val="250000"/>
              </a:lnSpc>
              <a:buFontTx/>
              <a:buAutoNum type="arabicPeriod"/>
            </a:pPr>
            <a:r>
              <a:rPr lang="es-MX" sz="2400" b="1" dirty="0"/>
              <a:t>¿Cómo </a:t>
            </a:r>
            <a:r>
              <a:rPr lang="es-MX" sz="2400" b="1" dirty="0" smtClean="0"/>
              <a:t>está la </a:t>
            </a:r>
            <a:r>
              <a:rPr lang="es-MX" sz="2400" b="1" dirty="0"/>
              <a:t>chica?</a:t>
            </a:r>
          </a:p>
          <a:p>
            <a:pPr marL="457200" indent="-457200">
              <a:lnSpc>
                <a:spcPct val="250000"/>
              </a:lnSpc>
              <a:buFontTx/>
              <a:buAutoNum type="arabicPeriod"/>
            </a:pPr>
            <a:r>
              <a:rPr lang="es-MX" sz="2400" b="1" dirty="0"/>
              <a:t>¿Cómo </a:t>
            </a:r>
            <a:r>
              <a:rPr lang="es-MX" sz="2400" b="1" dirty="0" smtClean="0"/>
              <a:t>está el chico?</a:t>
            </a:r>
          </a:p>
          <a:p>
            <a:pPr marL="457200" indent="-457200">
              <a:lnSpc>
                <a:spcPct val="250000"/>
              </a:lnSpc>
              <a:buFontTx/>
              <a:buAutoNum type="arabicPeriod"/>
            </a:pPr>
            <a:r>
              <a:rPr lang="es-MX" sz="2400" b="1" dirty="0" smtClean="0"/>
              <a:t>¿De dónde es la chica y el chico?</a:t>
            </a:r>
            <a:endParaRPr lang="es-MX" sz="24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16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987824" y="768611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>
                <a:hlinkClick r:id="rId2" action="ppaction://hlinksldjump"/>
              </a:rPr>
              <a:t>Click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go</a:t>
            </a:r>
            <a:r>
              <a:rPr lang="es-MX" b="1" dirty="0" smtClean="0">
                <a:hlinkClick r:id="rId2" action="ppaction://hlinksldjump"/>
              </a:rPr>
              <a:t> back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dialogue</a:t>
            </a:r>
            <a:endParaRPr lang="es-MX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721188" y="907110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>
                <a:hlinkClick r:id="rId3" action="ppaction://hlinksldjump"/>
              </a:rPr>
              <a:t>Click</a:t>
            </a:r>
            <a:r>
              <a:rPr lang="es-MX" b="1" dirty="0" smtClean="0">
                <a:hlinkClick r:id="rId3" action="ppaction://hlinksldjump"/>
              </a:rPr>
              <a:t> </a:t>
            </a:r>
            <a:r>
              <a:rPr lang="es-MX" b="1" dirty="0" err="1" smtClean="0">
                <a:hlinkClick r:id="rId3" action="ppaction://hlinksldjump"/>
              </a:rPr>
              <a:t>for</a:t>
            </a:r>
            <a:r>
              <a:rPr lang="es-MX" b="1" dirty="0" smtClean="0">
                <a:hlinkClick r:id="rId3" action="ppaction://hlinksldjump"/>
              </a:rPr>
              <a:t> </a:t>
            </a:r>
            <a:r>
              <a:rPr lang="es-MX" b="1" dirty="0" err="1" smtClean="0">
                <a:hlinkClick r:id="rId3" action="ppaction://hlinksldjump"/>
              </a:rPr>
              <a:t>answers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50658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D0CD-9CF9-44A4-B9E7-6A29B144397B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581041"/>
            <a:ext cx="8534400" cy="612475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s-MX" sz="2400" b="1" u="sng" dirty="0" smtClean="0">
                <a:solidFill>
                  <a:srgbClr val="0070C0"/>
                </a:solidFill>
              </a:rPr>
              <a:t>Escribe la palabra correcta en el espacio en blanco.</a:t>
            </a:r>
          </a:p>
          <a:p>
            <a:r>
              <a:rPr lang="es-MX" sz="2400" b="1" u="sng" dirty="0" smtClean="0">
                <a:solidFill>
                  <a:srgbClr val="0070C0"/>
                </a:solidFill>
              </a:rPr>
              <a:t> </a:t>
            </a:r>
            <a:endParaRPr lang="es-MX" sz="2400" dirty="0" smtClean="0"/>
          </a:p>
          <a:p>
            <a:r>
              <a:rPr lang="es-MX" sz="2400" b="1" u="sng" dirty="0">
                <a:solidFill>
                  <a:srgbClr val="0070C0"/>
                </a:solidFill>
              </a:rPr>
              <a:t>Saludos</a:t>
            </a:r>
            <a:r>
              <a:rPr lang="es-MX" sz="2400" b="1" dirty="0">
                <a:solidFill>
                  <a:srgbClr val="0070C0"/>
                </a:solidFill>
              </a:rPr>
              <a:t> (Greetings)</a:t>
            </a:r>
            <a:endParaRPr lang="es-MX" sz="2400" b="1" u="sng" dirty="0">
              <a:solidFill>
                <a:srgbClr val="0070C0"/>
              </a:solidFill>
            </a:endParaRPr>
          </a:p>
          <a:p>
            <a:r>
              <a:rPr lang="es-MX" sz="2000" b="1" dirty="0">
                <a:solidFill>
                  <a:srgbClr val="0070C0"/>
                </a:solidFill>
              </a:rPr>
              <a:t>Lola</a:t>
            </a:r>
            <a:r>
              <a:rPr lang="es-MX" sz="2000" dirty="0"/>
              <a:t>: </a:t>
            </a:r>
            <a:r>
              <a:rPr lang="es-MX" sz="2000" u="sng" dirty="0" smtClean="0"/>
              <a:t>_____</a:t>
            </a:r>
            <a:r>
              <a:rPr lang="es-MX" sz="2000" dirty="0" smtClean="0"/>
              <a:t>.  </a:t>
            </a:r>
            <a:r>
              <a:rPr lang="es-MX" sz="2000" u="sng" dirty="0"/>
              <a:t>Buenos días</a:t>
            </a:r>
            <a:r>
              <a:rPr lang="es-MX" sz="2000" dirty="0"/>
              <a:t>.</a:t>
            </a:r>
          </a:p>
          <a:p>
            <a:r>
              <a:rPr lang="es-MX" sz="2000" b="1" dirty="0"/>
              <a:t>José</a:t>
            </a:r>
            <a:r>
              <a:rPr lang="es-MX" sz="2000" dirty="0"/>
              <a:t>: </a:t>
            </a:r>
            <a:r>
              <a:rPr lang="es-MX" sz="2000" dirty="0" smtClean="0"/>
              <a:t>_____  ______.  </a:t>
            </a:r>
            <a:r>
              <a:rPr lang="es-MX" sz="2000" dirty="0"/>
              <a:t>¿</a:t>
            </a:r>
            <a:r>
              <a:rPr lang="es-MX" sz="2000" u="sng" dirty="0" smtClean="0"/>
              <a:t>Cómo</a:t>
            </a:r>
            <a:r>
              <a:rPr lang="es-MX" sz="2000" dirty="0" smtClean="0"/>
              <a:t>  </a:t>
            </a:r>
            <a:r>
              <a:rPr lang="es-MX" sz="2000" u="sng" dirty="0" smtClean="0"/>
              <a:t> _____</a:t>
            </a:r>
            <a:r>
              <a:rPr lang="es-MX" sz="2000" dirty="0" smtClean="0"/>
              <a:t>?</a:t>
            </a:r>
            <a:endParaRPr lang="es-MX" sz="2000" dirty="0"/>
          </a:p>
          <a:p>
            <a:r>
              <a:rPr lang="es-MX" sz="2000" b="1" dirty="0">
                <a:solidFill>
                  <a:srgbClr val="0070C0"/>
                </a:solidFill>
              </a:rPr>
              <a:t>Lola</a:t>
            </a:r>
            <a:r>
              <a:rPr lang="es-MX" sz="2000" dirty="0"/>
              <a:t>: </a:t>
            </a:r>
            <a:r>
              <a:rPr lang="es-MX" sz="2000" u="sng" dirty="0"/>
              <a:t>Chévere</a:t>
            </a:r>
            <a:r>
              <a:rPr lang="es-MX" sz="2000" dirty="0"/>
              <a:t>.  </a:t>
            </a:r>
            <a:r>
              <a:rPr lang="es-MX" sz="2000" dirty="0" smtClean="0"/>
              <a:t>¿Y _____?</a:t>
            </a:r>
            <a:endParaRPr lang="es-MX" sz="2000" u="sng" dirty="0" smtClean="0"/>
          </a:p>
          <a:p>
            <a:r>
              <a:rPr lang="es-MX" sz="2000" b="1" dirty="0" smtClean="0"/>
              <a:t>José </a:t>
            </a:r>
            <a:r>
              <a:rPr lang="es-MX" sz="2000" dirty="0"/>
              <a:t>: </a:t>
            </a:r>
            <a:r>
              <a:rPr lang="es-MX" sz="2000" u="sng" dirty="0"/>
              <a:t>Muy</a:t>
            </a:r>
            <a:r>
              <a:rPr lang="es-MX" sz="2000" dirty="0"/>
              <a:t> </a:t>
            </a:r>
            <a:r>
              <a:rPr lang="es-MX" sz="2000" u="sng" dirty="0" smtClean="0"/>
              <a:t>____</a:t>
            </a:r>
            <a:r>
              <a:rPr lang="es-MX" sz="2000" dirty="0" smtClean="0"/>
              <a:t> </a:t>
            </a:r>
            <a:r>
              <a:rPr lang="es-MX" sz="2000" dirty="0"/>
              <a:t>también. </a:t>
            </a:r>
            <a:r>
              <a:rPr lang="es-MX" sz="2000" u="sng" dirty="0"/>
              <a:t>Gracias</a:t>
            </a:r>
            <a:r>
              <a:rPr lang="es-MX" sz="2000" dirty="0"/>
              <a:t>.  </a:t>
            </a:r>
            <a:r>
              <a:rPr lang="es-MX" sz="2000" dirty="0" smtClean="0"/>
              <a:t>¿</a:t>
            </a:r>
            <a:r>
              <a:rPr lang="es-MX" sz="2000" u="sng" dirty="0" smtClean="0"/>
              <a:t>_____</a:t>
            </a:r>
            <a:r>
              <a:rPr lang="es-MX" sz="2000" dirty="0" smtClean="0"/>
              <a:t>_   </a:t>
            </a:r>
            <a:r>
              <a:rPr lang="es-MX" sz="2000" u="sng" dirty="0"/>
              <a:t>te llamas</a:t>
            </a:r>
            <a:r>
              <a:rPr lang="es-MX" sz="2000" dirty="0"/>
              <a:t>?</a:t>
            </a:r>
          </a:p>
          <a:p>
            <a:r>
              <a:rPr lang="es-MX" sz="2000" b="1" dirty="0">
                <a:solidFill>
                  <a:srgbClr val="0070C0"/>
                </a:solidFill>
              </a:rPr>
              <a:t>Lola</a:t>
            </a:r>
            <a:r>
              <a:rPr lang="es-MX" sz="2000" dirty="0"/>
              <a:t>:  </a:t>
            </a:r>
            <a:r>
              <a:rPr lang="es-MX" sz="2000" u="sng" dirty="0" smtClean="0"/>
              <a:t>Me</a:t>
            </a:r>
            <a:r>
              <a:rPr lang="es-MX" sz="2000" dirty="0" smtClean="0"/>
              <a:t>  </a:t>
            </a:r>
            <a:r>
              <a:rPr lang="es-MX" sz="2000" u="sng" dirty="0" smtClean="0"/>
              <a:t>_____ </a:t>
            </a:r>
            <a:r>
              <a:rPr lang="es-MX" sz="2000" dirty="0"/>
              <a:t>Lola. </a:t>
            </a:r>
            <a:r>
              <a:rPr lang="es-MX" sz="2000" dirty="0" smtClean="0"/>
              <a:t>¿___ </a:t>
            </a:r>
            <a:r>
              <a:rPr lang="es-MX" sz="2000" dirty="0"/>
              <a:t>tú?</a:t>
            </a:r>
          </a:p>
          <a:p>
            <a:r>
              <a:rPr lang="es-MX" sz="2000" b="1" dirty="0"/>
              <a:t>José </a:t>
            </a:r>
            <a:r>
              <a:rPr lang="es-MX" sz="2000" dirty="0"/>
              <a:t>: </a:t>
            </a:r>
            <a:r>
              <a:rPr lang="es-MX" sz="2000" dirty="0" smtClean="0"/>
              <a:t>Yo ____José</a:t>
            </a:r>
            <a:r>
              <a:rPr lang="es-MX" sz="2000" dirty="0"/>
              <a:t>.  Mucho </a:t>
            </a:r>
            <a:r>
              <a:rPr lang="es-MX" sz="2000" dirty="0" smtClean="0"/>
              <a:t>______.</a:t>
            </a:r>
            <a:endParaRPr lang="es-MX" sz="2000" dirty="0"/>
          </a:p>
          <a:p>
            <a:r>
              <a:rPr lang="es-MX" sz="2000" b="1" dirty="0">
                <a:solidFill>
                  <a:srgbClr val="0070C0"/>
                </a:solidFill>
              </a:rPr>
              <a:t>Lola</a:t>
            </a:r>
            <a:r>
              <a:rPr lang="es-MX" sz="2000" dirty="0"/>
              <a:t>:  Encantada. ¿De </a:t>
            </a:r>
            <a:r>
              <a:rPr lang="es-MX" sz="2000" dirty="0" smtClean="0"/>
              <a:t>______eres</a:t>
            </a:r>
            <a:r>
              <a:rPr lang="es-MX" sz="2000" dirty="0"/>
              <a:t>?</a:t>
            </a:r>
            <a:endParaRPr lang="es-MX" sz="2000" u="sng" dirty="0"/>
          </a:p>
          <a:p>
            <a:r>
              <a:rPr lang="es-MX" sz="2000" b="1" dirty="0"/>
              <a:t>José</a:t>
            </a:r>
            <a:r>
              <a:rPr lang="es-MX" sz="2000" dirty="0"/>
              <a:t>:  Yo </a:t>
            </a:r>
            <a:r>
              <a:rPr lang="es-MX" sz="2000" dirty="0" smtClean="0"/>
              <a:t>____de </a:t>
            </a:r>
            <a:r>
              <a:rPr lang="es-MX" sz="2000" dirty="0"/>
              <a:t>Chile. </a:t>
            </a:r>
            <a:r>
              <a:rPr lang="es-MX" sz="2000" dirty="0" smtClean="0"/>
              <a:t>¿___  ____?</a:t>
            </a:r>
            <a:endParaRPr lang="es-MX" sz="2000" dirty="0"/>
          </a:p>
          <a:p>
            <a:r>
              <a:rPr lang="es-MX" sz="2000" b="1" dirty="0">
                <a:solidFill>
                  <a:srgbClr val="0070C0"/>
                </a:solidFill>
              </a:rPr>
              <a:t>Lola</a:t>
            </a:r>
            <a:r>
              <a:rPr lang="es-MX" sz="2000" dirty="0"/>
              <a:t>:   Yo soy </a:t>
            </a:r>
            <a:r>
              <a:rPr lang="es-MX" sz="2000" dirty="0" smtClean="0"/>
              <a:t>___Colombia</a:t>
            </a:r>
            <a:r>
              <a:rPr lang="es-MX" sz="2000" dirty="0"/>
              <a:t>. ¿De qué ciudad </a:t>
            </a:r>
            <a:r>
              <a:rPr lang="es-MX" sz="2000" dirty="0" smtClean="0"/>
              <a:t>____?</a:t>
            </a:r>
            <a:endParaRPr lang="es-MX" sz="2000" dirty="0"/>
          </a:p>
          <a:p>
            <a:r>
              <a:rPr lang="es-MX" sz="2000" b="1" dirty="0"/>
              <a:t>José</a:t>
            </a:r>
            <a:r>
              <a:rPr lang="es-MX" sz="2000" dirty="0"/>
              <a:t>:  </a:t>
            </a:r>
            <a:r>
              <a:rPr lang="es-MX" sz="2000" dirty="0" smtClean="0"/>
              <a:t>____soy ____Santiago</a:t>
            </a:r>
            <a:r>
              <a:rPr lang="es-MX" sz="2000" dirty="0"/>
              <a:t>. </a:t>
            </a:r>
            <a:r>
              <a:rPr lang="es-MX" sz="2000" dirty="0" smtClean="0"/>
              <a:t>¿___ </a:t>
            </a:r>
            <a:r>
              <a:rPr lang="es-MX" sz="2000" dirty="0"/>
              <a:t>tú?</a:t>
            </a:r>
          </a:p>
          <a:p>
            <a:r>
              <a:rPr lang="es-MX" sz="2000" b="1" dirty="0">
                <a:solidFill>
                  <a:srgbClr val="0070C0"/>
                </a:solidFill>
              </a:rPr>
              <a:t>Lola</a:t>
            </a:r>
            <a:r>
              <a:rPr lang="es-MX" sz="2000" dirty="0"/>
              <a:t>:   Yo soy </a:t>
            </a:r>
            <a:r>
              <a:rPr lang="es-MX" sz="2000" dirty="0" smtClean="0"/>
              <a:t>____Bogotá</a:t>
            </a:r>
            <a:r>
              <a:rPr lang="es-MX" sz="2000" dirty="0"/>
              <a:t>.</a:t>
            </a:r>
          </a:p>
          <a:p>
            <a:r>
              <a:rPr lang="es-MX" sz="2000" b="1" dirty="0"/>
              <a:t>José </a:t>
            </a:r>
            <a:r>
              <a:rPr lang="es-MX" sz="2000" dirty="0"/>
              <a:t>:  Fue un </a:t>
            </a:r>
            <a:r>
              <a:rPr lang="es-MX" sz="2000" dirty="0" smtClean="0"/>
              <a:t>_______.</a:t>
            </a:r>
            <a:endParaRPr lang="es-MX" sz="2000" dirty="0"/>
          </a:p>
          <a:p>
            <a:r>
              <a:rPr lang="es-MX" sz="2000" b="1" dirty="0">
                <a:solidFill>
                  <a:srgbClr val="0070C0"/>
                </a:solidFill>
              </a:rPr>
              <a:t>Lola</a:t>
            </a:r>
            <a:r>
              <a:rPr lang="es-MX" sz="2000" dirty="0"/>
              <a:t>:  ¡</a:t>
            </a:r>
            <a:r>
              <a:rPr lang="es-MX" sz="2000" u="sng" dirty="0"/>
              <a:t>Gracias</a:t>
            </a:r>
            <a:r>
              <a:rPr lang="es-MX" sz="2000" dirty="0"/>
              <a:t>!  </a:t>
            </a:r>
            <a:r>
              <a:rPr lang="es-MX" sz="2000" u="sng" dirty="0" smtClean="0"/>
              <a:t>______</a:t>
            </a:r>
            <a:r>
              <a:rPr lang="es-MX" sz="2000" dirty="0" smtClean="0"/>
              <a:t>.</a:t>
            </a:r>
            <a:endParaRPr lang="es-MX" sz="2000" dirty="0"/>
          </a:p>
          <a:p>
            <a:r>
              <a:rPr lang="es-MX" sz="2000" b="1" dirty="0"/>
              <a:t>José </a:t>
            </a:r>
            <a:r>
              <a:rPr lang="es-MX" sz="2000" dirty="0"/>
              <a:t>: </a:t>
            </a:r>
            <a:r>
              <a:rPr lang="es-MX" sz="2000" dirty="0" smtClean="0"/>
              <a:t>_______  pronto</a:t>
            </a:r>
            <a:r>
              <a:rPr lang="es-MX" sz="2000" dirty="0"/>
              <a:t>. </a:t>
            </a:r>
          </a:p>
          <a:p>
            <a:endParaRPr lang="es-MX" sz="2000" dirty="0" smtClean="0"/>
          </a:p>
          <a:p>
            <a:r>
              <a:rPr lang="es-MX" sz="2000" dirty="0" smtClean="0"/>
              <a:t>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1" y="1124744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>
                <a:hlinkClick r:id="rId2" action="ppaction://hlinksldjump"/>
              </a:rPr>
              <a:t>Click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for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answers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93413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14036"/>
            <a:ext cx="806489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u="sng" dirty="0" smtClean="0">
                <a:solidFill>
                  <a:srgbClr val="0070C0"/>
                </a:solidFill>
              </a:rPr>
              <a:t>Ahora es tu turno</a:t>
            </a:r>
          </a:p>
          <a:p>
            <a:r>
              <a:rPr lang="es-MX" sz="2800" dirty="0" smtClean="0"/>
              <a:t>Haz un dialogo con tu pareja.  El dialogo necesita:</a:t>
            </a:r>
          </a:p>
          <a:p>
            <a:endParaRPr lang="es-MX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s-MX" sz="2400" dirty="0" err="1" smtClean="0"/>
              <a:t>Greet</a:t>
            </a:r>
            <a:r>
              <a:rPr lang="es-MX" sz="2400" dirty="0" smtClean="0"/>
              <a:t> </a:t>
            </a:r>
            <a:r>
              <a:rPr lang="es-MX" sz="2400" dirty="0" err="1" smtClean="0"/>
              <a:t>each</a:t>
            </a:r>
            <a:r>
              <a:rPr lang="es-MX" sz="2400" dirty="0" smtClean="0"/>
              <a:t> </a:t>
            </a:r>
            <a:r>
              <a:rPr lang="es-MX" sz="2400" dirty="0" err="1" smtClean="0"/>
              <a:t>other</a:t>
            </a:r>
            <a:r>
              <a:rPr lang="es-MX" sz="2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dirty="0" smtClean="0"/>
              <a:t>Ask </a:t>
            </a:r>
            <a:r>
              <a:rPr lang="es-MX" sz="2400" dirty="0" err="1" smtClean="0"/>
              <a:t>each</a:t>
            </a:r>
            <a:r>
              <a:rPr lang="es-MX" sz="2400" dirty="0" smtClean="0"/>
              <a:t> </a:t>
            </a:r>
            <a:r>
              <a:rPr lang="es-MX" sz="2400" dirty="0" err="1" smtClean="0"/>
              <a:t>others</a:t>
            </a:r>
            <a:r>
              <a:rPr lang="es-MX" sz="2400" dirty="0" smtClean="0"/>
              <a:t> </a:t>
            </a:r>
            <a:r>
              <a:rPr lang="es-MX" sz="2400" dirty="0" err="1" smtClean="0"/>
              <a:t>name</a:t>
            </a:r>
            <a:r>
              <a:rPr lang="es-MX" sz="2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dirty="0" smtClean="0"/>
              <a:t>Ask </a:t>
            </a:r>
            <a:r>
              <a:rPr lang="es-MX" sz="2400" dirty="0" err="1" smtClean="0"/>
              <a:t>how</a:t>
            </a:r>
            <a:r>
              <a:rPr lang="es-MX" sz="2400" dirty="0" smtClean="0"/>
              <a:t> </a:t>
            </a:r>
            <a:r>
              <a:rPr lang="es-MX" sz="2400" dirty="0" err="1" smtClean="0"/>
              <a:t>each</a:t>
            </a:r>
            <a:r>
              <a:rPr lang="es-MX" sz="2400" dirty="0" smtClean="0"/>
              <a:t> </a:t>
            </a:r>
            <a:r>
              <a:rPr lang="es-MX" sz="2400" dirty="0" err="1" smtClean="0"/>
              <a:t>other</a:t>
            </a:r>
            <a:r>
              <a:rPr lang="es-MX" sz="2400" dirty="0" smtClean="0"/>
              <a:t> </a:t>
            </a:r>
            <a:r>
              <a:rPr lang="es-MX" sz="2400" dirty="0" err="1" smtClean="0"/>
              <a:t>is</a:t>
            </a:r>
            <a:r>
              <a:rPr lang="es-MX" sz="2400" dirty="0" smtClean="0"/>
              <a:t> </a:t>
            </a:r>
            <a:r>
              <a:rPr lang="es-MX" sz="2400" dirty="0" err="1" smtClean="0"/>
              <a:t>doing</a:t>
            </a:r>
            <a:r>
              <a:rPr lang="es-MX" sz="2400" dirty="0"/>
              <a:t>.</a:t>
            </a:r>
            <a:endParaRPr lang="es-MX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s-MX" sz="2400" dirty="0" err="1" smtClean="0"/>
              <a:t>Say</a:t>
            </a:r>
            <a:r>
              <a:rPr lang="es-MX" sz="2400" dirty="0" smtClean="0"/>
              <a:t> </a:t>
            </a:r>
            <a:r>
              <a:rPr lang="es-MX" sz="2400" dirty="0" err="1" smtClean="0"/>
              <a:t>good</a:t>
            </a:r>
            <a:r>
              <a:rPr lang="es-MX" sz="2400" dirty="0" smtClean="0"/>
              <a:t> </a:t>
            </a:r>
            <a:r>
              <a:rPr lang="es-MX" sz="2400" dirty="0" err="1" smtClean="0"/>
              <a:t>afternoon</a:t>
            </a:r>
            <a:r>
              <a:rPr lang="es-MX" sz="2400" dirty="0" smtClean="0"/>
              <a:t> </a:t>
            </a:r>
            <a:r>
              <a:rPr lang="es-MX" sz="2400" dirty="0" err="1" smtClean="0"/>
              <a:t>to</a:t>
            </a:r>
            <a:r>
              <a:rPr lang="es-MX" sz="2400" dirty="0" smtClean="0"/>
              <a:t> </a:t>
            </a:r>
            <a:r>
              <a:rPr lang="es-MX" sz="2400" dirty="0" err="1" smtClean="0"/>
              <a:t>each</a:t>
            </a:r>
            <a:r>
              <a:rPr lang="es-MX" sz="2400" dirty="0" smtClean="0"/>
              <a:t> </a:t>
            </a:r>
            <a:r>
              <a:rPr lang="es-MX" sz="2400" dirty="0" err="1" smtClean="0"/>
              <a:t>other</a:t>
            </a:r>
            <a:r>
              <a:rPr lang="es-MX" sz="2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dirty="0" smtClean="0"/>
              <a:t>Ask </a:t>
            </a:r>
            <a:r>
              <a:rPr lang="es-MX" sz="2400" dirty="0" err="1" smtClean="0"/>
              <a:t>where</a:t>
            </a:r>
            <a:r>
              <a:rPr lang="es-MX" sz="2400" dirty="0" smtClean="0"/>
              <a:t> </a:t>
            </a:r>
            <a:r>
              <a:rPr lang="es-MX" sz="2400" dirty="0" err="1" smtClean="0"/>
              <a:t>each</a:t>
            </a:r>
            <a:r>
              <a:rPr lang="es-MX" sz="2400" dirty="0" smtClean="0"/>
              <a:t> </a:t>
            </a:r>
            <a:r>
              <a:rPr lang="es-MX" sz="2400" dirty="0" err="1" smtClean="0"/>
              <a:t>other</a:t>
            </a:r>
            <a:r>
              <a:rPr lang="es-MX" sz="2400" dirty="0" smtClean="0"/>
              <a:t> </a:t>
            </a:r>
            <a:r>
              <a:rPr lang="es-MX" sz="2400" dirty="0" err="1" smtClean="0"/>
              <a:t>is</a:t>
            </a:r>
            <a:r>
              <a:rPr lang="es-MX" sz="2400" dirty="0" smtClean="0"/>
              <a:t> </a:t>
            </a:r>
            <a:r>
              <a:rPr lang="es-MX" sz="2400" dirty="0" err="1" smtClean="0"/>
              <a:t>from</a:t>
            </a:r>
            <a:r>
              <a:rPr lang="es-MX" sz="2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dirty="0" err="1" smtClean="0"/>
              <a:t>Say</a:t>
            </a:r>
            <a:r>
              <a:rPr lang="es-MX" sz="2400" dirty="0" smtClean="0"/>
              <a:t> </a:t>
            </a:r>
            <a:r>
              <a:rPr lang="es-MX" sz="2400" dirty="0" err="1" smtClean="0"/>
              <a:t>it</a:t>
            </a:r>
            <a:r>
              <a:rPr lang="es-MX" sz="2400" dirty="0" smtClean="0"/>
              <a:t> </a:t>
            </a:r>
            <a:r>
              <a:rPr lang="es-MX" sz="2400" dirty="0" err="1" smtClean="0"/>
              <a:t>was</a:t>
            </a:r>
            <a:r>
              <a:rPr lang="es-MX" sz="2400" dirty="0" smtClean="0"/>
              <a:t> </a:t>
            </a:r>
            <a:r>
              <a:rPr lang="es-MX" sz="2400" dirty="0" err="1" smtClean="0"/>
              <a:t>nice</a:t>
            </a:r>
            <a:r>
              <a:rPr lang="es-MX" sz="2400" dirty="0" smtClean="0"/>
              <a:t> meeting </a:t>
            </a:r>
            <a:r>
              <a:rPr lang="es-MX" sz="2400" dirty="0" err="1" smtClean="0"/>
              <a:t>each</a:t>
            </a:r>
            <a:r>
              <a:rPr lang="es-MX" sz="2400" dirty="0" smtClean="0"/>
              <a:t> </a:t>
            </a:r>
            <a:r>
              <a:rPr lang="es-MX" sz="2400" dirty="0" err="1" smtClean="0"/>
              <a:t>other</a:t>
            </a:r>
            <a:r>
              <a:rPr lang="es-MX" sz="2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dirty="0" err="1" smtClean="0"/>
              <a:t>Say</a:t>
            </a:r>
            <a:r>
              <a:rPr lang="es-MX" sz="2400" dirty="0" smtClean="0"/>
              <a:t> </a:t>
            </a:r>
            <a:r>
              <a:rPr lang="es-MX" sz="2400" dirty="0" err="1" smtClean="0"/>
              <a:t>you</a:t>
            </a:r>
            <a:r>
              <a:rPr lang="es-MX" sz="2400" dirty="0" smtClean="0"/>
              <a:t> </a:t>
            </a:r>
            <a:r>
              <a:rPr lang="es-MX" sz="2400" dirty="0" err="1" smtClean="0"/>
              <a:t>will</a:t>
            </a:r>
            <a:r>
              <a:rPr lang="es-MX" sz="2400" dirty="0" smtClean="0"/>
              <a:t> </a:t>
            </a:r>
            <a:r>
              <a:rPr lang="es-MX" sz="2400" dirty="0" err="1" smtClean="0"/>
              <a:t>see</a:t>
            </a:r>
            <a:r>
              <a:rPr lang="es-MX" sz="2400" dirty="0" smtClean="0"/>
              <a:t> </a:t>
            </a:r>
            <a:r>
              <a:rPr lang="es-MX" sz="2400" dirty="0" err="1" smtClean="0"/>
              <a:t>each</a:t>
            </a:r>
            <a:r>
              <a:rPr lang="es-MX" sz="2400" dirty="0" smtClean="0"/>
              <a:t> </a:t>
            </a:r>
            <a:r>
              <a:rPr lang="es-MX" sz="2400" dirty="0" err="1" smtClean="0"/>
              <a:t>other</a:t>
            </a:r>
            <a:r>
              <a:rPr lang="es-MX" sz="2400" dirty="0" smtClean="0"/>
              <a:t> </a:t>
            </a:r>
            <a:r>
              <a:rPr lang="es-MX" sz="2400" dirty="0" err="1" smtClean="0"/>
              <a:t>later</a:t>
            </a:r>
            <a:r>
              <a:rPr lang="es-MX" sz="2400" dirty="0" smtClean="0"/>
              <a:t> .</a:t>
            </a:r>
          </a:p>
          <a:p>
            <a:endParaRPr lang="es-MX" sz="2800" dirty="0" smtClean="0"/>
          </a:p>
          <a:p>
            <a:r>
              <a:rPr lang="es-MX" sz="2400" b="1" dirty="0" err="1" smtClean="0">
                <a:solidFill>
                  <a:srgbClr val="FF0000"/>
                </a:solidFill>
              </a:rPr>
              <a:t>Finally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r>
              <a:rPr lang="es-MX" sz="2400" b="1" dirty="0" err="1" smtClean="0">
                <a:solidFill>
                  <a:srgbClr val="FF0000"/>
                </a:solidFill>
              </a:rPr>
              <a:t>act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r>
              <a:rPr lang="es-MX" sz="2400" b="1" dirty="0" err="1" smtClean="0">
                <a:solidFill>
                  <a:srgbClr val="FF0000"/>
                </a:solidFill>
              </a:rPr>
              <a:t>out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r>
              <a:rPr lang="es-MX" sz="2400" b="1" dirty="0" err="1" smtClean="0">
                <a:solidFill>
                  <a:srgbClr val="FF0000"/>
                </a:solidFill>
              </a:rPr>
              <a:t>your</a:t>
            </a:r>
            <a:r>
              <a:rPr lang="es-MX" sz="2400" b="1" dirty="0" smtClean="0">
                <a:solidFill>
                  <a:srgbClr val="FF0000"/>
                </a:solidFill>
              </a:rPr>
              <a:t> dialogue in </a:t>
            </a:r>
            <a:r>
              <a:rPr lang="es-MX" sz="2400" b="1" dirty="0" err="1" smtClean="0">
                <a:solidFill>
                  <a:srgbClr val="FF0000"/>
                </a:solidFill>
              </a:rPr>
              <a:t>front</a:t>
            </a:r>
            <a:r>
              <a:rPr lang="es-MX" sz="2400" b="1" dirty="0" smtClean="0">
                <a:solidFill>
                  <a:srgbClr val="FF0000"/>
                </a:solidFill>
              </a:rPr>
              <a:t> of </a:t>
            </a:r>
            <a:r>
              <a:rPr lang="es-MX" sz="2400" b="1" dirty="0" err="1" smtClean="0">
                <a:solidFill>
                  <a:srgbClr val="FF0000"/>
                </a:solidFill>
              </a:rPr>
              <a:t>the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r>
              <a:rPr lang="es-MX" sz="2400" b="1" dirty="0" err="1" smtClean="0">
                <a:solidFill>
                  <a:srgbClr val="FF0000"/>
                </a:solidFill>
              </a:rPr>
              <a:t>class</a:t>
            </a:r>
            <a:r>
              <a:rPr lang="es-MX" sz="2400" b="1" dirty="0" smtClean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2050" name="Picture 2" descr="http://media.merchantcircle.com/32160082/OK%20happy%20face_full.jpe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678" y="1783996"/>
            <a:ext cx="1796367" cy="1543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48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19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097743" y="764704"/>
            <a:ext cx="6947415" cy="581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err="1" smtClean="0">
                <a:solidFill>
                  <a:srgbClr val="002060"/>
                </a:solidFill>
              </a:rPr>
              <a:t>Escribe</a:t>
            </a:r>
            <a:r>
              <a:rPr lang="en-US" sz="2400" u="sng" dirty="0" smtClean="0">
                <a:solidFill>
                  <a:srgbClr val="002060"/>
                </a:solidFill>
              </a:rPr>
              <a:t> el </a:t>
            </a:r>
            <a:r>
              <a:rPr lang="en-US" sz="2400" u="sng" dirty="0" err="1" smtClean="0">
                <a:solidFill>
                  <a:srgbClr val="002060"/>
                </a:solidFill>
              </a:rPr>
              <a:t>pronombre</a:t>
            </a:r>
            <a:r>
              <a:rPr lang="en-US" sz="2400" u="sng" dirty="0" smtClean="0">
                <a:solidFill>
                  <a:srgbClr val="002060"/>
                </a:solidFill>
              </a:rPr>
              <a:t> </a:t>
            </a:r>
            <a:r>
              <a:rPr lang="en-US" sz="2400" u="sng" dirty="0" err="1" smtClean="0">
                <a:solidFill>
                  <a:srgbClr val="002060"/>
                </a:solidFill>
              </a:rPr>
              <a:t>correcto</a:t>
            </a:r>
            <a:r>
              <a:rPr lang="en-US" sz="2400" u="sng" dirty="0" smtClean="0">
                <a:solidFill>
                  <a:srgbClr val="002060"/>
                </a:solidFill>
              </a:rPr>
              <a:t> en el </a:t>
            </a:r>
            <a:r>
              <a:rPr lang="en-US" sz="2400" u="sng" dirty="0" err="1" smtClean="0">
                <a:solidFill>
                  <a:srgbClr val="002060"/>
                </a:solidFill>
              </a:rPr>
              <a:t>espacio</a:t>
            </a:r>
            <a:r>
              <a:rPr lang="en-US" sz="2400" u="sng" dirty="0" smtClean="0">
                <a:solidFill>
                  <a:srgbClr val="002060"/>
                </a:solidFill>
              </a:rPr>
              <a:t> en </a:t>
            </a:r>
            <a:r>
              <a:rPr lang="en-US" sz="2400" u="sng" dirty="0" err="1" smtClean="0">
                <a:solidFill>
                  <a:srgbClr val="002060"/>
                </a:solidFill>
              </a:rPr>
              <a:t>blanco</a:t>
            </a:r>
            <a:endParaRPr lang="en-US" sz="2400" u="sng" dirty="0" smtClean="0">
              <a:solidFill>
                <a:srgbClr val="002060"/>
              </a:solidFill>
            </a:endParaRPr>
          </a:p>
          <a:p>
            <a:endParaRPr lang="en-US" sz="24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(She) </a:t>
            </a:r>
            <a:r>
              <a:rPr lang="en-US" sz="2400" u="sng" dirty="0" smtClean="0"/>
              <a:t>Ella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María</a:t>
            </a:r>
            <a:r>
              <a:rPr lang="en-US" sz="2400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(I) </a:t>
            </a:r>
            <a:r>
              <a:rPr lang="en-US" sz="2400" u="sng" dirty="0" err="1" smtClean="0"/>
              <a:t>Yo</a:t>
            </a:r>
            <a:r>
              <a:rPr lang="en-US" sz="2400" dirty="0" smtClean="0"/>
              <a:t> soy  </a:t>
            </a:r>
            <a:r>
              <a:rPr lang="en-US" sz="2400" dirty="0" err="1" smtClean="0"/>
              <a:t>Rafaél</a:t>
            </a:r>
            <a:r>
              <a:rPr lang="en-US" sz="2400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(We) </a:t>
            </a:r>
            <a:r>
              <a:rPr lang="en-US" sz="2400" u="sng" dirty="0" err="1" smtClean="0"/>
              <a:t>Nosotros</a:t>
            </a:r>
            <a:r>
              <a:rPr lang="en-US" sz="2400" dirty="0" smtClean="0"/>
              <a:t> </a:t>
            </a:r>
            <a:r>
              <a:rPr lang="en-US" sz="2400" dirty="0" err="1" smtClean="0"/>
              <a:t>somos</a:t>
            </a:r>
            <a:r>
              <a:rPr lang="en-US" sz="2400" dirty="0" smtClean="0"/>
              <a:t> </a:t>
            </a:r>
            <a:r>
              <a:rPr lang="en-US" sz="2400" dirty="0" err="1" smtClean="0"/>
              <a:t>Luís</a:t>
            </a:r>
            <a:r>
              <a:rPr lang="en-US" sz="2400" dirty="0" smtClean="0"/>
              <a:t> y Ana.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(You/singular) </a:t>
            </a:r>
            <a:r>
              <a:rPr lang="es-MX" sz="2400" u="sng" dirty="0" smtClean="0"/>
              <a:t>Tú</a:t>
            </a:r>
            <a:r>
              <a:rPr lang="en-US" sz="2400" dirty="0" smtClean="0"/>
              <a:t> </a:t>
            </a:r>
            <a:r>
              <a:rPr lang="en-US" sz="2400" dirty="0" err="1" smtClean="0"/>
              <a:t>eres</a:t>
            </a:r>
            <a:r>
              <a:rPr lang="en-US" sz="2400" dirty="0" smtClean="0"/>
              <a:t> Elena.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(He) </a:t>
            </a:r>
            <a:r>
              <a:rPr lang="es-ES" sz="2400" u="sng" dirty="0" smtClean="0"/>
              <a:t>Él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Rodrigo.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(They) </a:t>
            </a:r>
            <a:r>
              <a:rPr lang="en-US" sz="2400" u="sng" dirty="0" err="1" smtClean="0"/>
              <a:t>Ellos</a:t>
            </a:r>
            <a:r>
              <a:rPr lang="en-US" sz="2400" dirty="0" smtClean="0"/>
              <a:t> son Samuel y Jenny.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(You/plural) </a:t>
            </a:r>
            <a:r>
              <a:rPr lang="en-US" sz="2400" u="sng" dirty="0" err="1" smtClean="0"/>
              <a:t>Ustedes</a:t>
            </a:r>
            <a:r>
              <a:rPr lang="en-US" sz="2400" dirty="0" smtClean="0"/>
              <a:t> son Jaime y </a:t>
            </a:r>
            <a:r>
              <a:rPr lang="en-US" sz="2400" dirty="0" err="1" smtClean="0"/>
              <a:t>Reinaldo</a:t>
            </a:r>
            <a:r>
              <a:rPr lang="en-US" sz="2400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(We) </a:t>
            </a:r>
            <a:r>
              <a:rPr lang="en-US" sz="2400" u="sng" dirty="0" err="1" smtClean="0"/>
              <a:t>Nosotros</a:t>
            </a:r>
            <a:r>
              <a:rPr lang="en-US" sz="2400" dirty="0" smtClean="0"/>
              <a:t> </a:t>
            </a:r>
            <a:r>
              <a:rPr lang="en-US" sz="2400" dirty="0" err="1" smtClean="0"/>
              <a:t>somos</a:t>
            </a:r>
            <a:r>
              <a:rPr lang="en-US" sz="2400" dirty="0" smtClean="0"/>
              <a:t> Jacky y Elena.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6322250" y="362154"/>
            <a:ext cx="1722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Back to </a:t>
            </a:r>
            <a:r>
              <a:rPr lang="es-MX" b="1" dirty="0" err="1" smtClean="0"/>
              <a:t>slide</a:t>
            </a:r>
            <a:r>
              <a:rPr lang="es-MX" b="1" dirty="0" smtClean="0"/>
              <a:t> # 9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18864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D0CD-9CF9-44A4-B9E7-6A29B144397B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404664"/>
            <a:ext cx="8534400" cy="667875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s-MX" sz="2800" b="1" u="sng" dirty="0" smtClean="0">
                <a:solidFill>
                  <a:srgbClr val="0070C0"/>
                </a:solidFill>
              </a:rPr>
              <a:t>Saludos</a:t>
            </a:r>
            <a:r>
              <a:rPr lang="es-MX" sz="2800" b="1" dirty="0" smtClean="0">
                <a:solidFill>
                  <a:srgbClr val="0070C0"/>
                </a:solidFill>
              </a:rPr>
              <a:t> (Greetings)</a:t>
            </a:r>
            <a:endParaRPr lang="es-MX" sz="2800" b="1" u="sng" dirty="0" smtClean="0">
              <a:solidFill>
                <a:srgbClr val="0070C0"/>
              </a:solidFill>
            </a:endParaRPr>
          </a:p>
          <a:p>
            <a:r>
              <a:rPr lang="es-MX" sz="2400" b="1" dirty="0" smtClean="0">
                <a:solidFill>
                  <a:srgbClr val="0070C0"/>
                </a:solidFill>
              </a:rPr>
              <a:t>Lola</a:t>
            </a:r>
            <a:r>
              <a:rPr lang="es-MX" sz="2400" dirty="0" smtClean="0"/>
              <a:t>: </a:t>
            </a:r>
            <a:r>
              <a:rPr lang="es-MX" sz="2400" u="sng" dirty="0" smtClean="0">
                <a:hlinkClick r:id="rId2" action="ppaction://hlinksldjump"/>
              </a:rPr>
              <a:t>Hola</a:t>
            </a:r>
            <a:r>
              <a:rPr lang="es-MX" sz="2400" dirty="0" smtClean="0"/>
              <a:t>.  </a:t>
            </a:r>
            <a:r>
              <a:rPr lang="es-MX" sz="2400" u="sng" dirty="0" smtClean="0">
                <a:hlinkClick r:id="rId3" action="ppaction://hlinksldjump"/>
              </a:rPr>
              <a:t>Buenos días</a:t>
            </a:r>
            <a:r>
              <a:rPr lang="es-MX" sz="2400" dirty="0" smtClean="0"/>
              <a:t>.</a:t>
            </a:r>
          </a:p>
          <a:p>
            <a:r>
              <a:rPr lang="es-MX" sz="2400" b="1" dirty="0" smtClean="0"/>
              <a:t>José</a:t>
            </a:r>
            <a:r>
              <a:rPr lang="es-MX" sz="2400" dirty="0" smtClean="0"/>
              <a:t>: </a:t>
            </a:r>
            <a:r>
              <a:rPr lang="es-MX" sz="2400" dirty="0" smtClean="0">
                <a:hlinkClick r:id="rId3" action="ppaction://hlinksldjump"/>
              </a:rPr>
              <a:t>Buenos días</a:t>
            </a:r>
            <a:r>
              <a:rPr lang="es-MX" sz="2400" dirty="0" smtClean="0"/>
              <a:t>.  </a:t>
            </a:r>
            <a:r>
              <a:rPr lang="es-MX" sz="2400" dirty="0" smtClean="0">
                <a:hlinkClick r:id="rId2" action="ppaction://hlinksldjump"/>
              </a:rPr>
              <a:t>¿</a:t>
            </a:r>
            <a:r>
              <a:rPr lang="es-MX" sz="2400" u="sng" dirty="0" smtClean="0">
                <a:hlinkClick r:id="rId2" action="ppaction://hlinksldjump"/>
              </a:rPr>
              <a:t>Cómo estás</a:t>
            </a:r>
            <a:r>
              <a:rPr lang="es-MX" sz="2400" dirty="0" smtClean="0">
                <a:hlinkClick r:id="rId2" action="ppaction://hlinksldjump"/>
              </a:rPr>
              <a:t>?</a:t>
            </a:r>
            <a:endParaRPr lang="es-MX" sz="2400" dirty="0" smtClean="0"/>
          </a:p>
          <a:p>
            <a:r>
              <a:rPr lang="es-MX" sz="2400" b="1" dirty="0" smtClean="0">
                <a:solidFill>
                  <a:srgbClr val="0070C0"/>
                </a:solidFill>
              </a:rPr>
              <a:t>Lola</a:t>
            </a:r>
            <a:r>
              <a:rPr lang="es-MX" sz="2400" dirty="0" smtClean="0"/>
              <a:t>: </a:t>
            </a:r>
            <a:r>
              <a:rPr lang="es-MX" sz="2400" u="sng" dirty="0" smtClean="0">
                <a:hlinkClick r:id="rId2" action="ppaction://hlinksldjump"/>
              </a:rPr>
              <a:t>Chévere</a:t>
            </a:r>
            <a:r>
              <a:rPr lang="es-MX" sz="2400" dirty="0" smtClean="0"/>
              <a:t>.  </a:t>
            </a:r>
            <a:r>
              <a:rPr lang="es-MX" sz="2400" dirty="0" smtClean="0">
                <a:hlinkClick r:id="rId2" action="ppaction://hlinksldjump"/>
              </a:rPr>
              <a:t>¿</a:t>
            </a:r>
            <a:r>
              <a:rPr lang="es-MX" sz="2400" u="sng" dirty="0" smtClean="0">
                <a:hlinkClick r:id="rId2" action="ppaction://hlinksldjump"/>
              </a:rPr>
              <a:t>Y tú</a:t>
            </a:r>
            <a:r>
              <a:rPr lang="es-MX" sz="2400" dirty="0" smtClean="0">
                <a:hlinkClick r:id="rId2" action="ppaction://hlinksldjump"/>
              </a:rPr>
              <a:t>?</a:t>
            </a:r>
            <a:endParaRPr lang="es-MX" sz="2400" dirty="0" smtClean="0"/>
          </a:p>
          <a:p>
            <a:r>
              <a:rPr lang="es-MX" sz="2400" b="1" dirty="0"/>
              <a:t>José </a:t>
            </a:r>
            <a:r>
              <a:rPr lang="es-MX" sz="2400" dirty="0" smtClean="0"/>
              <a:t>: </a:t>
            </a:r>
            <a:r>
              <a:rPr lang="es-MX" sz="2400" u="sng" dirty="0" smtClean="0">
                <a:hlinkClick r:id="rId2" action="ppaction://hlinksldjump"/>
              </a:rPr>
              <a:t>Muy</a:t>
            </a:r>
            <a:r>
              <a:rPr lang="es-MX" sz="2400" dirty="0" smtClean="0"/>
              <a:t> </a:t>
            </a:r>
            <a:r>
              <a:rPr lang="es-MX" sz="2400" u="sng" dirty="0" smtClean="0">
                <a:hlinkClick r:id="rId2" action="ppaction://hlinksldjump"/>
              </a:rPr>
              <a:t>bien</a:t>
            </a:r>
            <a:r>
              <a:rPr lang="es-MX" sz="2400" dirty="0" smtClean="0"/>
              <a:t> </a:t>
            </a:r>
            <a:r>
              <a:rPr lang="es-MX" sz="2400" dirty="0" smtClean="0">
                <a:hlinkClick r:id="rId4" action="ppaction://hlinksldjump"/>
              </a:rPr>
              <a:t>también</a:t>
            </a:r>
            <a:r>
              <a:rPr lang="es-MX" sz="2400" dirty="0" smtClean="0"/>
              <a:t>. </a:t>
            </a:r>
            <a:r>
              <a:rPr lang="es-MX" sz="2400" u="sng" dirty="0">
                <a:hlinkClick r:id="rId3" action="ppaction://hlinksldjump"/>
              </a:rPr>
              <a:t>G</a:t>
            </a:r>
            <a:r>
              <a:rPr lang="es-MX" sz="2400" u="sng" dirty="0" smtClean="0">
                <a:hlinkClick r:id="rId3" action="ppaction://hlinksldjump"/>
              </a:rPr>
              <a:t>racias</a:t>
            </a:r>
            <a:r>
              <a:rPr lang="es-MX" sz="2400" dirty="0" smtClean="0"/>
              <a:t>.  </a:t>
            </a:r>
            <a:r>
              <a:rPr lang="es-MX" sz="2400" dirty="0" smtClean="0">
                <a:hlinkClick r:id="rId2" action="ppaction://hlinksldjump"/>
              </a:rPr>
              <a:t>¿</a:t>
            </a:r>
            <a:r>
              <a:rPr lang="es-MX" sz="2400" u="sng" dirty="0" smtClean="0">
                <a:hlinkClick r:id="rId2" action="ppaction://hlinksldjump"/>
              </a:rPr>
              <a:t>Cómo te llamas</a:t>
            </a:r>
            <a:r>
              <a:rPr lang="es-MX" sz="2400" dirty="0" smtClean="0">
                <a:hlinkClick r:id="rId2" action="ppaction://hlinksldjump"/>
              </a:rPr>
              <a:t>?</a:t>
            </a:r>
            <a:endParaRPr lang="es-MX" sz="2400" dirty="0" smtClean="0"/>
          </a:p>
          <a:p>
            <a:r>
              <a:rPr lang="es-MX" sz="2400" b="1" dirty="0" smtClean="0">
                <a:solidFill>
                  <a:srgbClr val="0070C0"/>
                </a:solidFill>
              </a:rPr>
              <a:t>Lola</a:t>
            </a:r>
            <a:r>
              <a:rPr lang="es-MX" sz="2400" dirty="0" smtClean="0"/>
              <a:t>:  </a:t>
            </a:r>
            <a:r>
              <a:rPr lang="es-MX" sz="2400" u="sng" dirty="0" smtClean="0">
                <a:hlinkClick r:id="rId2" action="ppaction://hlinksldjump"/>
              </a:rPr>
              <a:t>Me llamo </a:t>
            </a:r>
            <a:r>
              <a:rPr lang="es-MX" sz="2400" dirty="0" smtClean="0"/>
              <a:t>Lola. </a:t>
            </a:r>
            <a:r>
              <a:rPr lang="es-MX" sz="2400" dirty="0">
                <a:hlinkClick r:id="rId2" action="ppaction://hlinksldjump"/>
              </a:rPr>
              <a:t>¿Y tú</a:t>
            </a:r>
            <a:r>
              <a:rPr lang="es-MX" sz="2400" dirty="0" smtClean="0">
                <a:hlinkClick r:id="rId2" action="ppaction://hlinksldjump"/>
              </a:rPr>
              <a:t>?</a:t>
            </a:r>
            <a:endParaRPr lang="es-MX" sz="2400" dirty="0" smtClean="0"/>
          </a:p>
          <a:p>
            <a:r>
              <a:rPr lang="es-MX" sz="2400" b="1" dirty="0"/>
              <a:t>José </a:t>
            </a:r>
            <a:r>
              <a:rPr lang="es-MX" sz="2400" dirty="0" smtClean="0"/>
              <a:t>: </a:t>
            </a:r>
            <a:r>
              <a:rPr lang="es-MX" sz="2400" u="sng" dirty="0" smtClean="0">
                <a:hlinkClick r:id="rId4" action="ppaction://hlinksldjump"/>
              </a:rPr>
              <a:t>Yo soy </a:t>
            </a:r>
            <a:r>
              <a:rPr lang="es-MX" sz="2400" dirty="0" smtClean="0"/>
              <a:t>José.  </a:t>
            </a:r>
            <a:r>
              <a:rPr lang="es-MX" sz="2400" u="sng" dirty="0" smtClean="0">
                <a:hlinkClick r:id="rId2" action="ppaction://hlinksldjump"/>
              </a:rPr>
              <a:t>Mucho gusto</a:t>
            </a:r>
            <a:r>
              <a:rPr lang="es-MX" sz="2400" dirty="0" smtClean="0"/>
              <a:t>.</a:t>
            </a:r>
          </a:p>
          <a:p>
            <a:r>
              <a:rPr lang="es-MX" sz="2400" b="1" dirty="0" smtClean="0">
                <a:solidFill>
                  <a:srgbClr val="0070C0"/>
                </a:solidFill>
              </a:rPr>
              <a:t>Lola</a:t>
            </a:r>
            <a:r>
              <a:rPr lang="es-MX" sz="2400" dirty="0" smtClean="0"/>
              <a:t>:  </a:t>
            </a:r>
            <a:r>
              <a:rPr lang="es-MX" sz="2400" u="sng" dirty="0" smtClean="0">
                <a:hlinkClick r:id="rId4" action="ppaction://hlinksldjump"/>
              </a:rPr>
              <a:t>Encantada</a:t>
            </a:r>
            <a:r>
              <a:rPr lang="es-MX" sz="2400" dirty="0" smtClean="0"/>
              <a:t>. </a:t>
            </a:r>
            <a:r>
              <a:rPr lang="es-MX" sz="2400" dirty="0" smtClean="0">
                <a:hlinkClick r:id="rId4" action="ppaction://hlinksldjump"/>
              </a:rPr>
              <a:t>¿De dónde eres?</a:t>
            </a:r>
            <a:endParaRPr lang="es-MX" sz="2400" u="sng" dirty="0" smtClean="0"/>
          </a:p>
          <a:p>
            <a:r>
              <a:rPr lang="es-MX" sz="2400" b="1" dirty="0" smtClean="0"/>
              <a:t>José</a:t>
            </a:r>
            <a:r>
              <a:rPr lang="es-MX" sz="2400" dirty="0" smtClean="0"/>
              <a:t>:  </a:t>
            </a:r>
            <a:r>
              <a:rPr lang="es-MX" sz="2400" dirty="0" smtClean="0">
                <a:hlinkClick r:id="rId4" action="ppaction://hlinksldjump"/>
              </a:rPr>
              <a:t>Yo soy de </a:t>
            </a:r>
            <a:r>
              <a:rPr lang="es-MX" sz="2400" dirty="0" smtClean="0"/>
              <a:t>Chile. </a:t>
            </a:r>
            <a:r>
              <a:rPr lang="es-MX" sz="2400" dirty="0" smtClean="0">
                <a:hlinkClick r:id="rId2" action="ppaction://hlinksldjump"/>
              </a:rPr>
              <a:t>¿Y tú?</a:t>
            </a:r>
            <a:endParaRPr lang="es-MX" sz="2400" dirty="0"/>
          </a:p>
          <a:p>
            <a:r>
              <a:rPr lang="es-MX" sz="2400" b="1" dirty="0" smtClean="0">
                <a:solidFill>
                  <a:srgbClr val="0070C0"/>
                </a:solidFill>
              </a:rPr>
              <a:t>Lola</a:t>
            </a:r>
            <a:r>
              <a:rPr lang="es-MX" sz="2400" dirty="0" smtClean="0"/>
              <a:t>:   </a:t>
            </a:r>
            <a:r>
              <a:rPr lang="es-MX" sz="2400" dirty="0" smtClean="0">
                <a:hlinkClick r:id="rId4" action="ppaction://hlinksldjump"/>
              </a:rPr>
              <a:t>Yo soy de </a:t>
            </a:r>
            <a:r>
              <a:rPr lang="es-MX" sz="2400" dirty="0" smtClean="0"/>
              <a:t>Colombia</a:t>
            </a:r>
            <a:r>
              <a:rPr lang="es-MX" sz="2400" dirty="0"/>
              <a:t>. </a:t>
            </a:r>
            <a:r>
              <a:rPr lang="es-MX" sz="2400" dirty="0" smtClean="0">
                <a:hlinkClick r:id="rId4" action="ppaction://hlinksldjump"/>
              </a:rPr>
              <a:t>¿De qué ciudad eres?</a:t>
            </a:r>
            <a:endParaRPr lang="es-MX" sz="2400" dirty="0" smtClean="0"/>
          </a:p>
          <a:p>
            <a:r>
              <a:rPr lang="es-MX" sz="2400" b="1" dirty="0"/>
              <a:t>José</a:t>
            </a:r>
            <a:r>
              <a:rPr lang="es-MX" sz="2400" dirty="0"/>
              <a:t>:  </a:t>
            </a:r>
            <a:r>
              <a:rPr lang="es-MX" sz="2400" dirty="0">
                <a:hlinkClick r:id="rId4" action="ppaction://hlinksldjump"/>
              </a:rPr>
              <a:t>Yo soy de </a:t>
            </a:r>
            <a:r>
              <a:rPr lang="es-MX" sz="2400" dirty="0" smtClean="0"/>
              <a:t>Santiago. </a:t>
            </a:r>
            <a:r>
              <a:rPr lang="es-MX" sz="2400" dirty="0">
                <a:hlinkClick r:id="rId2" action="ppaction://hlinksldjump"/>
              </a:rPr>
              <a:t>¿Y tú</a:t>
            </a:r>
            <a:r>
              <a:rPr lang="es-MX" sz="2400" dirty="0" smtClean="0">
                <a:hlinkClick r:id="rId2" action="ppaction://hlinksldjump"/>
              </a:rPr>
              <a:t>?</a:t>
            </a:r>
            <a:endParaRPr lang="es-MX" sz="2400" dirty="0" smtClean="0"/>
          </a:p>
          <a:p>
            <a:r>
              <a:rPr lang="es-MX" sz="2400" b="1" dirty="0">
                <a:solidFill>
                  <a:srgbClr val="0070C0"/>
                </a:solidFill>
              </a:rPr>
              <a:t>Lola</a:t>
            </a:r>
            <a:r>
              <a:rPr lang="es-MX" sz="2400" dirty="0"/>
              <a:t>:   </a:t>
            </a:r>
            <a:r>
              <a:rPr lang="es-MX" sz="2400" dirty="0">
                <a:hlinkClick r:id="rId4" action="ppaction://hlinksldjump"/>
              </a:rPr>
              <a:t>Yo soy de </a:t>
            </a:r>
            <a:r>
              <a:rPr lang="es-MX" sz="2400" dirty="0" smtClean="0"/>
              <a:t>Bogotá.</a:t>
            </a:r>
          </a:p>
          <a:p>
            <a:r>
              <a:rPr lang="es-MX" sz="2400" b="1" dirty="0" smtClean="0"/>
              <a:t>José </a:t>
            </a:r>
            <a:r>
              <a:rPr lang="es-MX" sz="2400" dirty="0" smtClean="0"/>
              <a:t>:  </a:t>
            </a:r>
            <a:r>
              <a:rPr lang="es-MX" sz="2400" u="sng" dirty="0">
                <a:hlinkClick r:id="rId2" action="ppaction://hlinksldjump"/>
              </a:rPr>
              <a:t>F</a:t>
            </a:r>
            <a:r>
              <a:rPr lang="es-MX" sz="2400" u="sng" dirty="0" smtClean="0">
                <a:hlinkClick r:id="rId2" action="ppaction://hlinksldjump"/>
              </a:rPr>
              <a:t>ue un placer</a:t>
            </a:r>
            <a:r>
              <a:rPr lang="es-MX" sz="2400" dirty="0" smtClean="0"/>
              <a:t>.</a:t>
            </a:r>
          </a:p>
          <a:p>
            <a:r>
              <a:rPr lang="es-MX" sz="2400" b="1" dirty="0" smtClean="0">
                <a:solidFill>
                  <a:srgbClr val="0070C0"/>
                </a:solidFill>
              </a:rPr>
              <a:t>Lola</a:t>
            </a:r>
            <a:r>
              <a:rPr lang="es-MX" sz="2400" dirty="0" smtClean="0"/>
              <a:t>:  </a:t>
            </a:r>
            <a:r>
              <a:rPr lang="es-MX" sz="2400" dirty="0">
                <a:hlinkClick r:id="rId3" action="ppaction://hlinksldjump"/>
              </a:rPr>
              <a:t>¡</a:t>
            </a:r>
            <a:r>
              <a:rPr lang="es-MX" sz="2400" u="sng" dirty="0" smtClean="0">
                <a:hlinkClick r:id="rId3" action="ppaction://hlinksldjump"/>
              </a:rPr>
              <a:t>Gracias</a:t>
            </a:r>
            <a:r>
              <a:rPr lang="es-MX" sz="2400" dirty="0"/>
              <a:t>!</a:t>
            </a:r>
            <a:r>
              <a:rPr lang="es-MX" sz="2400" dirty="0" smtClean="0"/>
              <a:t>  </a:t>
            </a:r>
            <a:r>
              <a:rPr lang="es-MX" sz="2400" u="sng" dirty="0" smtClean="0">
                <a:hlinkClick r:id="rId2" action="ppaction://hlinksldjump"/>
              </a:rPr>
              <a:t>Adiós</a:t>
            </a:r>
            <a:r>
              <a:rPr lang="es-MX" sz="2400" dirty="0" smtClean="0"/>
              <a:t>.</a:t>
            </a:r>
          </a:p>
          <a:p>
            <a:r>
              <a:rPr lang="es-MX" sz="2400" b="1" dirty="0" smtClean="0"/>
              <a:t>José </a:t>
            </a:r>
            <a:r>
              <a:rPr lang="es-MX" sz="2400" dirty="0" smtClean="0"/>
              <a:t>: </a:t>
            </a:r>
            <a:r>
              <a:rPr lang="es-MX" sz="2400" u="sng" dirty="0" smtClean="0">
                <a:hlinkClick r:id="rId3" action="ppaction://hlinksldjump"/>
              </a:rPr>
              <a:t>Hasta pronto</a:t>
            </a:r>
            <a:r>
              <a:rPr lang="es-MX" sz="2400" dirty="0" smtClean="0"/>
              <a:t>. </a:t>
            </a:r>
          </a:p>
          <a:p>
            <a:endParaRPr lang="es-MX" sz="2400" dirty="0" smtClean="0"/>
          </a:p>
          <a:p>
            <a:endParaRPr lang="es-MX" sz="2000" dirty="0" smtClean="0"/>
          </a:p>
          <a:p>
            <a:r>
              <a:rPr lang="es-MX" sz="2000" dirty="0" smtClean="0"/>
              <a:t>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52120" y="620688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>
                <a:hlinkClick r:id="rId5" action="ppaction://hlinksldjump"/>
              </a:rPr>
              <a:t>Click</a:t>
            </a:r>
            <a:r>
              <a:rPr lang="es-MX" b="1" dirty="0" smtClean="0">
                <a:hlinkClick r:id="rId5" action="ppaction://hlinksldjump"/>
              </a:rPr>
              <a:t> </a:t>
            </a:r>
            <a:r>
              <a:rPr lang="es-MX" b="1" dirty="0" err="1" smtClean="0">
                <a:hlinkClick r:id="rId5" action="ppaction://hlinksldjump"/>
              </a:rPr>
              <a:t>to</a:t>
            </a:r>
            <a:r>
              <a:rPr lang="es-MX" b="1" dirty="0" smtClean="0">
                <a:hlinkClick r:id="rId5" action="ppaction://hlinksldjump"/>
              </a:rPr>
              <a:t> </a:t>
            </a:r>
            <a:r>
              <a:rPr lang="es-MX" b="1" dirty="0" err="1" smtClean="0">
                <a:hlinkClick r:id="rId5" action="ppaction://hlinksldjump"/>
              </a:rPr>
              <a:t>go</a:t>
            </a:r>
            <a:r>
              <a:rPr lang="es-MX" b="1" dirty="0" smtClean="0">
                <a:hlinkClick r:id="rId5" action="ppaction://hlinksldjump"/>
              </a:rPr>
              <a:t> back </a:t>
            </a:r>
            <a:r>
              <a:rPr lang="es-MX" b="1" dirty="0" err="1" smtClean="0">
                <a:hlinkClick r:id="rId5" action="ppaction://hlinksldjump"/>
              </a:rPr>
              <a:t>to</a:t>
            </a:r>
            <a:r>
              <a:rPr lang="es-MX" b="1" dirty="0" smtClean="0">
                <a:hlinkClick r:id="rId5" action="ppaction://hlinksldjump"/>
              </a:rPr>
              <a:t> </a:t>
            </a:r>
            <a:r>
              <a:rPr lang="es-MX" b="1" dirty="0" err="1" smtClean="0">
                <a:hlinkClick r:id="rId5" action="ppaction://hlinksldjump"/>
              </a:rPr>
              <a:t>questions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44545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20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749112" y="980728"/>
            <a:ext cx="706324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err="1" smtClean="0">
                <a:solidFill>
                  <a:srgbClr val="002060"/>
                </a:solidFill>
              </a:rPr>
              <a:t>Escribe</a:t>
            </a:r>
            <a:r>
              <a:rPr lang="en-US" sz="2400" b="1" u="sng" dirty="0" smtClean="0">
                <a:solidFill>
                  <a:srgbClr val="002060"/>
                </a:solidFill>
              </a:rPr>
              <a:t> la forma </a:t>
            </a:r>
            <a:r>
              <a:rPr lang="en-US" sz="2400" b="1" u="sng" dirty="0" err="1" smtClean="0">
                <a:solidFill>
                  <a:srgbClr val="002060"/>
                </a:solidFill>
              </a:rPr>
              <a:t>correcta</a:t>
            </a:r>
            <a:r>
              <a:rPr lang="en-US" sz="2400" b="1" u="sng" dirty="0" smtClean="0">
                <a:solidFill>
                  <a:srgbClr val="002060"/>
                </a:solidFill>
              </a:rPr>
              <a:t> del </a:t>
            </a:r>
            <a:r>
              <a:rPr lang="en-US" sz="2400" b="1" u="sng" dirty="0" err="1" smtClean="0">
                <a:solidFill>
                  <a:srgbClr val="002060"/>
                </a:solidFill>
              </a:rPr>
              <a:t>verbo</a:t>
            </a:r>
            <a:r>
              <a:rPr lang="en-US" sz="2400" b="1" u="sng" dirty="0" smtClean="0">
                <a:solidFill>
                  <a:srgbClr val="002060"/>
                </a:solidFill>
              </a:rPr>
              <a:t> (</a:t>
            </a:r>
            <a:r>
              <a:rPr lang="en-US" sz="2400" b="1" u="sng" dirty="0" err="1" smtClean="0">
                <a:solidFill>
                  <a:srgbClr val="002060"/>
                </a:solidFill>
              </a:rPr>
              <a:t>Ser</a:t>
            </a:r>
            <a:r>
              <a:rPr lang="en-US" sz="2400" b="1" u="sng" dirty="0" smtClean="0">
                <a:solidFill>
                  <a:srgbClr val="002060"/>
                </a:solidFill>
              </a:rPr>
              <a:t>) </a:t>
            </a:r>
          </a:p>
          <a:p>
            <a:pPr algn="ctr"/>
            <a:r>
              <a:rPr lang="en-US" sz="2400" b="1" u="sng" dirty="0" smtClean="0">
                <a:solidFill>
                  <a:srgbClr val="002060"/>
                </a:solidFill>
              </a:rPr>
              <a:t>en el </a:t>
            </a:r>
            <a:r>
              <a:rPr lang="en-US" sz="2400" b="1" u="sng" dirty="0" err="1" smtClean="0">
                <a:solidFill>
                  <a:srgbClr val="002060"/>
                </a:solidFill>
              </a:rPr>
              <a:t>espacio</a:t>
            </a:r>
            <a:r>
              <a:rPr lang="en-US" sz="2400" b="1" u="sng" dirty="0" smtClean="0">
                <a:solidFill>
                  <a:srgbClr val="002060"/>
                </a:solidFill>
              </a:rPr>
              <a:t> en </a:t>
            </a:r>
            <a:r>
              <a:rPr lang="en-US" sz="2400" b="1" u="sng" dirty="0" err="1" smtClean="0">
                <a:solidFill>
                  <a:srgbClr val="002060"/>
                </a:solidFill>
              </a:rPr>
              <a:t>blanco</a:t>
            </a:r>
            <a:endParaRPr lang="en-US" sz="24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Ella </a:t>
            </a:r>
            <a:r>
              <a:rPr lang="en-US" sz="2400" u="sng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María</a:t>
            </a:r>
            <a:r>
              <a:rPr lang="en-US" sz="2400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Yo</a:t>
            </a:r>
            <a:r>
              <a:rPr lang="en-US" sz="2400" dirty="0" smtClean="0"/>
              <a:t> </a:t>
            </a:r>
            <a:r>
              <a:rPr lang="en-US" sz="2400" u="sng" dirty="0" smtClean="0"/>
              <a:t>soy</a:t>
            </a:r>
            <a:r>
              <a:rPr lang="en-US" sz="2400" dirty="0" smtClean="0"/>
              <a:t> </a:t>
            </a:r>
            <a:r>
              <a:rPr lang="en-US" sz="2400" dirty="0" err="1" smtClean="0"/>
              <a:t>Rafaél</a:t>
            </a:r>
            <a:r>
              <a:rPr lang="en-US" sz="2400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Nosotros</a:t>
            </a:r>
            <a:r>
              <a:rPr lang="en-US" sz="2400" dirty="0" smtClean="0"/>
              <a:t> </a:t>
            </a:r>
            <a:r>
              <a:rPr lang="en-US" sz="2400" u="sng" dirty="0" err="1" smtClean="0"/>
              <a:t>somos</a:t>
            </a:r>
            <a:r>
              <a:rPr lang="en-US" sz="2400" dirty="0" smtClean="0"/>
              <a:t> </a:t>
            </a:r>
            <a:r>
              <a:rPr lang="en-US" sz="2400" dirty="0" err="1" smtClean="0"/>
              <a:t>Luís</a:t>
            </a:r>
            <a:r>
              <a:rPr lang="en-US" sz="2400" dirty="0" smtClean="0"/>
              <a:t> y Ana.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Tú</a:t>
            </a:r>
            <a:r>
              <a:rPr lang="en-US" sz="2400" dirty="0" smtClean="0"/>
              <a:t> </a:t>
            </a:r>
            <a:r>
              <a:rPr lang="en-US" sz="2400" u="sng" dirty="0" err="1" smtClean="0"/>
              <a:t>eres</a:t>
            </a:r>
            <a:r>
              <a:rPr lang="en-US" sz="2400" dirty="0" smtClean="0"/>
              <a:t> Elena.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/>
              <a:t>É</a:t>
            </a:r>
            <a:r>
              <a:rPr lang="en-US" sz="2400" dirty="0" err="1" smtClean="0"/>
              <a:t>l</a:t>
            </a:r>
            <a:r>
              <a:rPr lang="en-US" sz="2400" dirty="0" smtClean="0"/>
              <a:t> </a:t>
            </a:r>
            <a:r>
              <a:rPr lang="en-US" sz="2400" u="sng" dirty="0" err="1" smtClean="0"/>
              <a:t>es</a:t>
            </a:r>
            <a:r>
              <a:rPr lang="en-US" sz="2400" dirty="0" smtClean="0"/>
              <a:t> Rodrigo.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Ellos</a:t>
            </a:r>
            <a:r>
              <a:rPr lang="en-US" sz="2400" dirty="0" smtClean="0"/>
              <a:t> </a:t>
            </a:r>
            <a:r>
              <a:rPr lang="en-US" sz="2400" u="sng" dirty="0" smtClean="0"/>
              <a:t>son</a:t>
            </a:r>
            <a:r>
              <a:rPr lang="en-US" sz="2400" dirty="0" smtClean="0"/>
              <a:t> Samuel y Jenny.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Ustedes</a:t>
            </a:r>
            <a:r>
              <a:rPr lang="en-US" sz="2400" dirty="0" smtClean="0"/>
              <a:t> </a:t>
            </a:r>
            <a:r>
              <a:rPr lang="en-US" sz="2400" u="sng" dirty="0" smtClean="0"/>
              <a:t>son</a:t>
            </a:r>
            <a:r>
              <a:rPr lang="en-US" sz="2400" dirty="0" smtClean="0"/>
              <a:t> Jaime y </a:t>
            </a:r>
            <a:r>
              <a:rPr lang="en-US" sz="2400" dirty="0" err="1" smtClean="0"/>
              <a:t>Reinaldo</a:t>
            </a:r>
            <a:r>
              <a:rPr lang="en-US" sz="2400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Nosotras</a:t>
            </a:r>
            <a:r>
              <a:rPr lang="en-US" sz="2400" dirty="0" smtClean="0"/>
              <a:t> </a:t>
            </a:r>
            <a:r>
              <a:rPr lang="en-US" sz="2400" u="sng" dirty="0" err="1" smtClean="0"/>
              <a:t>somos</a:t>
            </a:r>
            <a:r>
              <a:rPr lang="en-US" sz="2400" dirty="0" smtClean="0"/>
              <a:t> Jacky y Elena.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6156176" y="535166"/>
            <a:ext cx="1839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Back to </a:t>
            </a:r>
            <a:r>
              <a:rPr lang="es-MX" b="1" dirty="0" err="1" smtClean="0"/>
              <a:t>slide</a:t>
            </a:r>
            <a:r>
              <a:rPr lang="es-MX" b="1" dirty="0" smtClean="0"/>
              <a:t> # 12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21997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21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749112" y="980728"/>
            <a:ext cx="706324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err="1" smtClean="0">
                <a:solidFill>
                  <a:srgbClr val="002060"/>
                </a:solidFill>
              </a:rPr>
              <a:t>Escribe</a:t>
            </a:r>
            <a:r>
              <a:rPr lang="en-US" sz="2400" b="1" u="sng" dirty="0" smtClean="0">
                <a:solidFill>
                  <a:srgbClr val="002060"/>
                </a:solidFill>
              </a:rPr>
              <a:t> la forma </a:t>
            </a:r>
            <a:r>
              <a:rPr lang="en-US" sz="2400" b="1" u="sng" dirty="0" err="1" smtClean="0">
                <a:solidFill>
                  <a:srgbClr val="002060"/>
                </a:solidFill>
              </a:rPr>
              <a:t>correcta</a:t>
            </a:r>
            <a:r>
              <a:rPr lang="en-US" sz="2400" b="1" u="sng" dirty="0" smtClean="0">
                <a:solidFill>
                  <a:srgbClr val="002060"/>
                </a:solidFill>
              </a:rPr>
              <a:t> del </a:t>
            </a:r>
            <a:r>
              <a:rPr lang="en-US" sz="2400" b="1" u="sng" dirty="0" err="1" smtClean="0">
                <a:solidFill>
                  <a:srgbClr val="002060"/>
                </a:solidFill>
              </a:rPr>
              <a:t>verbo</a:t>
            </a:r>
            <a:r>
              <a:rPr lang="en-US" sz="2400" b="1" u="sng" dirty="0" smtClean="0">
                <a:solidFill>
                  <a:srgbClr val="002060"/>
                </a:solidFill>
              </a:rPr>
              <a:t> (</a:t>
            </a:r>
            <a:r>
              <a:rPr lang="en-US" sz="2400" b="1" u="sng" dirty="0" err="1" smtClean="0">
                <a:solidFill>
                  <a:srgbClr val="002060"/>
                </a:solidFill>
              </a:rPr>
              <a:t>Estar</a:t>
            </a:r>
            <a:r>
              <a:rPr lang="en-US" sz="2400" b="1" u="sng" dirty="0" smtClean="0">
                <a:solidFill>
                  <a:srgbClr val="002060"/>
                </a:solidFill>
              </a:rPr>
              <a:t>) </a:t>
            </a:r>
          </a:p>
          <a:p>
            <a:pPr algn="ctr"/>
            <a:r>
              <a:rPr lang="en-US" sz="2400" b="1" u="sng" dirty="0" smtClean="0">
                <a:solidFill>
                  <a:srgbClr val="002060"/>
                </a:solidFill>
              </a:rPr>
              <a:t>en el </a:t>
            </a:r>
            <a:r>
              <a:rPr lang="en-US" sz="2400" b="1" u="sng" dirty="0" err="1" smtClean="0">
                <a:solidFill>
                  <a:srgbClr val="002060"/>
                </a:solidFill>
              </a:rPr>
              <a:t>espacio</a:t>
            </a:r>
            <a:r>
              <a:rPr lang="en-US" sz="2400" b="1" u="sng" dirty="0" smtClean="0">
                <a:solidFill>
                  <a:srgbClr val="002060"/>
                </a:solidFill>
              </a:rPr>
              <a:t> en </a:t>
            </a:r>
            <a:r>
              <a:rPr lang="en-US" sz="2400" b="1" u="sng" dirty="0" err="1" smtClean="0">
                <a:solidFill>
                  <a:srgbClr val="002060"/>
                </a:solidFill>
              </a:rPr>
              <a:t>blanco</a:t>
            </a:r>
            <a:endParaRPr lang="en-US" sz="24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VE" sz="2400" dirty="0" smtClean="0"/>
              <a:t>Ella </a:t>
            </a:r>
            <a:r>
              <a:rPr lang="es-VE" sz="2400" u="sng" dirty="0" smtClean="0"/>
              <a:t>está</a:t>
            </a:r>
            <a:r>
              <a:rPr lang="es-VE" sz="2400" dirty="0" smtClean="0"/>
              <a:t> bien.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VE" sz="2400" dirty="0" smtClean="0"/>
              <a:t>Yo </a:t>
            </a:r>
            <a:r>
              <a:rPr lang="es-VE" sz="2400" u="sng" dirty="0" smtClean="0"/>
              <a:t>estoy</a:t>
            </a:r>
            <a:r>
              <a:rPr lang="es-VE" sz="2400" dirty="0" smtClean="0"/>
              <a:t> mal.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VE" sz="2400" dirty="0" smtClean="0"/>
              <a:t>Nosotros </a:t>
            </a:r>
            <a:r>
              <a:rPr lang="es-VE" sz="2400" u="sng" dirty="0" smtClean="0"/>
              <a:t>estamos</a:t>
            </a:r>
            <a:r>
              <a:rPr lang="es-VE" sz="2400" dirty="0" smtClean="0"/>
              <a:t> más o menos.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VE" sz="2400" dirty="0" smtClean="0"/>
              <a:t>Tú </a:t>
            </a:r>
            <a:r>
              <a:rPr lang="es-VE" sz="2400" u="sng" dirty="0" smtClean="0"/>
              <a:t>estás</a:t>
            </a:r>
            <a:r>
              <a:rPr lang="es-VE" sz="2400" dirty="0" smtClean="0"/>
              <a:t> excelente.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VE" sz="2400" dirty="0" smtClean="0"/>
              <a:t>Él </a:t>
            </a:r>
            <a:r>
              <a:rPr lang="es-VE" sz="2400" u="sng" dirty="0" smtClean="0"/>
              <a:t>está</a:t>
            </a:r>
            <a:r>
              <a:rPr lang="es-VE" sz="2400" dirty="0" smtClean="0"/>
              <a:t> terrible.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VE" sz="2400" dirty="0" smtClean="0"/>
              <a:t>Ellos </a:t>
            </a:r>
            <a:r>
              <a:rPr lang="es-VE" sz="2400" u="sng" dirty="0" smtClean="0"/>
              <a:t>están</a:t>
            </a:r>
            <a:r>
              <a:rPr lang="es-VE" sz="2400" dirty="0" smtClean="0"/>
              <a:t> chévere.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VE" sz="2400" dirty="0" smtClean="0"/>
              <a:t>Ustedes </a:t>
            </a:r>
            <a:r>
              <a:rPr lang="es-VE" sz="2400" u="sng" dirty="0" smtClean="0"/>
              <a:t>están</a:t>
            </a:r>
            <a:r>
              <a:rPr lang="es-VE" sz="2400" dirty="0" smtClean="0"/>
              <a:t> muy bien.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VE" sz="2400" dirty="0" smtClean="0"/>
              <a:t>Nosotras </a:t>
            </a:r>
            <a:r>
              <a:rPr lang="es-VE" sz="2400" u="sng" dirty="0" smtClean="0"/>
              <a:t>estamos</a:t>
            </a:r>
            <a:r>
              <a:rPr lang="es-VE" sz="2400" dirty="0" smtClean="0"/>
              <a:t> fenomenal.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6228184" y="611396"/>
            <a:ext cx="1839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Back to </a:t>
            </a:r>
            <a:r>
              <a:rPr lang="es-MX" b="1" dirty="0" err="1" smtClean="0"/>
              <a:t>slide</a:t>
            </a:r>
            <a:r>
              <a:rPr lang="es-MX" b="1" dirty="0" smtClean="0"/>
              <a:t> # 15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23654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60648"/>
            <a:ext cx="70567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u="sng" dirty="0" smtClean="0">
                <a:solidFill>
                  <a:srgbClr val="0070C0"/>
                </a:solidFill>
              </a:rPr>
              <a:t>Contesta las siguientes preguntas sobre el  dialogo en la lámina # 6</a:t>
            </a:r>
          </a:p>
          <a:p>
            <a:endParaRPr lang="es-MX" sz="2400" b="1" u="sng" dirty="0" smtClean="0">
              <a:solidFill>
                <a:srgbClr val="0070C0"/>
              </a:solidFill>
            </a:endParaRPr>
          </a:p>
          <a:p>
            <a:pPr algn="ctr"/>
            <a:endParaRPr lang="es-MX" sz="2400" b="1" u="sng" dirty="0" smtClean="0">
              <a:solidFill>
                <a:srgbClr val="0070C0"/>
              </a:solidFill>
            </a:endParaRPr>
          </a:p>
          <a:p>
            <a:pPr marL="457200" indent="-457200">
              <a:buAutoNum type="arabicPeriod"/>
            </a:pPr>
            <a:r>
              <a:rPr lang="es-MX" sz="2400" b="1" u="sng" dirty="0" smtClean="0"/>
              <a:t>¿Cómo se llama el chico?</a:t>
            </a:r>
          </a:p>
          <a:p>
            <a:r>
              <a:rPr lang="es-MX" sz="2400" b="1" dirty="0" smtClean="0">
                <a:solidFill>
                  <a:srgbClr val="0070C0"/>
                </a:solidFill>
              </a:rPr>
              <a:t>El chico se llama José.</a:t>
            </a:r>
          </a:p>
          <a:p>
            <a:pPr marL="457200" indent="-457200">
              <a:buAutoNum type="arabicPeriod" startAt="2"/>
            </a:pPr>
            <a:r>
              <a:rPr lang="es-MX" sz="2400" b="1" u="sng" dirty="0" smtClean="0"/>
              <a:t>¿Cómo se llama la chica?</a:t>
            </a:r>
          </a:p>
          <a:p>
            <a:r>
              <a:rPr lang="es-MX" sz="2400" b="1" dirty="0" smtClean="0">
                <a:solidFill>
                  <a:srgbClr val="0070C0"/>
                </a:solidFill>
              </a:rPr>
              <a:t>La chica se llama Lola.</a:t>
            </a:r>
          </a:p>
          <a:p>
            <a:pPr marL="457200" indent="-457200">
              <a:buAutoNum type="arabicPeriod" startAt="3"/>
            </a:pPr>
            <a:r>
              <a:rPr lang="es-MX" sz="2400" b="1" u="sng" dirty="0" smtClean="0"/>
              <a:t>¿Cómo está la </a:t>
            </a:r>
            <a:r>
              <a:rPr lang="es-MX" sz="2400" b="1" u="sng" dirty="0"/>
              <a:t>chica</a:t>
            </a:r>
            <a:r>
              <a:rPr lang="es-MX" sz="2400" b="1" u="sng" dirty="0" smtClean="0"/>
              <a:t>?</a:t>
            </a:r>
          </a:p>
          <a:p>
            <a:r>
              <a:rPr lang="es-MX" sz="2400" b="1" dirty="0" smtClean="0">
                <a:solidFill>
                  <a:srgbClr val="0070C0"/>
                </a:solidFill>
              </a:rPr>
              <a:t>Ella esta chévere.</a:t>
            </a:r>
            <a:endParaRPr lang="es-MX" sz="2400" b="1" dirty="0">
              <a:solidFill>
                <a:srgbClr val="0070C0"/>
              </a:solidFill>
            </a:endParaRPr>
          </a:p>
          <a:p>
            <a:pPr marL="457200" indent="-457200">
              <a:buAutoNum type="arabicPeriod" startAt="4"/>
            </a:pPr>
            <a:r>
              <a:rPr lang="es-MX" sz="2400" b="1" u="sng" dirty="0" smtClean="0"/>
              <a:t>¿Cómo está el chico?</a:t>
            </a:r>
          </a:p>
          <a:p>
            <a:r>
              <a:rPr lang="es-MX" sz="2400" b="1" dirty="0" smtClean="0">
                <a:solidFill>
                  <a:srgbClr val="0070C0"/>
                </a:solidFill>
              </a:rPr>
              <a:t>Él está muy bien.</a:t>
            </a:r>
          </a:p>
          <a:p>
            <a:r>
              <a:rPr lang="es-MX" sz="2400" b="1" dirty="0" smtClean="0"/>
              <a:t>5.   </a:t>
            </a:r>
            <a:r>
              <a:rPr lang="es-MX" sz="2400" b="1" u="sng" dirty="0" smtClean="0"/>
              <a:t>¿De dónde es la chica y el chico?</a:t>
            </a:r>
          </a:p>
          <a:p>
            <a:r>
              <a:rPr lang="es-MX" sz="2400" b="1" dirty="0" smtClean="0">
                <a:solidFill>
                  <a:srgbClr val="0070C0"/>
                </a:solidFill>
              </a:rPr>
              <a:t>La chica es de Colombia y el chico es de Chile.</a:t>
            </a:r>
            <a:endParaRPr lang="es-MX" sz="2400" b="1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22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644008" y="1124744"/>
            <a:ext cx="1839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hlinkClick r:id="rId2" action="ppaction://hlinksldjump"/>
              </a:rPr>
              <a:t>Back to </a:t>
            </a:r>
            <a:r>
              <a:rPr lang="es-MX" b="1" dirty="0" err="1" smtClean="0">
                <a:hlinkClick r:id="rId2" action="ppaction://hlinksldjump"/>
              </a:rPr>
              <a:t>slide</a:t>
            </a:r>
            <a:r>
              <a:rPr lang="es-MX" b="1" dirty="0" smtClean="0">
                <a:hlinkClick r:id="rId2" action="ppaction://hlinksldjump"/>
              </a:rPr>
              <a:t> # 16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97335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97795"/>
            <a:ext cx="4112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u="sng" dirty="0" err="1" smtClean="0">
                <a:solidFill>
                  <a:srgbClr val="002060"/>
                </a:solidFill>
              </a:rPr>
              <a:t>Vocabulario</a:t>
            </a:r>
            <a:r>
              <a:rPr lang="en-GB" sz="2800" b="1" u="sng" dirty="0" smtClean="0">
                <a:solidFill>
                  <a:srgbClr val="002060"/>
                </a:solidFill>
              </a:rPr>
              <a:t>  y expressions</a:t>
            </a:r>
            <a:endParaRPr lang="en-GB" sz="2800" b="1" u="sng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802914"/>
            <a:ext cx="6377002" cy="55750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GB" sz="2400" b="1" dirty="0" err="1" smtClean="0">
                <a:solidFill>
                  <a:srgbClr val="0070C0"/>
                </a:solidFill>
              </a:rPr>
              <a:t>Hola</a:t>
            </a:r>
            <a:r>
              <a:rPr lang="en-GB" sz="2400" b="1" dirty="0" smtClean="0">
                <a:solidFill>
                  <a:srgbClr val="0070C0"/>
                </a:solidFill>
              </a:rPr>
              <a:t>/</a:t>
            </a:r>
            <a:r>
              <a:rPr lang="en-GB" sz="2400" b="1" dirty="0" err="1" smtClean="0">
                <a:solidFill>
                  <a:srgbClr val="0070C0"/>
                </a:solidFill>
              </a:rPr>
              <a:t>Adiós</a:t>
            </a:r>
            <a:r>
              <a:rPr lang="en-GB" sz="2400" b="1" dirty="0" smtClean="0">
                <a:solidFill>
                  <a:srgbClr val="0070C0"/>
                </a:solidFill>
              </a:rPr>
              <a:t> </a:t>
            </a:r>
            <a:r>
              <a:rPr lang="en-GB" sz="2400" dirty="0" smtClean="0"/>
              <a:t>		hi/goodbye</a:t>
            </a: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es-MX" sz="2400" b="1" dirty="0" smtClean="0">
                <a:solidFill>
                  <a:srgbClr val="0070C0"/>
                </a:solidFill>
              </a:rPr>
              <a:t>¿Cómo estás?</a:t>
            </a:r>
            <a:r>
              <a:rPr lang="es-MX" sz="2400" dirty="0" smtClean="0"/>
              <a:t>		</a:t>
            </a:r>
            <a:r>
              <a:rPr lang="es-MX" sz="2400" dirty="0" err="1" smtClean="0"/>
              <a:t>How</a:t>
            </a:r>
            <a:r>
              <a:rPr lang="es-MX" sz="2400" dirty="0" smtClean="0"/>
              <a:t> are </a:t>
            </a:r>
            <a:r>
              <a:rPr lang="es-MX" sz="2400" dirty="0" err="1" smtClean="0"/>
              <a:t>you</a:t>
            </a:r>
            <a:r>
              <a:rPr lang="es-MX" sz="2400" dirty="0" smtClean="0"/>
              <a:t>?</a:t>
            </a: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es-MX" sz="2400" b="1" dirty="0" smtClean="0">
                <a:solidFill>
                  <a:srgbClr val="0070C0"/>
                </a:solidFill>
              </a:rPr>
              <a:t>Bien/chévere</a:t>
            </a:r>
            <a:r>
              <a:rPr lang="es-MX" sz="2400" dirty="0" smtClean="0"/>
              <a:t>	</a:t>
            </a:r>
            <a:r>
              <a:rPr lang="es-MX" sz="2400" dirty="0"/>
              <a:t>	</a:t>
            </a:r>
            <a:r>
              <a:rPr lang="es-MX" sz="2400" dirty="0" smtClean="0"/>
              <a:t>fine/</a:t>
            </a:r>
            <a:r>
              <a:rPr lang="es-MX" sz="2400" dirty="0" err="1"/>
              <a:t>a</a:t>
            </a:r>
            <a:r>
              <a:rPr lang="es-MX" sz="2400" dirty="0" err="1" smtClean="0"/>
              <a:t>wesome</a:t>
            </a:r>
            <a:endParaRPr lang="es-MX" sz="2400" dirty="0" smtClean="0"/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es-MX" sz="2400" b="1" dirty="0" smtClean="0">
                <a:solidFill>
                  <a:srgbClr val="0070C0"/>
                </a:solidFill>
              </a:rPr>
              <a:t>¿Y tú?</a:t>
            </a:r>
            <a:r>
              <a:rPr lang="es-MX" sz="2400" dirty="0" smtClean="0"/>
              <a:t>			And </a:t>
            </a:r>
            <a:r>
              <a:rPr lang="es-MX" sz="2400" dirty="0" err="1" smtClean="0"/>
              <a:t>you</a:t>
            </a:r>
            <a:r>
              <a:rPr lang="es-MX" sz="2400" dirty="0" smtClean="0"/>
              <a:t>?	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GB" sz="2400" b="1" dirty="0" err="1" smtClean="0">
                <a:solidFill>
                  <a:srgbClr val="0070C0"/>
                </a:solidFill>
              </a:rPr>
              <a:t>Muy</a:t>
            </a:r>
            <a:r>
              <a:rPr lang="en-GB" sz="2400" b="1" dirty="0">
                <a:solidFill>
                  <a:srgbClr val="0070C0"/>
                </a:solidFill>
              </a:rPr>
              <a:t>	</a:t>
            </a:r>
            <a:r>
              <a:rPr lang="en-GB" sz="2400" dirty="0" smtClean="0"/>
              <a:t>		very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s-MX" sz="2400" b="1" dirty="0" smtClean="0">
                <a:solidFill>
                  <a:srgbClr val="0070C0"/>
                </a:solidFill>
              </a:rPr>
              <a:t>¿Cómo te llamas?</a:t>
            </a:r>
            <a:r>
              <a:rPr lang="es-MX" sz="2400" dirty="0" smtClean="0"/>
              <a:t>	</a:t>
            </a:r>
            <a:r>
              <a:rPr lang="es-MX" sz="2400" dirty="0" err="1" smtClean="0"/>
              <a:t>What</a:t>
            </a:r>
            <a:r>
              <a:rPr lang="es-MX" sz="2400" dirty="0" smtClean="0"/>
              <a:t> </a:t>
            </a:r>
            <a:r>
              <a:rPr lang="es-MX" sz="2400" dirty="0" err="1" smtClean="0"/>
              <a:t>is</a:t>
            </a:r>
            <a:r>
              <a:rPr lang="es-MX" sz="2400" dirty="0" smtClean="0"/>
              <a:t> </a:t>
            </a:r>
            <a:r>
              <a:rPr lang="es-MX" sz="2400" dirty="0" err="1" smtClean="0"/>
              <a:t>your</a:t>
            </a:r>
            <a:r>
              <a:rPr lang="es-MX" sz="2400" dirty="0" smtClean="0"/>
              <a:t> </a:t>
            </a:r>
            <a:r>
              <a:rPr lang="es-MX" sz="2400" dirty="0" err="1" smtClean="0"/>
              <a:t>name</a:t>
            </a:r>
            <a:r>
              <a:rPr lang="es-MX" sz="2400" dirty="0" smtClean="0"/>
              <a:t>?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GB" sz="2400" b="1" dirty="0" smtClean="0">
                <a:solidFill>
                  <a:srgbClr val="0070C0"/>
                </a:solidFill>
              </a:rPr>
              <a:t>Me </a:t>
            </a:r>
            <a:r>
              <a:rPr lang="en-GB" sz="2400" b="1" dirty="0" err="1" smtClean="0">
                <a:solidFill>
                  <a:srgbClr val="0070C0"/>
                </a:solidFill>
              </a:rPr>
              <a:t>llamo</a:t>
            </a:r>
            <a:r>
              <a:rPr lang="en-GB" sz="2400" dirty="0" smtClean="0"/>
              <a:t>			My name is…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GB" sz="2400" b="1" dirty="0" smtClean="0">
                <a:solidFill>
                  <a:srgbClr val="0070C0"/>
                </a:solidFill>
              </a:rPr>
              <a:t>Mucho gusto</a:t>
            </a:r>
            <a:r>
              <a:rPr lang="en-GB" sz="2400" dirty="0" smtClean="0"/>
              <a:t>		it is a pleasure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GB" sz="2400" b="1" dirty="0" err="1" smtClean="0">
                <a:solidFill>
                  <a:srgbClr val="0070C0"/>
                </a:solidFill>
              </a:rPr>
              <a:t>Igualmente</a:t>
            </a:r>
            <a:r>
              <a:rPr lang="en-GB" sz="2400" dirty="0" smtClean="0"/>
              <a:t>		likewise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GB" sz="2400" b="1" dirty="0">
                <a:solidFill>
                  <a:srgbClr val="0070C0"/>
                </a:solidFill>
              </a:rPr>
              <a:t> </a:t>
            </a:r>
            <a:r>
              <a:rPr lang="es-MX" sz="2400" b="1" dirty="0" smtClean="0">
                <a:solidFill>
                  <a:srgbClr val="0070C0"/>
                </a:solidFill>
              </a:rPr>
              <a:t>Fue </a:t>
            </a:r>
            <a:r>
              <a:rPr lang="es-MX" sz="2400" b="1" dirty="0">
                <a:solidFill>
                  <a:srgbClr val="0070C0"/>
                </a:solidFill>
              </a:rPr>
              <a:t>un placer		</a:t>
            </a:r>
            <a:r>
              <a:rPr lang="es-MX" sz="2400" dirty="0" err="1" smtClean="0"/>
              <a:t>It</a:t>
            </a:r>
            <a:r>
              <a:rPr lang="es-MX" sz="2400" dirty="0" smtClean="0"/>
              <a:t> </a:t>
            </a:r>
            <a:r>
              <a:rPr lang="es-MX" sz="2400" dirty="0" err="1"/>
              <a:t>was</a:t>
            </a:r>
            <a:r>
              <a:rPr lang="es-MX" sz="2400" dirty="0"/>
              <a:t> a </a:t>
            </a:r>
            <a:r>
              <a:rPr lang="es-MX" sz="2400" dirty="0" err="1" smtClean="0"/>
              <a:t>pleasure</a:t>
            </a:r>
            <a:endParaRPr lang="es-MX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3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888384" y="99663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hlinkClick r:id="rId2" action="ppaction://hlinksldjump"/>
              </a:rPr>
              <a:t>Back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dialogue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90850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71033"/>
            <a:ext cx="3550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u="sng" dirty="0" err="1" smtClean="0">
                <a:solidFill>
                  <a:srgbClr val="002060"/>
                </a:solidFill>
              </a:rPr>
              <a:t>Vocabulario</a:t>
            </a:r>
            <a:r>
              <a:rPr lang="en-GB" sz="2400" b="1" u="sng" dirty="0" smtClean="0">
                <a:solidFill>
                  <a:srgbClr val="002060"/>
                </a:solidFill>
              </a:rPr>
              <a:t>  y expressions</a:t>
            </a:r>
            <a:endParaRPr lang="en-GB" sz="2400" b="1" u="sng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527929"/>
            <a:ext cx="6798336" cy="66787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 startAt="11"/>
            </a:pPr>
            <a:r>
              <a:rPr lang="es-MX" sz="2400" b="1" dirty="0" smtClean="0">
                <a:solidFill>
                  <a:srgbClr val="0070C0"/>
                </a:solidFill>
              </a:rPr>
              <a:t> Gracias				</a:t>
            </a:r>
            <a:r>
              <a:rPr lang="es-MX" sz="2400" dirty="0" err="1" smtClean="0"/>
              <a:t>Thank</a:t>
            </a:r>
            <a:r>
              <a:rPr lang="es-MX" sz="2400" dirty="0" smtClean="0"/>
              <a:t> </a:t>
            </a:r>
            <a:r>
              <a:rPr lang="es-MX" sz="2400" dirty="0" err="1" smtClean="0"/>
              <a:t>you</a:t>
            </a:r>
            <a:endParaRPr lang="es-MX" sz="24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 startAt="11"/>
            </a:pPr>
            <a:r>
              <a:rPr lang="es-MX" sz="2400" b="1" dirty="0" smtClean="0">
                <a:solidFill>
                  <a:srgbClr val="0070C0"/>
                </a:solidFill>
              </a:rPr>
              <a:t> Mal</a:t>
            </a:r>
            <a:r>
              <a:rPr lang="es-MX" sz="2400" dirty="0" smtClean="0"/>
              <a:t>				</a:t>
            </a:r>
            <a:r>
              <a:rPr lang="es-MX" sz="2400" dirty="0" err="1" smtClean="0"/>
              <a:t>Bad</a:t>
            </a:r>
            <a:r>
              <a:rPr lang="es-MX" sz="2400" dirty="0" smtClean="0"/>
              <a:t>/</a:t>
            </a:r>
            <a:r>
              <a:rPr lang="es-MX" sz="2400" dirty="0" err="1" smtClean="0"/>
              <a:t>not</a:t>
            </a:r>
            <a:r>
              <a:rPr lang="es-MX" sz="2400" dirty="0" smtClean="0"/>
              <a:t> </a:t>
            </a:r>
            <a:r>
              <a:rPr lang="es-MX" sz="2400" dirty="0" err="1" smtClean="0"/>
              <a:t>well</a:t>
            </a:r>
            <a:endParaRPr lang="es-MX" sz="24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 startAt="11"/>
            </a:pPr>
            <a:r>
              <a:rPr lang="en-GB" sz="2400" b="1" dirty="0" smtClean="0">
                <a:solidFill>
                  <a:srgbClr val="0070C0"/>
                </a:solidFill>
              </a:rPr>
              <a:t> Buenos </a:t>
            </a:r>
            <a:r>
              <a:rPr lang="es-MX" sz="2400" b="1" dirty="0">
                <a:solidFill>
                  <a:srgbClr val="0070C0"/>
                </a:solidFill>
              </a:rPr>
              <a:t>días</a:t>
            </a:r>
            <a:r>
              <a:rPr lang="en-GB" sz="2400" dirty="0"/>
              <a:t>			</a:t>
            </a:r>
            <a:r>
              <a:rPr lang="en-GB" sz="2400" dirty="0" smtClean="0"/>
              <a:t>Good morning.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11"/>
            </a:pPr>
            <a:r>
              <a:rPr lang="es-MX" sz="2400" b="1" dirty="0" smtClean="0">
                <a:solidFill>
                  <a:srgbClr val="0070C0"/>
                </a:solidFill>
              </a:rPr>
              <a:t> Buenas </a:t>
            </a:r>
            <a:r>
              <a:rPr lang="es-MX" sz="2400" b="1" dirty="0">
                <a:solidFill>
                  <a:srgbClr val="0070C0"/>
                </a:solidFill>
              </a:rPr>
              <a:t>tardes</a:t>
            </a:r>
            <a:r>
              <a:rPr lang="es-MX" sz="2400" dirty="0"/>
              <a:t>			</a:t>
            </a:r>
            <a:r>
              <a:rPr lang="es-MX" sz="2400" dirty="0" err="1"/>
              <a:t>Good</a:t>
            </a:r>
            <a:r>
              <a:rPr lang="es-MX" sz="2400" dirty="0"/>
              <a:t> </a:t>
            </a:r>
            <a:r>
              <a:rPr lang="es-MX" sz="2400" dirty="0" err="1" smtClean="0"/>
              <a:t>afternoon</a:t>
            </a:r>
            <a:endParaRPr lang="es-MX" sz="24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 startAt="11"/>
            </a:pPr>
            <a:r>
              <a:rPr lang="es-MX" sz="2400" b="1" dirty="0" smtClean="0">
                <a:solidFill>
                  <a:srgbClr val="0070C0"/>
                </a:solidFill>
              </a:rPr>
              <a:t> Buenas </a:t>
            </a:r>
            <a:r>
              <a:rPr lang="es-MX" sz="2400" b="1" dirty="0">
                <a:solidFill>
                  <a:srgbClr val="0070C0"/>
                </a:solidFill>
              </a:rPr>
              <a:t>noches		</a:t>
            </a:r>
            <a:r>
              <a:rPr lang="es-MX" sz="2400" dirty="0"/>
              <a:t>	</a:t>
            </a:r>
            <a:r>
              <a:rPr lang="es-MX" sz="2400" dirty="0" err="1"/>
              <a:t>Good</a:t>
            </a:r>
            <a:r>
              <a:rPr lang="es-MX" sz="2400" dirty="0"/>
              <a:t> </a:t>
            </a:r>
            <a:r>
              <a:rPr lang="es-MX" sz="2400" dirty="0" err="1"/>
              <a:t>night</a:t>
            </a:r>
            <a:endParaRPr lang="es-MX" sz="2400" dirty="0"/>
          </a:p>
          <a:p>
            <a:pPr>
              <a:lnSpc>
                <a:spcPct val="150000"/>
              </a:lnSpc>
            </a:pPr>
            <a:r>
              <a:rPr lang="es-MX" sz="2400" dirty="0"/>
              <a:t>					</a:t>
            </a:r>
            <a:r>
              <a:rPr lang="es-MX" sz="2400" dirty="0" err="1" smtClean="0"/>
              <a:t>Good</a:t>
            </a:r>
            <a:r>
              <a:rPr lang="es-MX" sz="2400" dirty="0" smtClean="0"/>
              <a:t> </a:t>
            </a:r>
            <a:r>
              <a:rPr lang="es-MX" sz="2400" dirty="0" err="1" smtClean="0"/>
              <a:t>evening</a:t>
            </a:r>
            <a:endParaRPr lang="es-MX" sz="2400" dirty="0"/>
          </a:p>
          <a:p>
            <a:pPr>
              <a:lnSpc>
                <a:spcPct val="150000"/>
              </a:lnSpc>
            </a:pPr>
            <a:r>
              <a:rPr lang="es-MX" sz="2400" b="1" dirty="0" smtClean="0">
                <a:solidFill>
                  <a:srgbClr val="0070C0"/>
                </a:solidFill>
              </a:rPr>
              <a:t>16. ¿Qué </a:t>
            </a:r>
            <a:r>
              <a:rPr lang="es-MX" sz="2400" b="1" dirty="0">
                <a:solidFill>
                  <a:srgbClr val="0070C0"/>
                </a:solidFill>
              </a:rPr>
              <a:t>tal? </a:t>
            </a:r>
            <a:r>
              <a:rPr lang="es-MX" sz="2400" dirty="0">
                <a:solidFill>
                  <a:srgbClr val="0070C0"/>
                </a:solidFill>
              </a:rPr>
              <a:t>				</a:t>
            </a:r>
            <a:r>
              <a:rPr lang="es-MX" sz="2400" dirty="0" err="1"/>
              <a:t>How</a:t>
            </a:r>
            <a:r>
              <a:rPr lang="es-MX" sz="2400" dirty="0"/>
              <a:t> </a:t>
            </a:r>
            <a:r>
              <a:rPr lang="es-MX" sz="2400" dirty="0" err="1"/>
              <a:t>is</a:t>
            </a:r>
            <a:r>
              <a:rPr lang="es-MX" sz="2400" dirty="0"/>
              <a:t> </a:t>
            </a:r>
            <a:r>
              <a:rPr lang="es-MX" sz="2400" dirty="0" err="1"/>
              <a:t>it</a:t>
            </a:r>
            <a:r>
              <a:rPr lang="es-MX" sz="2400" dirty="0"/>
              <a:t> </a:t>
            </a:r>
            <a:r>
              <a:rPr lang="es-MX" sz="2400" dirty="0" err="1" smtClean="0"/>
              <a:t>going</a:t>
            </a:r>
            <a:r>
              <a:rPr lang="es-MX" sz="2400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es-MX" sz="2400" b="1" dirty="0" smtClean="0">
                <a:solidFill>
                  <a:srgbClr val="0070C0"/>
                </a:solidFill>
              </a:rPr>
              <a:t>17. Regular</a:t>
            </a:r>
            <a:r>
              <a:rPr lang="es-MX" sz="2400" b="1" dirty="0">
                <a:solidFill>
                  <a:srgbClr val="0070C0"/>
                </a:solidFill>
              </a:rPr>
              <a:t>				</a:t>
            </a:r>
            <a:r>
              <a:rPr lang="es-MX" sz="2400" dirty="0"/>
              <a:t>So </a:t>
            </a:r>
            <a:r>
              <a:rPr lang="es-MX" sz="2400" dirty="0" err="1"/>
              <a:t>so</a:t>
            </a:r>
            <a:r>
              <a:rPr lang="es-MX" sz="2400" dirty="0"/>
              <a:t>.</a:t>
            </a:r>
          </a:p>
          <a:p>
            <a:pPr>
              <a:lnSpc>
                <a:spcPct val="150000"/>
              </a:lnSpc>
            </a:pPr>
            <a:r>
              <a:rPr lang="es-MX" sz="2400" b="1" dirty="0" smtClean="0">
                <a:solidFill>
                  <a:srgbClr val="0070C0"/>
                </a:solidFill>
              </a:rPr>
              <a:t>18. Más </a:t>
            </a:r>
            <a:r>
              <a:rPr lang="es-MX" sz="2400" b="1" dirty="0">
                <a:solidFill>
                  <a:srgbClr val="0070C0"/>
                </a:solidFill>
              </a:rPr>
              <a:t>o menos			</a:t>
            </a:r>
            <a:r>
              <a:rPr lang="es-MX" sz="2400" dirty="0"/>
              <a:t>More </a:t>
            </a:r>
            <a:r>
              <a:rPr lang="es-MX" sz="2400" dirty="0" err="1"/>
              <a:t>or</a:t>
            </a:r>
            <a:r>
              <a:rPr lang="es-MX" sz="2400" dirty="0"/>
              <a:t> </a:t>
            </a:r>
            <a:r>
              <a:rPr lang="es-MX" sz="2400" dirty="0" err="1"/>
              <a:t>less</a:t>
            </a:r>
            <a:r>
              <a:rPr lang="es-MX" sz="2400" b="1" dirty="0">
                <a:solidFill>
                  <a:srgbClr val="0070C0"/>
                </a:solidFill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es-MX" sz="2400" b="1" dirty="0" smtClean="0">
                <a:solidFill>
                  <a:srgbClr val="0070C0"/>
                </a:solidFill>
              </a:rPr>
              <a:t>19. Hasta </a:t>
            </a:r>
            <a:r>
              <a:rPr lang="es-MX" sz="2400" b="1" dirty="0">
                <a:solidFill>
                  <a:srgbClr val="0070C0"/>
                </a:solidFill>
              </a:rPr>
              <a:t>luego/pronto		</a:t>
            </a:r>
            <a:r>
              <a:rPr lang="es-MX" sz="2400" dirty="0" err="1"/>
              <a:t>See</a:t>
            </a:r>
            <a:r>
              <a:rPr lang="es-MX" sz="2400" dirty="0"/>
              <a:t> </a:t>
            </a:r>
            <a:r>
              <a:rPr lang="es-MX" sz="2400" dirty="0" err="1"/>
              <a:t>you</a:t>
            </a:r>
            <a:r>
              <a:rPr lang="es-MX" sz="2400" dirty="0"/>
              <a:t> </a:t>
            </a:r>
            <a:r>
              <a:rPr lang="es-MX" sz="2400" dirty="0" err="1"/>
              <a:t>later</a:t>
            </a:r>
            <a:r>
              <a:rPr lang="es-MX" sz="2400" dirty="0"/>
              <a:t>.</a:t>
            </a:r>
          </a:p>
          <a:p>
            <a:pPr>
              <a:lnSpc>
                <a:spcPct val="150000"/>
              </a:lnSpc>
            </a:pPr>
            <a:r>
              <a:rPr lang="es-MX" sz="2400" dirty="0"/>
              <a:t>					</a:t>
            </a:r>
            <a:r>
              <a:rPr lang="es-MX" sz="2400" dirty="0" err="1" smtClean="0"/>
              <a:t>See</a:t>
            </a:r>
            <a:r>
              <a:rPr lang="es-MX" sz="2400" dirty="0" smtClean="0"/>
              <a:t> </a:t>
            </a:r>
            <a:r>
              <a:rPr lang="es-MX" sz="2400" dirty="0" err="1"/>
              <a:t>you</a:t>
            </a:r>
            <a:r>
              <a:rPr lang="es-MX" sz="2400" dirty="0"/>
              <a:t> </a:t>
            </a:r>
            <a:r>
              <a:rPr lang="es-MX" sz="2400" dirty="0" err="1"/>
              <a:t>soon</a:t>
            </a:r>
            <a:r>
              <a:rPr lang="es-MX" sz="2400" dirty="0"/>
              <a:t>.</a:t>
            </a:r>
          </a:p>
          <a:p>
            <a:endParaRPr lang="es-MX" sz="32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4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414569" y="204763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hlinkClick r:id="rId2" action="ppaction://hlinksldjump"/>
              </a:rPr>
              <a:t>Back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dialogue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91708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8699" y="211480"/>
            <a:ext cx="4112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u="sng" dirty="0" err="1" smtClean="0">
                <a:solidFill>
                  <a:srgbClr val="002060"/>
                </a:solidFill>
              </a:rPr>
              <a:t>Vocabulario</a:t>
            </a:r>
            <a:r>
              <a:rPr lang="en-GB" sz="2800" b="1" u="sng" dirty="0" smtClean="0">
                <a:solidFill>
                  <a:srgbClr val="002060"/>
                </a:solidFill>
              </a:rPr>
              <a:t>  y expressions</a:t>
            </a:r>
            <a:endParaRPr lang="en-GB" sz="2800" b="1" u="sng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9212" y="873999"/>
            <a:ext cx="8435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0070C0"/>
                </a:solidFill>
              </a:rPr>
              <a:t>20. Yo soy			</a:t>
            </a:r>
            <a:r>
              <a:rPr lang="es-MX" sz="2400" b="1" dirty="0" smtClean="0"/>
              <a:t>I am</a:t>
            </a:r>
          </a:p>
          <a:p>
            <a:r>
              <a:rPr lang="es-MX" sz="2400" b="1" dirty="0" smtClean="0">
                <a:solidFill>
                  <a:srgbClr val="0070C0"/>
                </a:solidFill>
              </a:rPr>
              <a:t>21. Encantada                            </a:t>
            </a:r>
            <a:r>
              <a:rPr lang="es-MX" sz="2400" b="1" dirty="0" err="1" smtClean="0"/>
              <a:t>delighted</a:t>
            </a:r>
            <a:endParaRPr lang="es-MX" sz="2400" b="1" dirty="0" smtClean="0"/>
          </a:p>
          <a:p>
            <a:r>
              <a:rPr lang="es-MX" sz="2400" b="1" dirty="0" smtClean="0">
                <a:solidFill>
                  <a:srgbClr val="0070C0"/>
                </a:solidFill>
              </a:rPr>
              <a:t>22. ¿De dónde eres?		</a:t>
            </a:r>
            <a:r>
              <a:rPr lang="es-MX" sz="2400" b="1" dirty="0" err="1" smtClean="0"/>
              <a:t>Where</a:t>
            </a:r>
            <a:r>
              <a:rPr lang="es-MX" sz="2400" b="1" dirty="0" smtClean="0"/>
              <a:t> are </a:t>
            </a:r>
            <a:r>
              <a:rPr lang="es-MX" sz="2400" b="1" dirty="0" err="1" smtClean="0"/>
              <a:t>you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from</a:t>
            </a:r>
            <a:r>
              <a:rPr lang="es-MX" sz="2400" b="1" dirty="0" smtClean="0"/>
              <a:t>?</a:t>
            </a:r>
          </a:p>
          <a:p>
            <a:r>
              <a:rPr lang="es-MX" sz="2400" b="1" dirty="0" smtClean="0">
                <a:solidFill>
                  <a:srgbClr val="0070C0"/>
                </a:solidFill>
              </a:rPr>
              <a:t>23. Yo soy de…</a:t>
            </a:r>
            <a:r>
              <a:rPr lang="es-MX" sz="2400" b="1" dirty="0" smtClean="0"/>
              <a:t>		I am </a:t>
            </a:r>
            <a:r>
              <a:rPr lang="es-MX" sz="2400" b="1" dirty="0" err="1" smtClean="0"/>
              <a:t>from</a:t>
            </a:r>
            <a:r>
              <a:rPr lang="es-MX" sz="2400" b="1" dirty="0" smtClean="0"/>
              <a:t>…</a:t>
            </a:r>
          </a:p>
          <a:p>
            <a:r>
              <a:rPr lang="es-MX" sz="2400" b="1" dirty="0" smtClean="0">
                <a:solidFill>
                  <a:srgbClr val="0070C0"/>
                </a:solidFill>
              </a:rPr>
              <a:t>24. ¿De qué </a:t>
            </a:r>
            <a:r>
              <a:rPr lang="es-MX" sz="2400" b="1" u="sng" dirty="0" smtClean="0">
                <a:solidFill>
                  <a:srgbClr val="0070C0"/>
                </a:solidFill>
              </a:rPr>
              <a:t>ciudad</a:t>
            </a:r>
            <a:r>
              <a:rPr lang="es-MX" sz="2400" b="1" dirty="0" smtClean="0">
                <a:solidFill>
                  <a:srgbClr val="0070C0"/>
                </a:solidFill>
              </a:rPr>
              <a:t> eres?</a:t>
            </a:r>
            <a:r>
              <a:rPr lang="es-MX" sz="2400" b="1" dirty="0" smtClean="0"/>
              <a:t>	</a:t>
            </a:r>
            <a:r>
              <a:rPr lang="es-MX" sz="2400" b="1" dirty="0" err="1" smtClean="0"/>
              <a:t>What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city</a:t>
            </a:r>
            <a:r>
              <a:rPr lang="es-MX" sz="2400" b="1" dirty="0" smtClean="0"/>
              <a:t> are </a:t>
            </a:r>
            <a:r>
              <a:rPr lang="es-MX" sz="2400" b="1" dirty="0" err="1" smtClean="0"/>
              <a:t>you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from</a:t>
            </a:r>
            <a:r>
              <a:rPr lang="es-MX" sz="2400" b="1" dirty="0" smtClean="0"/>
              <a:t>?</a:t>
            </a:r>
          </a:p>
          <a:p>
            <a:r>
              <a:rPr lang="es-MX" sz="2400" b="1" dirty="0" smtClean="0">
                <a:solidFill>
                  <a:srgbClr val="0070C0"/>
                </a:solidFill>
              </a:rPr>
              <a:t>25. También</a:t>
            </a:r>
            <a:r>
              <a:rPr lang="es-MX" sz="2400" b="1" dirty="0" smtClean="0"/>
              <a:t>			</a:t>
            </a:r>
            <a:r>
              <a:rPr lang="es-MX" sz="2400" b="1" dirty="0" err="1" smtClean="0"/>
              <a:t>also</a:t>
            </a:r>
            <a:endParaRPr lang="es-MX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5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716016" y="22766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hlinkClick r:id="rId3" action="ppaction://hlinksldjump"/>
              </a:rPr>
              <a:t>Back </a:t>
            </a:r>
            <a:r>
              <a:rPr lang="es-MX" b="1" dirty="0" err="1" smtClean="0">
                <a:hlinkClick r:id="rId3" action="ppaction://hlinksldjump"/>
              </a:rPr>
              <a:t>to</a:t>
            </a:r>
            <a:r>
              <a:rPr lang="es-MX" b="1" dirty="0" smtClean="0">
                <a:hlinkClick r:id="rId3" action="ppaction://hlinksldjump"/>
              </a:rPr>
              <a:t> dialogue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74803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6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123728" y="260648"/>
            <a:ext cx="4739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2800" b="1" u="sng" dirty="0" smtClean="0">
                <a:solidFill>
                  <a:srgbClr val="7030A0"/>
                </a:solidFill>
              </a:rPr>
              <a:t>Palabras interrogativas básicas</a:t>
            </a:r>
            <a:endParaRPr lang="es-UY" sz="2800" b="1" u="sng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3728" y="908720"/>
            <a:ext cx="4801314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¿Qué?</a:t>
            </a:r>
            <a:r>
              <a:rPr lang="es-UY" sz="2400" b="1" dirty="0" smtClean="0">
                <a:solidFill>
                  <a:srgbClr val="0070C0"/>
                </a:solidFill>
              </a:rPr>
              <a:t>		</a:t>
            </a:r>
            <a:r>
              <a:rPr lang="es-UY" sz="2400" b="1" dirty="0" err="1" smtClean="0">
                <a:solidFill>
                  <a:srgbClr val="0070C0"/>
                </a:solidFill>
              </a:rPr>
              <a:t>What</a:t>
            </a:r>
            <a:r>
              <a:rPr lang="es-UY" sz="2400" b="1" dirty="0" smtClean="0">
                <a:solidFill>
                  <a:srgbClr val="0070C0"/>
                </a:solidFill>
              </a:rPr>
              <a:t>?</a:t>
            </a: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¿Cuándo?</a:t>
            </a:r>
            <a:r>
              <a:rPr lang="es-UY" sz="2400" b="1" dirty="0" smtClean="0">
                <a:solidFill>
                  <a:srgbClr val="0070C0"/>
                </a:solidFill>
              </a:rPr>
              <a:t>		</a:t>
            </a:r>
            <a:r>
              <a:rPr lang="es-UY" sz="2400" b="1" dirty="0" err="1" smtClean="0">
                <a:solidFill>
                  <a:srgbClr val="0070C0"/>
                </a:solidFill>
              </a:rPr>
              <a:t>When</a:t>
            </a:r>
            <a:r>
              <a:rPr lang="es-UY" sz="2400" b="1" dirty="0" smtClean="0">
                <a:solidFill>
                  <a:srgbClr val="0070C0"/>
                </a:solidFill>
              </a:rPr>
              <a:t>?</a:t>
            </a:r>
            <a:endParaRPr lang="es-UY" sz="2400" b="1" dirty="0">
              <a:solidFill>
                <a:srgbClr val="0070C0"/>
              </a:solidFill>
            </a:endParaRP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¿Dónde?</a:t>
            </a:r>
            <a:r>
              <a:rPr lang="es-UY" sz="2400" b="1" dirty="0" smtClean="0">
                <a:solidFill>
                  <a:srgbClr val="0070C0"/>
                </a:solidFill>
              </a:rPr>
              <a:t>		</a:t>
            </a:r>
            <a:r>
              <a:rPr lang="es-UY" sz="2400" b="1" dirty="0" err="1" smtClean="0">
                <a:solidFill>
                  <a:srgbClr val="0070C0"/>
                </a:solidFill>
              </a:rPr>
              <a:t>Where</a:t>
            </a:r>
            <a:r>
              <a:rPr lang="es-UY" sz="2400" b="1" dirty="0" smtClean="0">
                <a:solidFill>
                  <a:srgbClr val="0070C0"/>
                </a:solidFill>
              </a:rPr>
              <a:t>?</a:t>
            </a:r>
            <a:endParaRPr lang="es-UY" sz="2400" b="1" dirty="0">
              <a:solidFill>
                <a:srgbClr val="0070C0"/>
              </a:solidFill>
            </a:endParaRP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¿Cómo?</a:t>
            </a:r>
            <a:r>
              <a:rPr lang="es-UY" sz="2400" b="1" dirty="0" smtClean="0">
                <a:solidFill>
                  <a:srgbClr val="0070C0"/>
                </a:solidFill>
              </a:rPr>
              <a:t>		</a:t>
            </a:r>
            <a:r>
              <a:rPr lang="es-UY" sz="2400" b="1" dirty="0" err="1" smtClean="0">
                <a:solidFill>
                  <a:srgbClr val="0070C0"/>
                </a:solidFill>
              </a:rPr>
              <a:t>How</a:t>
            </a:r>
            <a:r>
              <a:rPr lang="es-UY" sz="2400" b="1" dirty="0" smtClean="0">
                <a:solidFill>
                  <a:srgbClr val="0070C0"/>
                </a:solidFill>
              </a:rPr>
              <a:t>?</a:t>
            </a:r>
            <a:endParaRPr lang="es-UY" sz="2400" b="1" dirty="0">
              <a:solidFill>
                <a:srgbClr val="0070C0"/>
              </a:solidFill>
            </a:endParaRP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¿Por qué?</a:t>
            </a:r>
            <a:r>
              <a:rPr lang="es-UY" sz="2400" b="1" dirty="0" smtClean="0">
                <a:solidFill>
                  <a:srgbClr val="0070C0"/>
                </a:solidFill>
              </a:rPr>
              <a:t>		</a:t>
            </a:r>
            <a:r>
              <a:rPr lang="es-UY" sz="2400" b="1" dirty="0" err="1" smtClean="0">
                <a:solidFill>
                  <a:srgbClr val="0070C0"/>
                </a:solidFill>
              </a:rPr>
              <a:t>Why</a:t>
            </a:r>
            <a:r>
              <a:rPr lang="es-UY" sz="2400" b="1" dirty="0" smtClean="0">
                <a:solidFill>
                  <a:srgbClr val="0070C0"/>
                </a:solidFill>
              </a:rPr>
              <a:t>?</a:t>
            </a:r>
            <a:endParaRPr lang="es-UY" sz="2400" b="1" dirty="0">
              <a:solidFill>
                <a:srgbClr val="0070C0"/>
              </a:solidFill>
            </a:endParaRP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¿Quién?</a:t>
            </a:r>
            <a:r>
              <a:rPr lang="es-UY" sz="2400" b="1" dirty="0" smtClean="0">
                <a:solidFill>
                  <a:srgbClr val="0070C0"/>
                </a:solidFill>
              </a:rPr>
              <a:t>		</a:t>
            </a:r>
            <a:r>
              <a:rPr lang="es-UY" sz="2400" b="1" dirty="0" err="1" smtClean="0">
                <a:solidFill>
                  <a:srgbClr val="0070C0"/>
                </a:solidFill>
              </a:rPr>
              <a:t>Who</a:t>
            </a:r>
            <a:r>
              <a:rPr lang="es-UY" sz="2400" b="1" dirty="0" smtClean="0">
                <a:solidFill>
                  <a:srgbClr val="0070C0"/>
                </a:solidFill>
              </a:rPr>
              <a:t>?</a:t>
            </a: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¿Cuál?</a:t>
            </a:r>
            <a:r>
              <a:rPr lang="es-UY" sz="2400" b="1" dirty="0" smtClean="0">
                <a:solidFill>
                  <a:srgbClr val="0070C0"/>
                </a:solidFill>
              </a:rPr>
              <a:t>		</a:t>
            </a:r>
            <a:r>
              <a:rPr lang="es-UY" sz="2400" b="1" dirty="0" err="1" smtClean="0">
                <a:solidFill>
                  <a:srgbClr val="0070C0"/>
                </a:solidFill>
              </a:rPr>
              <a:t>Which</a:t>
            </a:r>
            <a:r>
              <a:rPr lang="es-UY" sz="2400" b="1" dirty="0" smtClean="0">
                <a:solidFill>
                  <a:srgbClr val="0070C0"/>
                </a:solidFill>
              </a:rPr>
              <a:t> </a:t>
            </a:r>
            <a:r>
              <a:rPr lang="es-UY" sz="2400" b="1" dirty="0" err="1" smtClean="0">
                <a:solidFill>
                  <a:srgbClr val="0070C0"/>
                </a:solidFill>
              </a:rPr>
              <a:t>one</a:t>
            </a:r>
            <a:r>
              <a:rPr lang="es-UY" sz="2400" b="1" dirty="0" smtClean="0">
                <a:solidFill>
                  <a:srgbClr val="0070C0"/>
                </a:solidFill>
              </a:rPr>
              <a:t>?</a:t>
            </a:r>
            <a:r>
              <a:rPr lang="es-UY" sz="3200" b="1" dirty="0" smtClean="0">
                <a:solidFill>
                  <a:srgbClr val="FF0000"/>
                </a:solidFill>
              </a:rPr>
              <a:t>	</a:t>
            </a:r>
            <a:endParaRPr lang="es-UY" sz="3200" b="1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endParaRPr lang="es-UY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88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6902" y="917026"/>
            <a:ext cx="500855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u="sng" dirty="0" smtClean="0">
                <a:solidFill>
                  <a:srgbClr val="0070C0"/>
                </a:solidFill>
              </a:rPr>
              <a:t>Ahora es tu turno</a:t>
            </a:r>
          </a:p>
          <a:p>
            <a:pPr algn="ctr"/>
            <a:endParaRPr lang="es-MX" sz="2800" b="1" u="sng" dirty="0" smtClean="0">
              <a:solidFill>
                <a:srgbClr val="0070C0"/>
              </a:solidFill>
            </a:endParaRPr>
          </a:p>
          <a:p>
            <a:pPr marL="514350" indent="-514350">
              <a:buAutoNum type="arabicPeriod"/>
            </a:pPr>
            <a:r>
              <a:rPr lang="es-MX" sz="2800" dirty="0" smtClean="0"/>
              <a:t>Practica con un compañero el</a:t>
            </a:r>
          </a:p>
          <a:p>
            <a:r>
              <a:rPr lang="es-MX" sz="2800" dirty="0"/>
              <a:t> </a:t>
            </a:r>
            <a:r>
              <a:rPr lang="es-MX" sz="2800" dirty="0" smtClean="0"/>
              <a:t>     dialogo en la </a:t>
            </a:r>
            <a:r>
              <a:rPr lang="es-MX" sz="2800" dirty="0" smtClean="0">
                <a:hlinkClick r:id="rId2" action="ppaction://hlinksldjump"/>
              </a:rPr>
              <a:t>lamina </a:t>
            </a:r>
            <a:r>
              <a:rPr lang="es-MX" sz="2800" dirty="0">
                <a:hlinkClick r:id="rId2" action="ppaction://hlinksldjump"/>
              </a:rPr>
              <a:t>2</a:t>
            </a:r>
            <a:r>
              <a:rPr lang="es-MX" sz="2800" dirty="0" smtClean="0">
                <a:hlinkClick r:id="rId2" action="ppaction://hlinksldjump"/>
              </a:rPr>
              <a:t>.</a:t>
            </a:r>
            <a:endParaRPr lang="es-MX" sz="2800" dirty="0"/>
          </a:p>
        </p:txBody>
      </p:sp>
      <p:pic>
        <p:nvPicPr>
          <p:cNvPr id="2050" name="Picture 2" descr="http://media.merchantcircle.com/32160082/OK%20happy%20face_full.jpe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005064"/>
            <a:ext cx="2233612" cy="191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99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D0CD-9CF9-44A4-B9E7-6A29B144397B}" type="slidenum">
              <a:rPr lang="en-US" smtClean="0"/>
              <a:t>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304800"/>
            <a:ext cx="8538865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u="sng" dirty="0" err="1" smtClean="0">
                <a:solidFill>
                  <a:srgbClr val="002060"/>
                </a:solidFill>
              </a:rPr>
              <a:t>Subject</a:t>
            </a:r>
            <a:r>
              <a:rPr lang="es-MX" sz="2400" b="1" u="sng" dirty="0" smtClean="0">
                <a:solidFill>
                  <a:srgbClr val="002060"/>
                </a:solidFill>
              </a:rPr>
              <a:t> 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pronouns</a:t>
            </a:r>
            <a:r>
              <a:rPr lang="es-MX" sz="2400" b="1" u="sng" dirty="0" smtClean="0">
                <a:solidFill>
                  <a:srgbClr val="002060"/>
                </a:solidFill>
              </a:rPr>
              <a:t> </a:t>
            </a:r>
          </a:p>
          <a:p>
            <a:r>
              <a:rPr lang="es-MX" sz="2400" b="1" u="sng" dirty="0" smtClean="0"/>
              <a:t>Singular</a:t>
            </a:r>
            <a:r>
              <a:rPr lang="es-MX" sz="2400" b="1" dirty="0" smtClean="0"/>
              <a:t>	</a:t>
            </a:r>
            <a:endParaRPr lang="es-MX" sz="2400" b="1" u="sng" dirty="0" smtClean="0">
              <a:solidFill>
                <a:srgbClr val="0070C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Yo 			</a:t>
            </a:r>
            <a:r>
              <a:rPr lang="es-MX" sz="2400" b="1" dirty="0" smtClean="0">
                <a:solidFill>
                  <a:srgbClr val="FF0000"/>
                </a:solidFill>
              </a:rPr>
              <a:t>(I)</a:t>
            </a:r>
            <a:r>
              <a:rPr lang="es-MX" sz="2400" dirty="0" smtClean="0"/>
              <a:t>				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Tú 			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	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él/ella 			</a:t>
            </a:r>
            <a:r>
              <a:rPr lang="es-MX" sz="2400" b="1" dirty="0" smtClean="0">
                <a:solidFill>
                  <a:srgbClr val="FF0000"/>
                </a:solidFill>
              </a:rPr>
              <a:t>(he/</a:t>
            </a:r>
            <a:r>
              <a:rPr lang="es-MX" sz="2400" b="1" dirty="0" err="1" smtClean="0">
                <a:solidFill>
                  <a:srgbClr val="FF0000"/>
                </a:solidFill>
              </a:rPr>
              <a:t>she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it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/>
              <a:t>	</a:t>
            </a:r>
            <a:r>
              <a:rPr lang="es-MX" sz="2400" dirty="0" smtClean="0"/>
              <a:t>	</a:t>
            </a:r>
            <a:endParaRPr lang="es-MX" sz="2400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usted</a:t>
            </a:r>
            <a:r>
              <a:rPr lang="es-MX" sz="2400" dirty="0" smtClean="0"/>
              <a:t> 			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 formal)</a:t>
            </a:r>
            <a:r>
              <a:rPr lang="es-MX" sz="2400" dirty="0" smtClean="0"/>
              <a:t>		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endParaRPr lang="es-MX" sz="2400" dirty="0" smtClean="0"/>
          </a:p>
          <a:p>
            <a:r>
              <a:rPr lang="es-MX" sz="2400" b="1" u="sng" dirty="0" smtClean="0"/>
              <a:t>Plural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Nosotros/as 	</a:t>
            </a:r>
            <a:r>
              <a:rPr lang="es-MX" sz="2400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s-MX" sz="2400" b="1" dirty="0" err="1" smtClean="0">
                <a:solidFill>
                  <a:schemeClr val="accent6">
                    <a:lumMod val="75000"/>
                  </a:schemeClr>
                </a:solidFill>
              </a:rPr>
              <a:t>we</a:t>
            </a:r>
            <a:r>
              <a:rPr lang="es-MX" sz="2400" b="1" dirty="0" smtClean="0">
                <a:solidFill>
                  <a:schemeClr val="accent6">
                    <a:lumMod val="75000"/>
                  </a:schemeClr>
                </a:solidFill>
              </a:rPr>
              <a:t>)  </a:t>
            </a:r>
            <a:r>
              <a:rPr lang="es-MX" sz="2400" b="1" dirty="0" smtClean="0">
                <a:solidFill>
                  <a:srgbClr val="FF0000"/>
                </a:solidFill>
              </a:rPr>
              <a:t>	</a:t>
            </a:r>
            <a:r>
              <a:rPr lang="es-MX" sz="2400" b="1" u="sng" dirty="0" smtClean="0">
                <a:solidFill>
                  <a:srgbClr val="FF0000"/>
                </a:solidFill>
              </a:rPr>
              <a:t>nosotros</a:t>
            </a:r>
            <a:r>
              <a:rPr lang="es-MX" sz="2400" b="1" dirty="0" smtClean="0">
                <a:solidFill>
                  <a:srgbClr val="FF0000"/>
                </a:solidFill>
              </a:rPr>
              <a:t> (</a:t>
            </a:r>
            <a:r>
              <a:rPr lang="es-MX" sz="2400" b="1" dirty="0" err="1" smtClean="0">
                <a:solidFill>
                  <a:srgbClr val="FF0000"/>
                </a:solidFill>
              </a:rPr>
              <a:t>only</a:t>
            </a:r>
            <a:r>
              <a:rPr lang="es-MX" sz="2400" b="1" dirty="0" smtClean="0">
                <a:solidFill>
                  <a:srgbClr val="FF0000"/>
                </a:solidFill>
              </a:rPr>
              <a:t> males </a:t>
            </a:r>
            <a:r>
              <a:rPr lang="es-MX" sz="2400" b="1" dirty="0" err="1" smtClean="0">
                <a:solidFill>
                  <a:srgbClr val="FF0000"/>
                </a:solidFill>
              </a:rPr>
              <a:t>or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r>
              <a:rPr lang="es-MX" sz="2400" b="1" dirty="0" err="1" smtClean="0">
                <a:solidFill>
                  <a:srgbClr val="FF0000"/>
                </a:solidFill>
              </a:rPr>
              <a:t>male</a:t>
            </a:r>
            <a:r>
              <a:rPr lang="es-MX" sz="2400" b="1" dirty="0" smtClean="0">
                <a:solidFill>
                  <a:srgbClr val="FF0000"/>
                </a:solidFill>
              </a:rPr>
              <a:t> and 					</a:t>
            </a:r>
            <a:r>
              <a:rPr lang="es-MX" sz="2400" b="1" dirty="0" err="1" smtClean="0">
                <a:solidFill>
                  <a:srgbClr val="FF0000"/>
                </a:solidFill>
              </a:rPr>
              <a:t>female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s-MX" sz="2400" b="1" dirty="0" smtClean="0">
                <a:solidFill>
                  <a:srgbClr val="FF0000"/>
                </a:solidFill>
              </a:rPr>
              <a:t>			</a:t>
            </a:r>
            <a:r>
              <a:rPr lang="es-MX" sz="2400" b="1" u="sng" dirty="0" smtClean="0">
                <a:solidFill>
                  <a:srgbClr val="FF0000"/>
                </a:solidFill>
              </a:rPr>
              <a:t>nosotras</a:t>
            </a:r>
            <a:r>
              <a:rPr lang="es-MX" sz="2400" b="1" dirty="0" smtClean="0">
                <a:solidFill>
                  <a:srgbClr val="FF0000"/>
                </a:solidFill>
              </a:rPr>
              <a:t> (</a:t>
            </a:r>
            <a:r>
              <a:rPr lang="es-MX" sz="2400" b="1" dirty="0" err="1" smtClean="0">
                <a:solidFill>
                  <a:srgbClr val="FF0000"/>
                </a:solidFill>
              </a:rPr>
              <a:t>only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r>
              <a:rPr lang="es-MX" sz="2400" b="1" dirty="0" err="1" smtClean="0">
                <a:solidFill>
                  <a:srgbClr val="FF0000"/>
                </a:solidFill>
              </a:rPr>
              <a:t>female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vosotros</a:t>
            </a:r>
            <a:r>
              <a:rPr lang="es-MX" sz="2400" dirty="0" smtClean="0"/>
              <a:t> 		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Spain</a:t>
            </a:r>
            <a:r>
              <a:rPr lang="es-MX" sz="2400" dirty="0" smtClean="0"/>
              <a:t>)		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Ustedes 		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endParaRPr lang="es-MX" sz="2400" b="1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ellos/ellas 	</a:t>
            </a:r>
            <a:r>
              <a:rPr lang="es-MX" sz="2400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s-MX" sz="2400" b="1" dirty="0" err="1" smtClean="0">
                <a:solidFill>
                  <a:schemeClr val="accent6">
                    <a:lumMod val="75000"/>
                  </a:schemeClr>
                </a:solidFill>
              </a:rPr>
              <a:t>they</a:t>
            </a:r>
            <a:r>
              <a:rPr lang="es-MX" sz="2400" b="1" dirty="0" smtClean="0">
                <a:solidFill>
                  <a:schemeClr val="accent6">
                    <a:lumMod val="75000"/>
                  </a:schemeClr>
                </a:solidFill>
              </a:rPr>
              <a:t>)   </a:t>
            </a:r>
            <a:r>
              <a:rPr lang="es-MX" sz="2400" b="1" u="sng" dirty="0" smtClean="0">
                <a:solidFill>
                  <a:srgbClr val="FF0000"/>
                </a:solidFill>
              </a:rPr>
              <a:t>ellos</a:t>
            </a:r>
            <a:r>
              <a:rPr lang="es-MX" sz="2400" b="1" dirty="0" smtClean="0">
                <a:solidFill>
                  <a:srgbClr val="FF0000"/>
                </a:solidFill>
              </a:rPr>
              <a:t> (</a:t>
            </a:r>
            <a:r>
              <a:rPr lang="es-MX" sz="2400" b="1" dirty="0" err="1" smtClean="0">
                <a:solidFill>
                  <a:srgbClr val="FF0000"/>
                </a:solidFill>
              </a:rPr>
              <a:t>only</a:t>
            </a:r>
            <a:r>
              <a:rPr lang="es-MX" sz="2400" b="1" dirty="0" smtClean="0">
                <a:solidFill>
                  <a:srgbClr val="FF0000"/>
                </a:solidFill>
              </a:rPr>
              <a:t> males </a:t>
            </a:r>
            <a:r>
              <a:rPr lang="es-MX" sz="2400" b="1" dirty="0" err="1" smtClean="0">
                <a:solidFill>
                  <a:srgbClr val="FF0000"/>
                </a:solidFill>
              </a:rPr>
              <a:t>or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r>
              <a:rPr lang="es-MX" sz="2400" b="1" dirty="0" err="1" smtClean="0">
                <a:solidFill>
                  <a:srgbClr val="FF0000"/>
                </a:solidFill>
              </a:rPr>
              <a:t>male</a:t>
            </a:r>
            <a:r>
              <a:rPr lang="es-MX" sz="2400" b="1" dirty="0" smtClean="0">
                <a:solidFill>
                  <a:srgbClr val="FF0000"/>
                </a:solidFill>
              </a:rPr>
              <a:t> and 					</a:t>
            </a:r>
            <a:r>
              <a:rPr lang="es-MX" sz="2400" b="1" dirty="0" err="1" smtClean="0">
                <a:solidFill>
                  <a:srgbClr val="FF0000"/>
                </a:solidFill>
              </a:rPr>
              <a:t>female</a:t>
            </a:r>
            <a:r>
              <a:rPr lang="es-MX" sz="2400" b="1" dirty="0" smtClean="0">
                <a:solidFill>
                  <a:srgbClr val="FF0000"/>
                </a:solidFill>
              </a:rPr>
              <a:t>) </a:t>
            </a:r>
          </a:p>
          <a:p>
            <a:r>
              <a:rPr lang="es-MX" sz="2400" b="1" dirty="0" smtClean="0">
                <a:solidFill>
                  <a:srgbClr val="FF0000"/>
                </a:solidFill>
              </a:rPr>
              <a:t>		</a:t>
            </a:r>
            <a:r>
              <a:rPr lang="es-MX" sz="2400" b="1" dirty="0">
                <a:solidFill>
                  <a:srgbClr val="FF0000"/>
                </a:solidFill>
              </a:rPr>
              <a:t>	</a:t>
            </a:r>
            <a:r>
              <a:rPr lang="es-MX" sz="2400" b="1" u="sng" dirty="0" smtClean="0">
                <a:solidFill>
                  <a:srgbClr val="FF0000"/>
                </a:solidFill>
              </a:rPr>
              <a:t>ellas</a:t>
            </a:r>
            <a:r>
              <a:rPr lang="es-MX" sz="2400" b="1" dirty="0" smtClean="0">
                <a:solidFill>
                  <a:srgbClr val="FF0000"/>
                </a:solidFill>
              </a:rPr>
              <a:t> (</a:t>
            </a:r>
            <a:r>
              <a:rPr lang="es-MX" sz="2400" b="1" dirty="0" err="1" smtClean="0">
                <a:solidFill>
                  <a:srgbClr val="FF0000"/>
                </a:solidFill>
              </a:rPr>
              <a:t>only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r>
              <a:rPr lang="es-MX" sz="2400" b="1" dirty="0" err="1" smtClean="0">
                <a:solidFill>
                  <a:srgbClr val="FF0000"/>
                </a:solidFill>
              </a:rPr>
              <a:t>female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800" dirty="0" smtClean="0"/>
              <a:t>				</a:t>
            </a:r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838397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9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097743" y="764704"/>
            <a:ext cx="6947415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err="1" smtClean="0">
                <a:solidFill>
                  <a:srgbClr val="002060"/>
                </a:solidFill>
              </a:rPr>
              <a:t>Escribe</a:t>
            </a:r>
            <a:r>
              <a:rPr lang="en-US" sz="2400" u="sng" dirty="0" smtClean="0">
                <a:solidFill>
                  <a:srgbClr val="002060"/>
                </a:solidFill>
              </a:rPr>
              <a:t> el </a:t>
            </a:r>
            <a:r>
              <a:rPr lang="en-US" sz="2400" u="sng" dirty="0" err="1" smtClean="0">
                <a:solidFill>
                  <a:srgbClr val="002060"/>
                </a:solidFill>
              </a:rPr>
              <a:t>pronombre</a:t>
            </a:r>
            <a:r>
              <a:rPr lang="en-US" sz="2400" u="sng" dirty="0" smtClean="0">
                <a:solidFill>
                  <a:srgbClr val="002060"/>
                </a:solidFill>
              </a:rPr>
              <a:t> </a:t>
            </a:r>
            <a:r>
              <a:rPr lang="en-US" sz="2400" u="sng" dirty="0" err="1" smtClean="0">
                <a:solidFill>
                  <a:srgbClr val="002060"/>
                </a:solidFill>
              </a:rPr>
              <a:t>correcto</a:t>
            </a:r>
            <a:r>
              <a:rPr lang="en-US" sz="2400" u="sng" dirty="0" smtClean="0">
                <a:solidFill>
                  <a:srgbClr val="002060"/>
                </a:solidFill>
              </a:rPr>
              <a:t> en el </a:t>
            </a:r>
            <a:r>
              <a:rPr lang="en-US" sz="2400" u="sng" dirty="0" err="1" smtClean="0">
                <a:solidFill>
                  <a:srgbClr val="002060"/>
                </a:solidFill>
              </a:rPr>
              <a:t>espacio</a:t>
            </a:r>
            <a:r>
              <a:rPr lang="en-US" sz="2400" u="sng" dirty="0" smtClean="0">
                <a:solidFill>
                  <a:srgbClr val="002060"/>
                </a:solidFill>
              </a:rPr>
              <a:t> en </a:t>
            </a:r>
            <a:r>
              <a:rPr lang="en-US" sz="2400" u="sng" dirty="0" err="1" smtClean="0">
                <a:solidFill>
                  <a:srgbClr val="002060"/>
                </a:solidFill>
              </a:rPr>
              <a:t>blanco</a:t>
            </a:r>
            <a:endParaRPr lang="en-US" sz="2400" u="sng" dirty="0" smtClean="0">
              <a:solidFill>
                <a:srgbClr val="002060"/>
              </a:solidFill>
            </a:endParaRPr>
          </a:p>
          <a:p>
            <a:endParaRPr lang="en-US" sz="2400" dirty="0"/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(She) _______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María</a:t>
            </a:r>
            <a:r>
              <a:rPr lang="en-US" sz="2400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(I) ______ soy  </a:t>
            </a:r>
            <a:r>
              <a:rPr lang="en-US" sz="2400" dirty="0" err="1" smtClean="0"/>
              <a:t>Rafaél</a:t>
            </a:r>
            <a:r>
              <a:rPr lang="en-US" sz="2400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(We) _____________ </a:t>
            </a:r>
            <a:r>
              <a:rPr lang="en-US" sz="2400" dirty="0" err="1" smtClean="0"/>
              <a:t>somos</a:t>
            </a:r>
            <a:r>
              <a:rPr lang="en-US" sz="2400" dirty="0" smtClean="0"/>
              <a:t> </a:t>
            </a:r>
            <a:r>
              <a:rPr lang="en-US" sz="2400" dirty="0" err="1" smtClean="0"/>
              <a:t>Luís</a:t>
            </a:r>
            <a:r>
              <a:rPr lang="en-US" sz="2400" dirty="0" smtClean="0"/>
              <a:t> y Ana.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(You/singular) _______ </a:t>
            </a:r>
            <a:r>
              <a:rPr lang="en-US" sz="2400" dirty="0" err="1" smtClean="0"/>
              <a:t>eres</a:t>
            </a:r>
            <a:r>
              <a:rPr lang="en-US" sz="2400" dirty="0" smtClean="0"/>
              <a:t> Elena.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(He)_______ </a:t>
            </a:r>
            <a:r>
              <a:rPr lang="en-US" sz="2400" dirty="0" err="1" smtClean="0"/>
              <a:t>es</a:t>
            </a:r>
            <a:r>
              <a:rPr lang="en-US" sz="2400" dirty="0" smtClean="0"/>
              <a:t> Rodrigo.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(They) ______  son Samuel y Jenny.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(You/plural) ________ son Jaime y </a:t>
            </a:r>
            <a:r>
              <a:rPr lang="en-US" sz="2400" dirty="0" err="1" smtClean="0"/>
              <a:t>Reinaldo</a:t>
            </a:r>
            <a:r>
              <a:rPr lang="en-US" sz="2400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(We) _____________ </a:t>
            </a:r>
            <a:r>
              <a:rPr lang="en-US" sz="2400" dirty="0" err="1" smtClean="0"/>
              <a:t>somos</a:t>
            </a:r>
            <a:r>
              <a:rPr lang="en-US" sz="2400" dirty="0" smtClean="0"/>
              <a:t> Jacky y Elena.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63338" y="134076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>
                <a:hlinkClick r:id="rId2" action="ppaction://hlinksldjump"/>
              </a:rPr>
              <a:t>Click</a:t>
            </a:r>
            <a:r>
              <a:rPr lang="es-MX" dirty="0" smtClean="0">
                <a:hlinkClick r:id="rId2" action="ppaction://hlinksldjump"/>
              </a:rPr>
              <a:t> </a:t>
            </a:r>
            <a:r>
              <a:rPr lang="es-MX" dirty="0" err="1" smtClean="0">
                <a:hlinkClick r:id="rId2" action="ppaction://hlinksldjump"/>
              </a:rPr>
              <a:t>for</a:t>
            </a:r>
            <a:r>
              <a:rPr lang="es-MX" dirty="0" smtClean="0">
                <a:hlinkClick r:id="rId2" action="ppaction://hlinksldjump"/>
              </a:rPr>
              <a:t> </a:t>
            </a:r>
            <a:r>
              <a:rPr lang="es-MX" dirty="0" err="1" smtClean="0">
                <a:hlinkClick r:id="rId2" action="ppaction://hlinksldjump"/>
              </a:rPr>
              <a:t>answers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277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8430</TotalTime>
  <Words>1008</Words>
  <Application>Microsoft Office PowerPoint</Application>
  <PresentationFormat>On-screen Show (4:3)</PresentationFormat>
  <Paragraphs>276</Paragraphs>
  <Slides>22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Fernando Alvarez</dc:creator>
  <cp:lastModifiedBy>Fernando Alvarez</cp:lastModifiedBy>
  <cp:revision>187</cp:revision>
  <cp:lastPrinted>2013-06-09T23:58:30Z</cp:lastPrinted>
  <dcterms:created xsi:type="dcterms:W3CDTF">2013-05-29T00:13:14Z</dcterms:created>
  <dcterms:modified xsi:type="dcterms:W3CDTF">2016-08-11T05:35:29Z</dcterms:modified>
</cp:coreProperties>
</file>