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35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95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82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182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02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87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91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49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53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4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7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A740-A49C-4772-AD9B-A955D0A0587B}" type="datetimeFigureOut">
              <a:rPr lang="es-MX" smtClean="0"/>
              <a:t>06/10/2013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1F23-2E6B-43EA-BC74-669EBD8D3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3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3" y="1068948"/>
            <a:ext cx="7662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s-MX" sz="2400" dirty="0" smtClean="0"/>
              <a:t>Yo </a:t>
            </a:r>
            <a:r>
              <a:rPr lang="es-MX" sz="2400" u="sng" dirty="0" smtClean="0">
                <a:solidFill>
                  <a:srgbClr val="0070C0"/>
                </a:solidFill>
              </a:rPr>
              <a:t>me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compro el regalo. </a:t>
            </a:r>
            <a:r>
              <a:rPr lang="es-MX" sz="2400" b="1" dirty="0" smtClean="0">
                <a:solidFill>
                  <a:srgbClr val="FF0000"/>
                </a:solidFill>
              </a:rPr>
              <a:t>(me 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me)</a:t>
            </a:r>
          </a:p>
          <a:p>
            <a:r>
              <a:rPr lang="es-MX" sz="2400" b="1" dirty="0" smtClean="0">
                <a:solidFill>
                  <a:srgbClr val="FFC000"/>
                </a:solidFill>
              </a:rPr>
              <a:t>       I </a:t>
            </a:r>
            <a:r>
              <a:rPr lang="es-MX" sz="2400" b="1" dirty="0" err="1" smtClean="0">
                <a:solidFill>
                  <a:srgbClr val="FFC000"/>
                </a:solidFill>
              </a:rPr>
              <a:t>buy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me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s-MX" sz="2400" dirty="0" smtClean="0"/>
              <a:t>Yo </a:t>
            </a:r>
            <a:r>
              <a:rPr lang="es-MX" sz="2400" u="sng" dirty="0" smtClean="0">
                <a:solidFill>
                  <a:srgbClr val="0070C0"/>
                </a:solidFill>
              </a:rPr>
              <a:t>te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compro el regalo. </a:t>
            </a:r>
            <a:r>
              <a:rPr lang="es-MX" sz="2400" b="1" dirty="0" smtClean="0">
                <a:solidFill>
                  <a:srgbClr val="FF0000"/>
                </a:solidFill>
              </a:rPr>
              <a:t>(te=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I </a:t>
            </a:r>
            <a:r>
              <a:rPr lang="es-MX" sz="2400" b="1" dirty="0" err="1" smtClean="0">
                <a:solidFill>
                  <a:srgbClr val="FFC000"/>
                </a:solidFill>
              </a:rPr>
              <a:t>buy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s-MX" sz="2400" dirty="0" smtClean="0"/>
              <a:t>Yo </a:t>
            </a:r>
            <a:r>
              <a:rPr lang="es-MX" sz="2400" u="sng" dirty="0" smtClean="0">
                <a:solidFill>
                  <a:srgbClr val="0070C0"/>
                </a:solidFill>
              </a:rPr>
              <a:t>le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compro el regalo. </a:t>
            </a:r>
            <a:r>
              <a:rPr lang="es-MX" sz="2400" b="1" dirty="0" smtClean="0">
                <a:solidFill>
                  <a:srgbClr val="FF0000"/>
                </a:solidFill>
              </a:rPr>
              <a:t>(le=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him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her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C000"/>
                </a:solidFill>
              </a:rPr>
              <a:t>       I </a:t>
            </a:r>
            <a:r>
              <a:rPr lang="es-MX" sz="2400" b="1" dirty="0" err="1" smtClean="0">
                <a:solidFill>
                  <a:srgbClr val="FFC000"/>
                </a:solidFill>
              </a:rPr>
              <a:t>buy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him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her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s-MX" sz="2400" dirty="0" smtClean="0"/>
              <a:t>Juan </a:t>
            </a:r>
            <a:r>
              <a:rPr lang="es-MX" sz="2400" u="sng" dirty="0" smtClean="0">
                <a:solidFill>
                  <a:srgbClr val="0070C0"/>
                </a:solidFill>
              </a:rPr>
              <a:t>nos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compra el regalo mañana. </a:t>
            </a:r>
            <a:r>
              <a:rPr lang="es-MX" sz="2400" b="1" dirty="0" smtClean="0">
                <a:solidFill>
                  <a:srgbClr val="FF0000"/>
                </a:solidFill>
              </a:rPr>
              <a:t>(Nos 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us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Juan </a:t>
            </a:r>
            <a:r>
              <a:rPr lang="es-MX" sz="2400" b="1" dirty="0" err="1" smtClean="0">
                <a:solidFill>
                  <a:srgbClr val="FFC000"/>
                </a:solidFill>
              </a:rPr>
              <a:t>buys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us</a:t>
            </a:r>
            <a:r>
              <a:rPr lang="es-MX" sz="2400" b="1" u="sng" dirty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tomorrow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s-MX" sz="2400" dirty="0" smtClean="0"/>
              <a:t>Yo </a:t>
            </a:r>
            <a:r>
              <a:rPr lang="es-MX" sz="2400" u="sng" dirty="0" smtClean="0">
                <a:solidFill>
                  <a:srgbClr val="0070C0"/>
                </a:solidFill>
              </a:rPr>
              <a:t>les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compro el regalo hoy. </a:t>
            </a:r>
            <a:r>
              <a:rPr lang="es-MX" sz="2400" b="1" dirty="0" smtClean="0">
                <a:solidFill>
                  <a:srgbClr val="FF0000"/>
                </a:solidFill>
              </a:rPr>
              <a:t>(les 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all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I </a:t>
            </a:r>
            <a:r>
              <a:rPr lang="es-MX" sz="2400" b="1" dirty="0" err="1" smtClean="0">
                <a:solidFill>
                  <a:srgbClr val="FFC000"/>
                </a:solidFill>
              </a:rPr>
              <a:t>buy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all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today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6"/>
            </a:pPr>
            <a:r>
              <a:rPr lang="es-MX" sz="2400" dirty="0" smtClean="0"/>
              <a:t>María </a:t>
            </a:r>
            <a:r>
              <a:rPr lang="es-MX" sz="2400" u="sng" dirty="0" smtClean="0">
                <a:solidFill>
                  <a:srgbClr val="0070C0"/>
                </a:solidFill>
              </a:rPr>
              <a:t>les</a:t>
            </a:r>
            <a:r>
              <a:rPr lang="es-MX" sz="2400" dirty="0" smtClean="0"/>
              <a:t> compra el regalo después. </a:t>
            </a:r>
            <a:r>
              <a:rPr lang="es-MX" sz="2400" b="1" dirty="0" smtClean="0">
                <a:solidFill>
                  <a:srgbClr val="FF0000"/>
                </a:solidFill>
              </a:rPr>
              <a:t>(les = </a:t>
            </a:r>
            <a:r>
              <a:rPr lang="es-MX" sz="2400" b="1" dirty="0" err="1" smtClean="0">
                <a:solidFill>
                  <a:srgbClr val="FF0000"/>
                </a:solidFill>
              </a:rPr>
              <a:t>for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them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María </a:t>
            </a:r>
            <a:r>
              <a:rPr lang="es-MX" sz="2400" b="1" dirty="0" err="1" smtClean="0">
                <a:solidFill>
                  <a:srgbClr val="FFC000"/>
                </a:solidFill>
              </a:rPr>
              <a:t>buys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for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them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later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975" y="309093"/>
            <a:ext cx="812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Understanding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indirect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object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dirty="0" smtClean="0">
                <a:solidFill>
                  <a:srgbClr val="002060"/>
                </a:solidFill>
              </a:rPr>
              <a:t>: me, te, le, nos, and  </a:t>
            </a:r>
            <a:r>
              <a:rPr lang="es-MX" sz="2400" b="1" dirty="0" smtClean="0">
                <a:solidFill>
                  <a:srgbClr val="002060"/>
                </a:solidFill>
              </a:rPr>
              <a:t>les.  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3" y="1068948"/>
            <a:ext cx="7662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s-MX" sz="2400" u="sng" dirty="0">
                <a:solidFill>
                  <a:srgbClr val="0070C0"/>
                </a:solidFill>
              </a:rPr>
              <a:t>M</a:t>
            </a:r>
            <a:r>
              <a:rPr lang="es-MX" sz="2400" u="sng" dirty="0" smtClean="0">
                <a:solidFill>
                  <a:srgbClr val="0070C0"/>
                </a:solidFill>
              </a:rPr>
              <a:t>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gusta el </a:t>
            </a:r>
            <a:r>
              <a:rPr lang="es-MX" sz="2400" dirty="0" smtClean="0"/>
              <a:t>regalo. </a:t>
            </a:r>
            <a:r>
              <a:rPr lang="es-MX" sz="2400" b="1" dirty="0" smtClean="0">
                <a:solidFill>
                  <a:srgbClr val="FF0000"/>
                </a:solidFill>
              </a:rPr>
              <a:t>(me 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me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C000"/>
                </a:solidFill>
              </a:rPr>
              <a:t>  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present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is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pleasing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me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s-MX" sz="2400" u="sng" dirty="0">
                <a:solidFill>
                  <a:srgbClr val="0070C0"/>
                </a:solidFill>
              </a:rPr>
              <a:t>T</a:t>
            </a:r>
            <a:r>
              <a:rPr lang="es-MX" sz="2400" u="sng" dirty="0" smtClean="0">
                <a:solidFill>
                  <a:srgbClr val="0070C0"/>
                </a:solidFill>
              </a:rPr>
              <a:t>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gusta el </a:t>
            </a:r>
            <a:r>
              <a:rPr lang="es-MX" sz="2400" dirty="0" smtClean="0"/>
              <a:t>regalo. </a:t>
            </a:r>
            <a:r>
              <a:rPr lang="es-MX" sz="2400" b="1" dirty="0" smtClean="0">
                <a:solidFill>
                  <a:srgbClr val="FF0000"/>
                </a:solidFill>
              </a:rPr>
              <a:t>(te=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present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is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pleasing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s-MX" sz="2400" u="sng" dirty="0">
                <a:solidFill>
                  <a:srgbClr val="0070C0"/>
                </a:solidFill>
              </a:rPr>
              <a:t>L</a:t>
            </a:r>
            <a:r>
              <a:rPr lang="es-MX" sz="2400" u="sng" dirty="0" smtClean="0">
                <a:solidFill>
                  <a:srgbClr val="0070C0"/>
                </a:solidFill>
              </a:rPr>
              <a:t>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gusta el </a:t>
            </a:r>
            <a:r>
              <a:rPr lang="es-MX" sz="2400" dirty="0" smtClean="0"/>
              <a:t>regalo. </a:t>
            </a:r>
            <a:r>
              <a:rPr lang="es-MX" sz="2400" b="1" dirty="0" smtClean="0">
                <a:solidFill>
                  <a:srgbClr val="FF0000"/>
                </a:solidFill>
              </a:rPr>
              <a:t>(le=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him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her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present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is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pleasing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him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or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her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s-MX" sz="2400" u="sng" dirty="0">
                <a:solidFill>
                  <a:srgbClr val="0070C0"/>
                </a:solidFill>
              </a:rPr>
              <a:t>N</a:t>
            </a:r>
            <a:r>
              <a:rPr lang="es-MX" sz="2400" u="sng" dirty="0" smtClean="0">
                <a:solidFill>
                  <a:srgbClr val="0070C0"/>
                </a:solidFill>
              </a:rPr>
              <a:t>os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gusta </a:t>
            </a:r>
            <a:r>
              <a:rPr lang="es-MX" sz="2400" dirty="0" smtClean="0"/>
              <a:t>el regalo. </a:t>
            </a:r>
            <a:r>
              <a:rPr lang="es-MX" sz="2400" b="1" dirty="0" smtClean="0">
                <a:solidFill>
                  <a:srgbClr val="FF0000"/>
                </a:solidFill>
              </a:rPr>
              <a:t>(Nos 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us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present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is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pleasing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us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5"/>
            </a:pPr>
            <a:r>
              <a:rPr lang="es-MX" sz="2400" u="sng" dirty="0" smtClean="0">
                <a:solidFill>
                  <a:srgbClr val="0070C0"/>
                </a:solidFill>
              </a:rPr>
              <a:t>L</a:t>
            </a:r>
            <a:r>
              <a:rPr lang="es-MX" sz="2400" u="sng" dirty="0" smtClean="0">
                <a:solidFill>
                  <a:srgbClr val="0070C0"/>
                </a:solidFill>
              </a:rPr>
              <a:t>es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gusta el regalo. </a:t>
            </a:r>
            <a:r>
              <a:rPr lang="es-MX" sz="2400" b="1" dirty="0" smtClean="0">
                <a:solidFill>
                  <a:srgbClr val="FF0000"/>
                </a:solidFill>
              </a:rPr>
              <a:t>(les 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all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present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is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pleasing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all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6"/>
            </a:pPr>
            <a:r>
              <a:rPr lang="es-MX" sz="2400" u="sng" dirty="0">
                <a:solidFill>
                  <a:srgbClr val="0070C0"/>
                </a:solidFill>
              </a:rPr>
              <a:t>L</a:t>
            </a:r>
            <a:r>
              <a:rPr lang="es-MX" sz="2400" u="sng" dirty="0" smtClean="0">
                <a:solidFill>
                  <a:srgbClr val="0070C0"/>
                </a:solidFill>
              </a:rPr>
              <a:t>es</a:t>
            </a:r>
            <a:r>
              <a:rPr lang="es-MX" sz="2400" dirty="0" smtClean="0"/>
              <a:t> gusta el regalo. </a:t>
            </a:r>
            <a:r>
              <a:rPr lang="es-MX" sz="2400" b="1" dirty="0" smtClean="0">
                <a:solidFill>
                  <a:srgbClr val="FF0000"/>
                </a:solidFill>
              </a:rPr>
              <a:t>(les = </a:t>
            </a:r>
            <a:r>
              <a:rPr lang="es-MX" sz="2400" b="1" dirty="0" err="1" smtClean="0">
                <a:solidFill>
                  <a:srgbClr val="FF0000"/>
                </a:solidFill>
              </a:rPr>
              <a:t>to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them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present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is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err="1">
                <a:solidFill>
                  <a:srgbClr val="FFC000"/>
                </a:solidFill>
              </a:rPr>
              <a:t>pleasing</a:t>
            </a:r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to</a:t>
            </a:r>
            <a:r>
              <a:rPr lang="es-MX" sz="2400" b="1" u="sng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them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975" y="309093"/>
            <a:ext cx="812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Understanding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indirect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object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dirty="0" smtClean="0">
                <a:solidFill>
                  <a:srgbClr val="002060"/>
                </a:solidFill>
              </a:rPr>
              <a:t>: me, te, le, nos, and  </a:t>
            </a:r>
            <a:r>
              <a:rPr lang="es-MX" sz="2400" b="1" dirty="0" smtClean="0">
                <a:solidFill>
                  <a:srgbClr val="002060"/>
                </a:solidFill>
              </a:rPr>
              <a:t>les.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61" y="1105939"/>
            <a:ext cx="81909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s-MX" sz="2400" dirty="0" smtClean="0"/>
              <a:t>Yo </a:t>
            </a:r>
            <a:r>
              <a:rPr lang="es-MX" sz="2400" u="sng" dirty="0">
                <a:solidFill>
                  <a:srgbClr val="0070C0"/>
                </a:solidFill>
              </a:rPr>
              <a:t>m</a:t>
            </a:r>
            <a:r>
              <a:rPr lang="es-MX" sz="2400" u="sng" dirty="0" smtClean="0">
                <a:solidFill>
                  <a:srgbClr val="0070C0"/>
                </a:solidFill>
              </a:rPr>
              <a:t>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lavo los dientes todos los días</a:t>
            </a:r>
            <a:r>
              <a:rPr lang="es-MX" sz="2400" dirty="0" smtClean="0"/>
              <a:t>. </a:t>
            </a:r>
            <a:r>
              <a:rPr lang="es-MX" sz="2400" b="1" dirty="0" smtClean="0">
                <a:solidFill>
                  <a:srgbClr val="FF0000"/>
                </a:solidFill>
              </a:rPr>
              <a:t>(me = </a:t>
            </a:r>
            <a:r>
              <a:rPr lang="es-MX" sz="2400" b="1" dirty="0" err="1" smtClean="0">
                <a:solidFill>
                  <a:srgbClr val="FF0000"/>
                </a:solidFill>
              </a:rPr>
              <a:t>myself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FFC000"/>
                </a:solidFill>
              </a:rPr>
              <a:t>       </a:t>
            </a:r>
            <a:r>
              <a:rPr lang="es-MX" sz="2400" b="1" dirty="0" smtClean="0">
                <a:solidFill>
                  <a:srgbClr val="FFC000"/>
                </a:solidFill>
              </a:rPr>
              <a:t>I </a:t>
            </a:r>
            <a:r>
              <a:rPr lang="es-MX" sz="2400" b="1" dirty="0" err="1" smtClean="0">
                <a:solidFill>
                  <a:srgbClr val="FFC000"/>
                </a:solidFill>
              </a:rPr>
              <a:t>brush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my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teeth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myself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everyday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s-MX" sz="2400" dirty="0" smtClean="0"/>
              <a:t>Tu </a:t>
            </a:r>
            <a:r>
              <a:rPr lang="es-MX" sz="2400" u="sng" dirty="0" smtClean="0">
                <a:solidFill>
                  <a:srgbClr val="0070C0"/>
                </a:solidFill>
              </a:rPr>
              <a:t>t</a:t>
            </a:r>
            <a:r>
              <a:rPr lang="es-MX" sz="2400" u="sng" dirty="0" smtClean="0">
                <a:solidFill>
                  <a:srgbClr val="0070C0"/>
                </a:solidFill>
              </a:rPr>
              <a:t>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peinas en la mañana. </a:t>
            </a:r>
            <a:r>
              <a:rPr lang="es-MX" sz="2400" b="1" dirty="0" smtClean="0">
                <a:solidFill>
                  <a:srgbClr val="FF0000"/>
                </a:solidFill>
              </a:rPr>
              <a:t>(te= </a:t>
            </a:r>
            <a:r>
              <a:rPr lang="es-MX" sz="2400" b="1" dirty="0" err="1" smtClean="0">
                <a:solidFill>
                  <a:srgbClr val="FF0000"/>
                </a:solidFill>
              </a:rPr>
              <a:t>yourself</a:t>
            </a:r>
            <a:r>
              <a:rPr lang="es-MX" sz="2400" b="1" dirty="0" smtClean="0">
                <a:solidFill>
                  <a:srgbClr val="FF0000"/>
                </a:solidFill>
              </a:rPr>
              <a:t> 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err="1" smtClean="0">
                <a:solidFill>
                  <a:srgbClr val="FFC000"/>
                </a:solidFill>
              </a:rPr>
              <a:t>You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comb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your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hair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yourself</a:t>
            </a:r>
            <a:r>
              <a:rPr lang="es-MX" sz="2400" b="1" dirty="0" smtClean="0">
                <a:solidFill>
                  <a:srgbClr val="FFC000"/>
                </a:solidFill>
              </a:rPr>
              <a:t> in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morning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3"/>
            </a:pPr>
            <a:r>
              <a:rPr lang="es-MX" sz="2400" dirty="0" smtClean="0"/>
              <a:t>Él/ella </a:t>
            </a:r>
            <a:r>
              <a:rPr lang="es-MX" sz="2400" u="sng" dirty="0" smtClean="0">
                <a:solidFill>
                  <a:srgbClr val="0070C0"/>
                </a:solidFill>
              </a:rPr>
              <a:t>se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viste rápido</a:t>
            </a:r>
            <a:r>
              <a:rPr lang="es-MX" sz="2400" dirty="0" smtClean="0"/>
              <a:t>. </a:t>
            </a:r>
            <a:r>
              <a:rPr lang="es-MX" sz="2400" b="1" dirty="0" smtClean="0">
                <a:solidFill>
                  <a:srgbClr val="FF0000"/>
                </a:solidFill>
              </a:rPr>
              <a:t>(se= </a:t>
            </a:r>
            <a:r>
              <a:rPr lang="es-MX" sz="2400" b="1" dirty="0" err="1" smtClean="0">
                <a:solidFill>
                  <a:srgbClr val="FF0000"/>
                </a:solidFill>
              </a:rPr>
              <a:t>himself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herself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smtClean="0">
                <a:solidFill>
                  <a:srgbClr val="FFC000"/>
                </a:solidFill>
              </a:rPr>
              <a:t>He/</a:t>
            </a:r>
            <a:r>
              <a:rPr lang="es-MX" sz="2400" b="1" dirty="0" err="1" smtClean="0">
                <a:solidFill>
                  <a:srgbClr val="FFC000"/>
                </a:solidFill>
              </a:rPr>
              <a:t>she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dresses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himself</a:t>
            </a:r>
            <a:r>
              <a:rPr lang="es-MX" sz="2400" b="1" dirty="0" smtClean="0">
                <a:solidFill>
                  <a:srgbClr val="FFC000"/>
                </a:solidFill>
              </a:rPr>
              <a:t>/</a:t>
            </a:r>
            <a:r>
              <a:rPr lang="es-MX" sz="2400" b="1" dirty="0" err="1" smtClean="0">
                <a:solidFill>
                  <a:srgbClr val="FFC000"/>
                </a:solidFill>
              </a:rPr>
              <a:t>herself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quickly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4"/>
            </a:pPr>
            <a:r>
              <a:rPr lang="es-MX" sz="2400" dirty="0" smtClean="0"/>
              <a:t>Nosotros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u="sng" dirty="0" smtClean="0">
                <a:solidFill>
                  <a:srgbClr val="0070C0"/>
                </a:solidFill>
              </a:rPr>
              <a:t>n</a:t>
            </a:r>
            <a:r>
              <a:rPr lang="es-MX" sz="2400" u="sng" dirty="0" smtClean="0">
                <a:solidFill>
                  <a:srgbClr val="0070C0"/>
                </a:solidFill>
              </a:rPr>
              <a:t>os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secamos muy rápido después de la ducha</a:t>
            </a:r>
            <a:r>
              <a:rPr lang="es-MX" sz="2400" dirty="0" smtClean="0"/>
              <a:t>. </a:t>
            </a:r>
            <a:r>
              <a:rPr lang="es-MX" sz="2400" b="1" dirty="0" smtClean="0">
                <a:solidFill>
                  <a:srgbClr val="FF0000"/>
                </a:solidFill>
              </a:rPr>
              <a:t>(Nos = </a:t>
            </a:r>
            <a:r>
              <a:rPr lang="es-MX" sz="2400" b="1" dirty="0" err="1" smtClean="0">
                <a:solidFill>
                  <a:srgbClr val="FF0000"/>
                </a:solidFill>
              </a:rPr>
              <a:t>ourselves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</a:t>
            </a:r>
            <a:r>
              <a:rPr lang="es-MX" sz="2400" b="1" dirty="0" err="1" smtClean="0">
                <a:solidFill>
                  <a:srgbClr val="FFC000"/>
                </a:solidFill>
              </a:rPr>
              <a:t>We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dry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ourselves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very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quickly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after</a:t>
            </a:r>
            <a:r>
              <a:rPr lang="es-MX" sz="2400" b="1" dirty="0" smtClean="0">
                <a:solidFill>
                  <a:srgbClr val="FFC000"/>
                </a:solidFill>
              </a:rPr>
              <a:t> a </a:t>
            </a:r>
            <a:r>
              <a:rPr lang="es-MX" sz="2400" b="1" dirty="0" err="1" smtClean="0">
                <a:solidFill>
                  <a:srgbClr val="FFC000"/>
                </a:solidFill>
              </a:rPr>
              <a:t>shower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5"/>
            </a:pPr>
            <a:r>
              <a:rPr lang="es-MX" sz="2400" dirty="0" smtClean="0"/>
              <a:t>Ustedes </a:t>
            </a:r>
            <a:r>
              <a:rPr lang="es-MX" sz="2400" u="sng" dirty="0" smtClean="0">
                <a:solidFill>
                  <a:srgbClr val="0070C0"/>
                </a:solidFill>
              </a:rPr>
              <a:t>se</a:t>
            </a:r>
            <a:r>
              <a:rPr lang="es-MX" sz="2400" dirty="0" smtClean="0"/>
              <a:t> comieron la comida . </a:t>
            </a:r>
            <a:r>
              <a:rPr lang="es-MX" sz="2400" b="1" dirty="0" smtClean="0">
                <a:solidFill>
                  <a:srgbClr val="FF0000"/>
                </a:solidFill>
              </a:rPr>
              <a:t>(se= </a:t>
            </a:r>
            <a:r>
              <a:rPr lang="es-MX" sz="2400" b="1" dirty="0" err="1" smtClean="0">
                <a:solidFill>
                  <a:srgbClr val="FF0000"/>
                </a:solidFill>
              </a:rPr>
              <a:t>yourselves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>
                <a:solidFill>
                  <a:srgbClr val="FFC000"/>
                </a:solidFill>
              </a:rPr>
              <a:t> </a:t>
            </a:r>
            <a:r>
              <a:rPr lang="es-MX" sz="2400" b="1" dirty="0" smtClean="0">
                <a:solidFill>
                  <a:srgbClr val="FFC000"/>
                </a:solidFill>
              </a:rPr>
              <a:t>      </a:t>
            </a:r>
            <a:r>
              <a:rPr lang="es-MX" sz="2400" b="1" dirty="0" err="1" smtClean="0">
                <a:solidFill>
                  <a:srgbClr val="FFC000"/>
                </a:solidFill>
              </a:rPr>
              <a:t>You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all</a:t>
            </a:r>
            <a:r>
              <a:rPr lang="es-MX" sz="2400" b="1" dirty="0" smtClean="0">
                <a:solidFill>
                  <a:srgbClr val="FFC000"/>
                </a:solidFill>
              </a:rPr>
              <a:t> ate </a:t>
            </a:r>
            <a:r>
              <a:rPr lang="es-MX" sz="2400" b="1" dirty="0" err="1" smtClean="0">
                <a:solidFill>
                  <a:srgbClr val="FFC000"/>
                </a:solidFill>
              </a:rPr>
              <a:t>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food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yourselves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eriod" startAt="6"/>
            </a:pPr>
            <a:r>
              <a:rPr lang="es-MX" sz="2400" dirty="0" smtClean="0"/>
              <a:t>Ellos </a:t>
            </a:r>
            <a:r>
              <a:rPr lang="es-MX" sz="2400" u="sng" dirty="0" smtClean="0">
                <a:solidFill>
                  <a:srgbClr val="0070C0"/>
                </a:solidFill>
              </a:rPr>
              <a:t>se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mojaron toda la ropa. </a:t>
            </a:r>
            <a:r>
              <a:rPr lang="es-MX" sz="2400" b="1" dirty="0" smtClean="0">
                <a:solidFill>
                  <a:srgbClr val="FF0000"/>
                </a:solidFill>
              </a:rPr>
              <a:t>(se= </a:t>
            </a:r>
            <a:r>
              <a:rPr lang="es-MX" sz="2400" b="1" dirty="0" err="1" smtClean="0">
                <a:solidFill>
                  <a:srgbClr val="FF0000"/>
                </a:solidFill>
              </a:rPr>
              <a:t>themselves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endParaRPr lang="es-MX" sz="2400" b="1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FFC000"/>
                </a:solidFill>
              </a:rPr>
              <a:t>       </a:t>
            </a:r>
            <a:r>
              <a:rPr lang="es-MX" sz="2400" b="1" dirty="0" err="1" smtClean="0">
                <a:solidFill>
                  <a:srgbClr val="FFC000"/>
                </a:solidFill>
              </a:rPr>
              <a:t>They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got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all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their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clothe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>
                <a:solidFill>
                  <a:srgbClr val="FFC000"/>
                </a:solidFill>
              </a:rPr>
              <a:t>wet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u="sng" dirty="0" err="1" smtClean="0">
                <a:solidFill>
                  <a:srgbClr val="FFC000"/>
                </a:solidFill>
              </a:rPr>
              <a:t>themselves</a:t>
            </a:r>
            <a:r>
              <a:rPr lang="es-MX" sz="2400" b="1" dirty="0" smtClean="0">
                <a:solidFill>
                  <a:srgbClr val="FFC000"/>
                </a:solidFill>
              </a:rPr>
              <a:t>.</a:t>
            </a:r>
            <a:endParaRPr lang="es-MX" sz="24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156" y="365424"/>
            <a:ext cx="812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Understanding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reflexive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dirty="0" smtClean="0">
                <a:solidFill>
                  <a:srgbClr val="002060"/>
                </a:solidFill>
              </a:rPr>
              <a:t>: me, te, </a:t>
            </a:r>
            <a:r>
              <a:rPr lang="es-MX" sz="2400" b="1" dirty="0" smtClean="0">
                <a:solidFill>
                  <a:srgbClr val="002060"/>
                </a:solidFill>
              </a:rPr>
              <a:t>se, and nos 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2" y="603332"/>
            <a:ext cx="766293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Yo quiero un Ferrari porque _______ gusta mucho.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 cumpleaños de Juan es mañana.  Yo _____ compraré un regalo.</a:t>
            </a:r>
            <a:r>
              <a:rPr lang="es-MX" sz="24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Es nuestro cumpleaños. María ____ cantará una canción.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Juan _______ peina todas las mañanas con mi peine. 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La boda de ustedes es pronto.  Por lo tanto, Raúl ____ regalará un apartamento en Nueve York.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María y Jorge tienen un examen.  El profesor ____ dará un examen de diez paginas.  !Es una locura!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Elena quiere aprender Aikido.  Si tengo tiempo hoy, _____ daré lecciones de Aikido por cuatro horas.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A María ____ encanta la comida coreana y japonesa.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Ellos ____ bañan todas la mañanas.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/>
              <a:t> </a:t>
            </a:r>
            <a:r>
              <a:rPr lang="es-MX" sz="2400" dirty="0" smtClean="0"/>
              <a:t>El presidente viene mañana. Carmen ____ limpiará el apartamento.</a:t>
            </a:r>
          </a:p>
          <a:p>
            <a:pPr marL="457200" indent="-457200">
              <a:buFont typeface="+mj-lt"/>
              <a:buAutoNum type="arabicParenR"/>
            </a:pPr>
            <a:endParaRPr lang="es-MX" sz="2400" dirty="0" smtClean="0"/>
          </a:p>
          <a:p>
            <a:pPr marL="457200" indent="-457200">
              <a:buFont typeface="+mj-lt"/>
              <a:buAutoNum type="arabicParenR"/>
            </a:pPr>
            <a:endParaRPr lang="es-MX" sz="2400" dirty="0" smtClean="0"/>
          </a:p>
          <a:p>
            <a:pPr marL="457200" indent="-457200">
              <a:buFont typeface="+mj-lt"/>
              <a:buAutoNum type="arabicParenR"/>
            </a:pPr>
            <a:endParaRPr lang="es-MX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8866" y="785611"/>
            <a:ext cx="29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Answers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004" y="141667"/>
            <a:ext cx="833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Escribe </a:t>
            </a:r>
            <a:r>
              <a:rPr lang="es-MX" sz="2400" b="1" u="sng" dirty="0" smtClean="0">
                <a:solidFill>
                  <a:srgbClr val="002060"/>
                </a:solidFill>
              </a:rPr>
              <a:t>me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te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le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nos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smtClean="0">
                <a:solidFill>
                  <a:srgbClr val="002060"/>
                </a:solidFill>
              </a:rPr>
              <a:t>les</a:t>
            </a:r>
            <a:r>
              <a:rPr lang="es-MX" sz="2400" b="1" dirty="0" smtClean="0">
                <a:solidFill>
                  <a:srgbClr val="002060"/>
                </a:solidFill>
              </a:rPr>
              <a:t> o </a:t>
            </a:r>
            <a:r>
              <a:rPr lang="es-MX" sz="2400" b="1" u="sng" dirty="0" smtClean="0">
                <a:solidFill>
                  <a:srgbClr val="002060"/>
                </a:solidFill>
              </a:rPr>
              <a:t>se</a:t>
            </a:r>
            <a:r>
              <a:rPr lang="es-MX" sz="2400" b="1" dirty="0" smtClean="0">
                <a:solidFill>
                  <a:srgbClr val="002060"/>
                </a:solidFill>
              </a:rPr>
              <a:t> en el espacio en blanco. 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8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70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48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7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2" y="603332"/>
            <a:ext cx="766293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Yo quiero un Ferrari porque </a:t>
            </a:r>
            <a:r>
              <a:rPr lang="es-MX" sz="2400" b="1" u="sng" dirty="0" smtClean="0">
                <a:solidFill>
                  <a:srgbClr val="0070C0"/>
                </a:solidFill>
              </a:rPr>
              <a:t>me</a:t>
            </a:r>
            <a:r>
              <a:rPr lang="es-MX" sz="2400" dirty="0" smtClean="0"/>
              <a:t> gusta mucho.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 cumpleaños de Juan es mañana.  Yo </a:t>
            </a:r>
            <a:r>
              <a:rPr lang="es-MX" sz="2400" u="sng" dirty="0" smtClean="0">
                <a:solidFill>
                  <a:srgbClr val="0070C0"/>
                </a:solidFill>
              </a:rPr>
              <a:t>le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compraré un regalo.</a:t>
            </a:r>
            <a:r>
              <a:rPr lang="es-MX" sz="24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Es nuestro cumpleaños. María </a:t>
            </a:r>
            <a:r>
              <a:rPr lang="es-MX" sz="2400" b="1" u="sng" dirty="0" smtClean="0">
                <a:solidFill>
                  <a:srgbClr val="0070C0"/>
                </a:solidFill>
              </a:rPr>
              <a:t>nos</a:t>
            </a:r>
            <a:r>
              <a:rPr lang="es-MX" sz="2400" b="1" dirty="0" smtClean="0">
                <a:solidFill>
                  <a:srgbClr val="0070C0"/>
                </a:solidFill>
              </a:rPr>
              <a:t>  </a:t>
            </a:r>
            <a:r>
              <a:rPr lang="es-MX" sz="2400" dirty="0" smtClean="0"/>
              <a:t>cantará una canción.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Juan </a:t>
            </a:r>
            <a:r>
              <a:rPr lang="es-MX" sz="2400" b="1" u="sng" dirty="0" smtClean="0">
                <a:solidFill>
                  <a:srgbClr val="0070C0"/>
                </a:solidFill>
              </a:rPr>
              <a:t>se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peina todas las mañanas con mi peine. 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La boda de ustedes es pronto.  Por lo tanto, Raúl </a:t>
            </a:r>
            <a:r>
              <a:rPr lang="es-MX" sz="2400" b="1" u="sng" dirty="0" smtClean="0">
                <a:solidFill>
                  <a:srgbClr val="0070C0"/>
                </a:solidFill>
              </a:rPr>
              <a:t>les </a:t>
            </a:r>
            <a:r>
              <a:rPr lang="es-MX" sz="2400" dirty="0" smtClean="0"/>
              <a:t>regalará un apartamento en Nueve York.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María y Jorge tienen un examen.  El profesor </a:t>
            </a:r>
            <a:r>
              <a:rPr lang="es-MX" sz="2400" b="1" u="sng" dirty="0" smtClean="0">
                <a:solidFill>
                  <a:srgbClr val="0070C0"/>
                </a:solidFill>
              </a:rPr>
              <a:t>les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dará un examen de diez paginas.  !Es una locura!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Elena quiere aprender Aikido.  Si tengo tiempo hoy, </a:t>
            </a:r>
            <a:r>
              <a:rPr lang="es-MX" sz="2400" b="1" u="sng" dirty="0" smtClean="0">
                <a:solidFill>
                  <a:srgbClr val="0070C0"/>
                </a:solidFill>
              </a:rPr>
              <a:t>le </a:t>
            </a:r>
            <a:r>
              <a:rPr lang="es-MX" sz="2400" dirty="0" smtClean="0"/>
              <a:t>daré lecciones de Aikido por cuatro horas.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A María </a:t>
            </a:r>
            <a:r>
              <a:rPr lang="es-MX" sz="2400" b="1" u="sng" dirty="0" smtClean="0">
                <a:solidFill>
                  <a:srgbClr val="0070C0"/>
                </a:solidFill>
              </a:rPr>
              <a:t>le</a:t>
            </a:r>
            <a:r>
              <a:rPr lang="es-MX" sz="2400" b="1" dirty="0" smtClean="0">
                <a:solidFill>
                  <a:srgbClr val="0070C0"/>
                </a:solidFill>
              </a:rPr>
              <a:t>  </a:t>
            </a:r>
            <a:r>
              <a:rPr lang="es-MX" sz="2400" dirty="0" smtClean="0"/>
              <a:t>encanta la comida coreana y japonesa.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Ellos </a:t>
            </a:r>
            <a:r>
              <a:rPr lang="es-MX" sz="2400" b="1" u="sng" dirty="0" smtClean="0">
                <a:solidFill>
                  <a:srgbClr val="0070C0"/>
                </a:solidFill>
              </a:rPr>
              <a:t>se</a:t>
            </a:r>
            <a:r>
              <a:rPr lang="es-MX" sz="2400" b="1" dirty="0" smtClean="0">
                <a:solidFill>
                  <a:srgbClr val="0070C0"/>
                </a:solidFill>
              </a:rPr>
              <a:t>  </a:t>
            </a:r>
            <a:r>
              <a:rPr lang="es-MX" sz="2400" dirty="0" smtClean="0"/>
              <a:t>bañan todas la mañanas.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/>
              <a:t> </a:t>
            </a:r>
            <a:r>
              <a:rPr lang="es-MX" sz="2400" dirty="0" smtClean="0"/>
              <a:t>El presidente viene mañana. Carmen </a:t>
            </a:r>
            <a:r>
              <a:rPr lang="es-MX" sz="2400" b="1" u="sng" dirty="0" smtClean="0">
                <a:solidFill>
                  <a:srgbClr val="0070C0"/>
                </a:solidFill>
              </a:rPr>
              <a:t>le</a:t>
            </a:r>
            <a:r>
              <a:rPr lang="es-MX" sz="2400" b="1" dirty="0" smtClean="0">
                <a:solidFill>
                  <a:srgbClr val="0070C0"/>
                </a:solidFill>
              </a:rPr>
              <a:t>  </a:t>
            </a:r>
            <a:r>
              <a:rPr lang="es-MX" sz="2400" dirty="0" smtClean="0"/>
              <a:t>limpiará el apartamento.</a:t>
            </a:r>
          </a:p>
          <a:p>
            <a:pPr marL="457200" indent="-457200">
              <a:buFont typeface="+mj-lt"/>
              <a:buAutoNum type="arabicParenR"/>
            </a:pPr>
            <a:endParaRPr lang="es-MX" sz="2400" dirty="0" smtClean="0"/>
          </a:p>
          <a:p>
            <a:pPr marL="457200" indent="-457200">
              <a:buFont typeface="+mj-lt"/>
              <a:buAutoNum type="arabicParenR"/>
            </a:pPr>
            <a:endParaRPr lang="es-MX" sz="2400" dirty="0" smtClean="0"/>
          </a:p>
          <a:p>
            <a:pPr marL="457200" indent="-457200">
              <a:buFont typeface="+mj-lt"/>
              <a:buAutoNum type="arabicParenR"/>
            </a:pPr>
            <a:endParaRPr lang="es-MX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41667"/>
            <a:ext cx="833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Escribe </a:t>
            </a:r>
            <a:r>
              <a:rPr lang="es-MX" sz="2400" b="1" u="sng" dirty="0" smtClean="0">
                <a:solidFill>
                  <a:srgbClr val="002060"/>
                </a:solidFill>
              </a:rPr>
              <a:t>me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te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le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u="sng" dirty="0" smtClean="0">
                <a:solidFill>
                  <a:srgbClr val="002060"/>
                </a:solidFill>
              </a:rPr>
              <a:t>nos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smtClean="0">
                <a:solidFill>
                  <a:srgbClr val="002060"/>
                </a:solidFill>
              </a:rPr>
              <a:t>les</a:t>
            </a:r>
            <a:r>
              <a:rPr lang="es-MX" sz="2400" b="1" dirty="0" smtClean="0">
                <a:solidFill>
                  <a:srgbClr val="002060"/>
                </a:solidFill>
              </a:rPr>
              <a:t> o </a:t>
            </a:r>
            <a:r>
              <a:rPr lang="es-MX" sz="2400" b="1" u="sng" dirty="0" smtClean="0">
                <a:solidFill>
                  <a:srgbClr val="002060"/>
                </a:solidFill>
              </a:rPr>
              <a:t>se</a:t>
            </a:r>
            <a:r>
              <a:rPr lang="es-MX" sz="2400" b="1" dirty="0" smtClean="0">
                <a:solidFill>
                  <a:srgbClr val="002060"/>
                </a:solidFill>
              </a:rPr>
              <a:t> en el espacio en blanco. 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718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28</cp:revision>
  <dcterms:created xsi:type="dcterms:W3CDTF">2013-10-06T08:27:13Z</dcterms:created>
  <dcterms:modified xsi:type="dcterms:W3CDTF">2013-10-06T13:08:46Z</dcterms:modified>
</cp:coreProperties>
</file>