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48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44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15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23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30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46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7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95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59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3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20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97B7-43A2-4376-8E91-C414D66EBD2C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5C41-582A-44C0-835E-A5232B4DA04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71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0959"/>
              </p:ext>
            </p:extLst>
          </p:nvPr>
        </p:nvGraphicFramePr>
        <p:xfrm>
          <a:off x="2380594" y="1661376"/>
          <a:ext cx="4966136" cy="4464556"/>
        </p:xfrm>
        <a:graphic>
          <a:graphicData uri="http://schemas.openxmlformats.org/drawingml/2006/table">
            <a:tbl>
              <a:tblPr/>
              <a:tblGrid>
                <a:gridCol w="1767548"/>
                <a:gridCol w="1599294"/>
                <a:gridCol w="1599294"/>
              </a:tblGrid>
              <a:tr h="588203">
                <a:tc>
                  <a:txBody>
                    <a:bodyPr/>
                    <a:lstStyle/>
                    <a:p>
                      <a:r>
                        <a:rPr lang="en-US" sz="2400" b="1" i="1" u="sng" dirty="0" smtClean="0">
                          <a:effectLst/>
                        </a:rPr>
                        <a:t>HABLAR</a:t>
                      </a:r>
                      <a:endParaRPr lang="en-US" sz="2400" b="1" i="1" u="sng" dirty="0"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u="sng" dirty="0" smtClean="0">
                          <a:effectLst/>
                        </a:rPr>
                        <a:t>COMER</a:t>
                      </a:r>
                      <a:endParaRPr lang="en-US" sz="2400" b="1" i="1" u="sng" dirty="0"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u="sng" dirty="0" smtClean="0">
                          <a:effectLst/>
                        </a:rPr>
                        <a:t>VIVIR</a:t>
                      </a:r>
                      <a:endParaRPr lang="en-US" sz="2400" b="1" i="1" u="sng" dirty="0"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habl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aba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com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viv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habl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abas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effectLst/>
                        </a:rPr>
                        <a:t>com</a:t>
                      </a:r>
                      <a:r>
                        <a:rPr lang="en-US" sz="2400" b="1" u="sng" dirty="0" err="1">
                          <a:solidFill>
                            <a:schemeClr val="accent5"/>
                          </a:solidFill>
                          <a:effectLst/>
                        </a:rPr>
                        <a:t>ías</a:t>
                      </a:r>
                      <a:endParaRPr lang="en-US" sz="2400" b="1" u="sng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viv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habl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aba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com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viv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</a:tr>
              <a:tr h="935338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habl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ábamos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com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íamos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viv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íamos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habl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abais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com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íais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viv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íais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effectLst/>
                        </a:rPr>
                        <a:t>habl</a:t>
                      </a:r>
                      <a:r>
                        <a:rPr lang="en-US" sz="2400" b="1" dirty="0" err="1" smtClean="0">
                          <a:solidFill>
                            <a:schemeClr val="accent5"/>
                          </a:solidFill>
                          <a:effectLst/>
                        </a:rPr>
                        <a:t>aban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com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ían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viv</a:t>
                      </a:r>
                      <a:r>
                        <a:rPr lang="en-US" sz="2400" b="1" dirty="0" err="1">
                          <a:solidFill>
                            <a:schemeClr val="accent5"/>
                          </a:solidFill>
                          <a:effectLst/>
                        </a:rPr>
                        <a:t>ían</a:t>
                      </a:r>
                      <a:endParaRPr lang="en-US" sz="2400" b="1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6325" y="2306494"/>
            <a:ext cx="113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yo</a:t>
            </a:r>
            <a:endParaRPr lang="es-MX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1586" y="2892397"/>
            <a:ext cx="113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tú</a:t>
            </a:r>
            <a:endParaRPr lang="es-MX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2272" y="3478300"/>
            <a:ext cx="176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el/ella/usted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73" y="4188441"/>
            <a:ext cx="1484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nosotros</a:t>
            </a:r>
            <a:endParaRPr lang="es-MX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272" y="5074276"/>
            <a:ext cx="128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vosotros</a:t>
            </a:r>
            <a:endParaRPr lang="es-MX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1586" y="5599751"/>
            <a:ext cx="185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u</a:t>
            </a:r>
            <a:r>
              <a:rPr lang="es-MX" sz="2400" dirty="0" smtClean="0"/>
              <a:t>stedes/ellos</a:t>
            </a:r>
            <a:endParaRPr lang="es-MX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9241" y="293916"/>
            <a:ext cx="8384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err="1" smtClean="0"/>
              <a:t>Imperfect</a:t>
            </a:r>
            <a:r>
              <a:rPr lang="es-MX" sz="2400" b="1" u="sng" dirty="0" smtClean="0"/>
              <a:t> tense</a:t>
            </a:r>
            <a:r>
              <a:rPr lang="es-MX" sz="2400" dirty="0" smtClean="0"/>
              <a:t>: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easiest</a:t>
            </a:r>
            <a:r>
              <a:rPr lang="es-MX" sz="2400" dirty="0" smtClean="0"/>
              <a:t> </a:t>
            </a:r>
            <a:r>
              <a:rPr lang="es-MX" sz="2400" dirty="0" err="1" smtClean="0"/>
              <a:t>way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understand</a:t>
            </a:r>
            <a:r>
              <a:rPr lang="es-MX" sz="2400" dirty="0" smtClean="0"/>
              <a:t> </a:t>
            </a:r>
            <a:r>
              <a:rPr lang="es-MX" sz="2400" dirty="0" err="1" smtClean="0"/>
              <a:t>this</a:t>
            </a:r>
            <a:r>
              <a:rPr lang="es-MX" sz="2400" dirty="0" smtClean="0"/>
              <a:t> tense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 smtClean="0"/>
              <a:t>it</a:t>
            </a:r>
            <a:r>
              <a:rPr lang="es-MX" sz="2400" dirty="0" smtClean="0"/>
              <a:t> as </a:t>
            </a:r>
            <a:r>
              <a:rPr lang="es-MX" sz="2400" dirty="0" err="1" smtClean="0"/>
              <a:t>an</a:t>
            </a:r>
            <a:r>
              <a:rPr lang="es-MX" sz="2400" dirty="0" smtClean="0"/>
              <a:t> </a:t>
            </a:r>
            <a:r>
              <a:rPr lang="es-MX" sz="2400" dirty="0" err="1" smtClean="0"/>
              <a:t>action</a:t>
            </a:r>
            <a:r>
              <a:rPr lang="es-MX" sz="2400" dirty="0" smtClean="0"/>
              <a:t> </a:t>
            </a:r>
            <a:r>
              <a:rPr lang="es-MX" sz="2400" i="1" u="sng" dirty="0" err="1" smtClean="0">
                <a:solidFill>
                  <a:schemeClr val="accent5"/>
                </a:solidFill>
              </a:rPr>
              <a:t>that</a:t>
            </a:r>
            <a:r>
              <a:rPr lang="es-MX" sz="2400" i="1" u="sng" dirty="0" smtClean="0">
                <a:solidFill>
                  <a:schemeClr val="accent5"/>
                </a:solidFill>
              </a:rPr>
              <a:t> </a:t>
            </a:r>
            <a:r>
              <a:rPr lang="es-MX" sz="2400" i="1" u="sng" dirty="0" err="1" smtClean="0">
                <a:solidFill>
                  <a:schemeClr val="accent5"/>
                </a:solidFill>
              </a:rPr>
              <a:t>used</a:t>
            </a:r>
            <a:r>
              <a:rPr lang="es-MX" sz="2400" i="1" u="sng" dirty="0" smtClean="0">
                <a:solidFill>
                  <a:schemeClr val="accent5"/>
                </a:solidFill>
              </a:rPr>
              <a:t> </a:t>
            </a:r>
            <a:r>
              <a:rPr lang="es-MX" sz="2400" i="1" u="sng" dirty="0" err="1" smtClean="0">
                <a:solidFill>
                  <a:schemeClr val="accent5"/>
                </a:solidFill>
              </a:rPr>
              <a:t>to</a:t>
            </a:r>
            <a:r>
              <a:rPr lang="es-MX" sz="2400" i="1" u="sng" dirty="0" smtClean="0">
                <a:solidFill>
                  <a:schemeClr val="accent5"/>
                </a:solidFill>
              </a:rPr>
              <a:t> </a:t>
            </a:r>
            <a:r>
              <a:rPr lang="es-MX" sz="2400" i="1" u="sng" dirty="0" err="1" smtClean="0">
                <a:solidFill>
                  <a:schemeClr val="accent5"/>
                </a:solidFill>
              </a:rPr>
              <a:t>take</a:t>
            </a:r>
            <a:r>
              <a:rPr lang="es-MX" sz="2400" i="1" u="sng" dirty="0" smtClean="0">
                <a:solidFill>
                  <a:schemeClr val="accent5"/>
                </a:solidFill>
              </a:rPr>
              <a:t> place </a:t>
            </a:r>
            <a:r>
              <a:rPr lang="es-MX" sz="2400" dirty="0" smtClean="0"/>
              <a:t>at </a:t>
            </a:r>
            <a:r>
              <a:rPr lang="es-MX" sz="2400" dirty="0" err="1" smtClean="0"/>
              <a:t>some</a:t>
            </a:r>
            <a:r>
              <a:rPr lang="es-MX" sz="2400" dirty="0" smtClean="0"/>
              <a:t> </a:t>
            </a:r>
            <a:r>
              <a:rPr lang="es-MX" sz="2400" dirty="0" err="1" smtClean="0"/>
              <a:t>point</a:t>
            </a:r>
            <a:r>
              <a:rPr lang="es-MX" sz="2400" dirty="0" smtClean="0"/>
              <a:t> in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past</a:t>
            </a:r>
            <a:r>
              <a:rPr lang="es-MX" sz="2400" dirty="0" smtClean="0"/>
              <a:t>, and </a:t>
            </a:r>
            <a:r>
              <a:rPr lang="es-MX" sz="2400" u="sng" dirty="0" err="1" smtClean="0"/>
              <a:t>it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is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not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clear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exactly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when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it</a:t>
            </a:r>
            <a:r>
              <a:rPr lang="es-MX" sz="2400" u="sng" dirty="0" smtClean="0"/>
              <a:t> </a:t>
            </a:r>
            <a:r>
              <a:rPr lang="es-MX" sz="2400" u="sng" dirty="0" err="1" smtClean="0"/>
              <a:t>took</a:t>
            </a:r>
            <a:r>
              <a:rPr lang="es-MX" sz="2400" u="sng" dirty="0" smtClean="0"/>
              <a:t> place</a:t>
            </a:r>
            <a:r>
              <a:rPr lang="es-MX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576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22" y="605306"/>
            <a:ext cx="763717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2060"/>
                </a:solidFill>
              </a:rPr>
              <a:t>Ejercicios con el imperfecto (</a:t>
            </a:r>
            <a:r>
              <a:rPr lang="es-MX" sz="2800" b="1" i="1" u="sng" dirty="0" smtClean="0">
                <a:solidFill>
                  <a:srgbClr val="0070C0"/>
                </a:solidFill>
              </a:rPr>
              <a:t>RESPUESTAS)</a:t>
            </a:r>
          </a:p>
          <a:p>
            <a:endParaRPr lang="es-MX" dirty="0"/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Yo (jugar) </a:t>
            </a:r>
            <a:r>
              <a:rPr lang="es-MX" sz="2400" dirty="0" smtClean="0">
                <a:solidFill>
                  <a:srgbClr val="0070C0"/>
                </a:solidFill>
              </a:rPr>
              <a:t>jugaba </a:t>
            </a:r>
            <a:r>
              <a:rPr lang="es-MX" sz="2400" dirty="0" smtClean="0"/>
              <a:t>baloncesto con Carlos hace mucho tiempo.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María y Elena (vivir) </a:t>
            </a:r>
            <a:r>
              <a:rPr lang="es-MX" sz="2400" dirty="0" smtClean="0">
                <a:solidFill>
                  <a:srgbClr val="0070C0"/>
                </a:solidFill>
              </a:rPr>
              <a:t>vivían </a:t>
            </a:r>
            <a:r>
              <a:rPr lang="es-MX" sz="2400" dirty="0" smtClean="0"/>
              <a:t>en ese hotel el año pasado.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Rodrigo y yo (Escuchar) </a:t>
            </a:r>
            <a:r>
              <a:rPr lang="es-MX" sz="2400" dirty="0" smtClean="0">
                <a:solidFill>
                  <a:srgbClr val="0070C0"/>
                </a:solidFill>
              </a:rPr>
              <a:t>escuchábamos </a:t>
            </a:r>
            <a:r>
              <a:rPr lang="es-MX" sz="2400" dirty="0" smtClean="0"/>
              <a:t>música en su casa el verano pasado.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Tú (cantar) </a:t>
            </a:r>
            <a:r>
              <a:rPr lang="es-MX" sz="2400" dirty="0" smtClean="0">
                <a:solidFill>
                  <a:srgbClr val="0070C0"/>
                </a:solidFill>
              </a:rPr>
              <a:t>cantabas</a:t>
            </a:r>
            <a:r>
              <a:rPr lang="es-MX" sz="2400" dirty="0" smtClean="0"/>
              <a:t> con ese banda en la década de los 80.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Sebastián (leer) </a:t>
            </a:r>
            <a:r>
              <a:rPr lang="es-MX" sz="2400" dirty="0" smtClean="0">
                <a:solidFill>
                  <a:srgbClr val="0070C0"/>
                </a:solidFill>
              </a:rPr>
              <a:t>leía </a:t>
            </a:r>
            <a:r>
              <a:rPr lang="es-MX" sz="2400" dirty="0" smtClean="0"/>
              <a:t>mucho cuando era adolescente.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Esa computadora (imprimir) </a:t>
            </a:r>
            <a:r>
              <a:rPr lang="es-MX" sz="2400" dirty="0" smtClean="0">
                <a:solidFill>
                  <a:srgbClr val="0070C0"/>
                </a:solidFill>
              </a:rPr>
              <a:t>imprimía </a:t>
            </a:r>
            <a:r>
              <a:rPr lang="es-MX" sz="2400" dirty="0" smtClean="0"/>
              <a:t>muy bien hace unos días.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Elena (entretener) </a:t>
            </a:r>
            <a:r>
              <a:rPr lang="es-MX" sz="2400" dirty="0" smtClean="0">
                <a:solidFill>
                  <a:srgbClr val="0070C0"/>
                </a:solidFill>
              </a:rPr>
              <a:t>entretenía </a:t>
            </a:r>
            <a:r>
              <a:rPr lang="es-MX" sz="2400" dirty="0" smtClean="0"/>
              <a:t>a sus amigos antes de su accidente.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Ustedes siempre (escribir) </a:t>
            </a:r>
            <a:r>
              <a:rPr lang="es-MX" sz="2400" dirty="0" smtClean="0">
                <a:solidFill>
                  <a:srgbClr val="0070C0"/>
                </a:solidFill>
              </a:rPr>
              <a:t>escribían</a:t>
            </a:r>
            <a:r>
              <a:rPr lang="es-MX" sz="2400" dirty="0" smtClean="0"/>
              <a:t> postales todos los años.</a:t>
            </a:r>
            <a:endParaRPr lang="es-MX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6822" y="235974"/>
            <a:ext cx="186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5"/>
                </a:solidFill>
                <a:hlinkClick r:id="rId2" action="ppaction://hlinksldjump"/>
              </a:rPr>
              <a:t>Back </a:t>
            </a:r>
            <a:r>
              <a:rPr lang="es-MX" b="1" dirty="0" err="1" smtClean="0">
                <a:solidFill>
                  <a:schemeClr val="accent5"/>
                </a:solidFill>
                <a:hlinkClick r:id="rId2" action="ppaction://hlinksldjump"/>
              </a:rPr>
              <a:t>to</a:t>
            </a:r>
            <a:r>
              <a:rPr lang="es-MX" b="1" dirty="0" smtClean="0">
                <a:solidFill>
                  <a:schemeClr val="accent5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chemeClr val="accent5"/>
                </a:solidFill>
                <a:hlinkClick r:id="rId2" action="ppaction://hlinksldjump"/>
              </a:rPr>
              <a:t>exercises</a:t>
            </a:r>
            <a:endParaRPr lang="es-MX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5139"/>
              </p:ext>
            </p:extLst>
          </p:nvPr>
        </p:nvGraphicFramePr>
        <p:xfrm>
          <a:off x="3114690" y="1661374"/>
          <a:ext cx="3366842" cy="4464556"/>
        </p:xfrm>
        <a:graphic>
          <a:graphicData uri="http://schemas.openxmlformats.org/drawingml/2006/table">
            <a:tbl>
              <a:tblPr/>
              <a:tblGrid>
                <a:gridCol w="1767548"/>
                <a:gridCol w="1599294"/>
              </a:tblGrid>
              <a:tr h="588203">
                <a:tc>
                  <a:txBody>
                    <a:bodyPr/>
                    <a:lstStyle/>
                    <a:p>
                      <a:r>
                        <a:rPr lang="es-MX" sz="2400" b="1" i="1" u="sng" noProof="0" dirty="0" smtClean="0">
                          <a:effectLst/>
                        </a:rPr>
                        <a:t>SER</a:t>
                      </a:r>
                      <a:endParaRPr lang="es-MX" sz="2400" b="1" i="1" u="sng" noProof="0" dirty="0"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b="1" i="1" u="sng" noProof="0" dirty="0" smtClean="0">
                          <a:effectLst/>
                        </a:rPr>
                        <a:t>ESTAR</a:t>
                      </a:r>
                      <a:endParaRPr lang="es-MX" sz="2400" b="1" i="1" u="sng" noProof="0" dirty="0"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s-MX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era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est</a:t>
                      </a:r>
                      <a:r>
                        <a:rPr lang="es-MX" sz="2400" b="1" noProof="0" dirty="0" smtClean="0">
                          <a:solidFill>
                            <a:schemeClr val="accent5"/>
                          </a:solidFill>
                          <a:effectLst/>
                        </a:rPr>
                        <a:t>aba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eras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 noProof="0" dirty="0" smtClean="0">
                          <a:effectLst/>
                        </a:rPr>
                        <a:t>est</a:t>
                      </a:r>
                      <a:r>
                        <a:rPr lang="es-MX" sz="2400" b="1" noProof="0" dirty="0" smtClean="0">
                          <a:solidFill>
                            <a:schemeClr val="accent5"/>
                          </a:solidFill>
                          <a:effectLst/>
                        </a:rPr>
                        <a:t>abas</a:t>
                      </a:r>
                      <a:endParaRPr lang="es-MX" sz="2400" b="1" u="sng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era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est</a:t>
                      </a:r>
                      <a:r>
                        <a:rPr lang="es-MX" sz="2400" b="1" noProof="0" dirty="0" smtClean="0">
                          <a:solidFill>
                            <a:schemeClr val="accent5"/>
                          </a:solidFill>
                          <a:effectLst/>
                        </a:rPr>
                        <a:t>aba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</a:tr>
              <a:tr h="935338"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éramos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est</a:t>
                      </a:r>
                      <a:r>
                        <a:rPr lang="es-MX" sz="2400" b="1" noProof="0" dirty="0" smtClean="0">
                          <a:solidFill>
                            <a:schemeClr val="accent5"/>
                          </a:solidFill>
                          <a:effectLst/>
                        </a:rPr>
                        <a:t>ábamos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erais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est</a:t>
                      </a:r>
                      <a:r>
                        <a:rPr lang="es-MX" sz="2400" b="1" noProof="0" dirty="0" smtClean="0">
                          <a:solidFill>
                            <a:schemeClr val="accent5"/>
                          </a:solidFill>
                          <a:effectLst/>
                        </a:rPr>
                        <a:t>abais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5C3"/>
                    </a:solidFill>
                  </a:tcPr>
                </a:tc>
              </a:tr>
              <a:tr h="588203"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eran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effectLst/>
                        </a:rPr>
                        <a:t>est</a:t>
                      </a:r>
                      <a:r>
                        <a:rPr lang="es-MX" sz="2400" b="1" noProof="0" dirty="0" smtClean="0">
                          <a:solidFill>
                            <a:schemeClr val="accent5"/>
                          </a:solidFill>
                          <a:effectLst/>
                        </a:rPr>
                        <a:t>aban</a:t>
                      </a:r>
                      <a:endParaRPr lang="es-MX" sz="2400" b="1" noProof="0" dirty="0">
                        <a:solidFill>
                          <a:schemeClr val="accent5"/>
                        </a:solidFill>
                        <a:effectLst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2D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0421" y="2306494"/>
            <a:ext cx="113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yo</a:t>
            </a:r>
            <a:endParaRPr lang="es-MX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5682" y="2892396"/>
            <a:ext cx="113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tú</a:t>
            </a:r>
            <a:endParaRPr lang="es-MX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36368" y="3478299"/>
            <a:ext cx="176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el/ella/usted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6369" y="4188439"/>
            <a:ext cx="1484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nosotros</a:t>
            </a:r>
            <a:endParaRPr lang="es-MX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36368" y="5074274"/>
            <a:ext cx="128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vosotros</a:t>
            </a:r>
            <a:endParaRPr lang="es-MX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5682" y="5599749"/>
            <a:ext cx="185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u</a:t>
            </a:r>
            <a:r>
              <a:rPr lang="es-MX" sz="2400" dirty="0" smtClean="0"/>
              <a:t>stedes/ellos</a:t>
            </a:r>
            <a:endParaRPr lang="es-MX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50768" y="474220"/>
            <a:ext cx="3850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err="1" smtClean="0">
                <a:solidFill>
                  <a:srgbClr val="002060"/>
                </a:solidFill>
              </a:rPr>
              <a:t>Imperfect</a:t>
            </a:r>
            <a:r>
              <a:rPr lang="es-MX" sz="2800" b="1" u="sng" dirty="0" smtClean="0">
                <a:solidFill>
                  <a:srgbClr val="002060"/>
                </a:solidFill>
              </a:rPr>
              <a:t> of SER and ESTAR</a:t>
            </a:r>
            <a:endParaRPr lang="es-MX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8" y="154546"/>
            <a:ext cx="763717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Ejemplos con el imperfecto</a:t>
            </a:r>
          </a:p>
          <a:p>
            <a:endParaRPr lang="es-MX" dirty="0"/>
          </a:p>
          <a:p>
            <a:pPr marL="342900" indent="-342900">
              <a:buFont typeface="+mj-lt"/>
              <a:buAutoNum type="arabicParenR"/>
            </a:pPr>
            <a:r>
              <a:rPr lang="es-MX" sz="2400" dirty="0" smtClean="0"/>
              <a:t>Yo </a:t>
            </a:r>
            <a:r>
              <a:rPr lang="es-MX" sz="2400" b="1" i="1" u="sng" dirty="0" smtClean="0">
                <a:solidFill>
                  <a:schemeClr val="accent5"/>
                </a:solidFill>
              </a:rPr>
              <a:t>caminaba</a:t>
            </a:r>
            <a:r>
              <a:rPr lang="es-MX" sz="2400" dirty="0" smtClean="0">
                <a:solidFill>
                  <a:schemeClr val="accent5"/>
                </a:solidFill>
              </a:rPr>
              <a:t> </a:t>
            </a:r>
            <a:r>
              <a:rPr lang="es-MX" sz="2400" dirty="0" smtClean="0"/>
              <a:t>por esta playa en la década de los 90.  </a:t>
            </a:r>
            <a:r>
              <a:rPr lang="es-MX" sz="2400" dirty="0" smtClean="0">
                <a:solidFill>
                  <a:srgbClr val="FFC000"/>
                </a:solidFill>
              </a:rPr>
              <a:t>I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used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walk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by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this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beach</a:t>
            </a:r>
            <a:r>
              <a:rPr lang="es-MX" sz="2400" dirty="0" smtClean="0">
                <a:solidFill>
                  <a:srgbClr val="FFC000"/>
                </a:solidFill>
              </a:rPr>
              <a:t> in </a:t>
            </a:r>
            <a:r>
              <a:rPr lang="es-MX" sz="2400" dirty="0" err="1" smtClean="0">
                <a:solidFill>
                  <a:srgbClr val="FFC000"/>
                </a:solidFill>
              </a:rPr>
              <a:t>the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decade</a:t>
            </a:r>
            <a:r>
              <a:rPr lang="es-MX" sz="2400" dirty="0" smtClean="0">
                <a:solidFill>
                  <a:srgbClr val="FFC000"/>
                </a:solidFill>
              </a:rPr>
              <a:t> of </a:t>
            </a:r>
            <a:r>
              <a:rPr lang="es-MX" sz="2400" dirty="0" err="1" smtClean="0">
                <a:solidFill>
                  <a:srgbClr val="FFC000"/>
                </a:solidFill>
              </a:rPr>
              <a:t>the</a:t>
            </a:r>
            <a:r>
              <a:rPr lang="es-MX" sz="2400" dirty="0" smtClean="0">
                <a:solidFill>
                  <a:srgbClr val="FFC000"/>
                </a:solidFill>
              </a:rPr>
              <a:t> 90s.</a:t>
            </a:r>
          </a:p>
          <a:p>
            <a:pPr marL="342900" indent="-342900">
              <a:buFont typeface="+mj-lt"/>
              <a:buAutoNum type="arabicParenR"/>
            </a:pPr>
            <a:endParaRPr lang="es-MX" sz="2400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s-MX" sz="2400" dirty="0" smtClean="0"/>
              <a:t>Nosotros </a:t>
            </a:r>
            <a:r>
              <a:rPr lang="es-MX" sz="2400" b="1" i="1" u="sng" dirty="0" smtClean="0">
                <a:solidFill>
                  <a:schemeClr val="accent5"/>
                </a:solidFill>
              </a:rPr>
              <a:t>comíamos</a:t>
            </a:r>
            <a:r>
              <a:rPr lang="es-MX" sz="2400" dirty="0" smtClean="0"/>
              <a:t> en ese restaurante hace muchos años. </a:t>
            </a:r>
            <a:r>
              <a:rPr lang="es-MX" sz="2400" dirty="0" err="1" smtClean="0">
                <a:solidFill>
                  <a:srgbClr val="FFC000"/>
                </a:solidFill>
              </a:rPr>
              <a:t>We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used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eat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dirty="0" smtClean="0">
                <a:solidFill>
                  <a:srgbClr val="FFC000"/>
                </a:solidFill>
              </a:rPr>
              <a:t>in </a:t>
            </a:r>
            <a:r>
              <a:rPr lang="es-MX" sz="2400" dirty="0" err="1" smtClean="0">
                <a:solidFill>
                  <a:srgbClr val="FFC000"/>
                </a:solidFill>
              </a:rPr>
              <a:t>that</a:t>
            </a:r>
            <a:r>
              <a:rPr lang="es-MX" sz="2400" dirty="0" smtClean="0">
                <a:solidFill>
                  <a:srgbClr val="FFC000"/>
                </a:solidFill>
              </a:rPr>
              <a:t> restaurant </a:t>
            </a:r>
            <a:r>
              <a:rPr lang="es-MX" sz="2400" dirty="0" err="1" smtClean="0">
                <a:solidFill>
                  <a:srgbClr val="FFC000"/>
                </a:solidFill>
              </a:rPr>
              <a:t>many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years</a:t>
            </a:r>
            <a:r>
              <a:rPr lang="es-MX" sz="2400" dirty="0" smtClean="0">
                <a:solidFill>
                  <a:srgbClr val="FFC000"/>
                </a:solidFill>
              </a:rPr>
              <a:t> ago.</a:t>
            </a:r>
          </a:p>
          <a:p>
            <a:pPr marL="342900" indent="-342900">
              <a:buFont typeface="+mj-lt"/>
              <a:buAutoNum type="arabicParenR"/>
            </a:pPr>
            <a:endParaRPr lang="es-MX" sz="2400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s-MX" sz="2400" dirty="0" smtClean="0"/>
              <a:t>Ellos </a:t>
            </a:r>
            <a:r>
              <a:rPr lang="es-MX" sz="2400" b="1" i="1" u="sng" dirty="0" smtClean="0">
                <a:solidFill>
                  <a:schemeClr val="accent5"/>
                </a:solidFill>
              </a:rPr>
              <a:t>vivían</a:t>
            </a:r>
            <a:r>
              <a:rPr lang="es-MX" sz="2400" dirty="0" smtClean="0">
                <a:solidFill>
                  <a:schemeClr val="accent5"/>
                </a:solidFill>
              </a:rPr>
              <a:t> </a:t>
            </a:r>
            <a:r>
              <a:rPr lang="es-MX" sz="2400" dirty="0" smtClean="0"/>
              <a:t>en un apartamento pero ahora viven en una casa.  </a:t>
            </a:r>
            <a:r>
              <a:rPr lang="es-MX" sz="2400" dirty="0" err="1" smtClean="0">
                <a:solidFill>
                  <a:srgbClr val="FFC000"/>
                </a:solidFill>
              </a:rPr>
              <a:t>They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used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live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dirty="0" smtClean="0">
                <a:solidFill>
                  <a:srgbClr val="FFC000"/>
                </a:solidFill>
              </a:rPr>
              <a:t>in </a:t>
            </a:r>
            <a:r>
              <a:rPr lang="es-MX" sz="2400" dirty="0" err="1" smtClean="0">
                <a:solidFill>
                  <a:srgbClr val="FFC000"/>
                </a:solidFill>
              </a:rPr>
              <a:t>an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apartment</a:t>
            </a:r>
            <a:r>
              <a:rPr lang="es-MX" sz="2400" dirty="0" smtClean="0">
                <a:solidFill>
                  <a:srgbClr val="FFC000"/>
                </a:solidFill>
              </a:rPr>
              <a:t>, </a:t>
            </a:r>
            <a:r>
              <a:rPr lang="es-MX" sz="2400" dirty="0" err="1" smtClean="0">
                <a:solidFill>
                  <a:srgbClr val="FFC000"/>
                </a:solidFill>
              </a:rPr>
              <a:t>but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now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they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live</a:t>
            </a:r>
            <a:r>
              <a:rPr lang="es-MX" sz="2400" dirty="0" smtClean="0">
                <a:solidFill>
                  <a:srgbClr val="FFC000"/>
                </a:solidFill>
              </a:rPr>
              <a:t> in a </a:t>
            </a:r>
            <a:r>
              <a:rPr lang="es-MX" sz="2400" dirty="0" err="1" smtClean="0">
                <a:solidFill>
                  <a:srgbClr val="FFC000"/>
                </a:solidFill>
              </a:rPr>
              <a:t>house</a:t>
            </a:r>
            <a:r>
              <a:rPr lang="es-MX" sz="2400" dirty="0" smtClean="0">
                <a:solidFill>
                  <a:srgbClr val="FFC000"/>
                </a:solidFill>
              </a:rPr>
              <a:t>.</a:t>
            </a:r>
          </a:p>
          <a:p>
            <a:pPr marL="342900" indent="-342900">
              <a:buFont typeface="+mj-lt"/>
              <a:buAutoNum type="arabicParenR"/>
            </a:pPr>
            <a:endParaRPr lang="es-MX" sz="2400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s-MX" sz="2400" dirty="0" smtClean="0"/>
              <a:t>Rafael </a:t>
            </a:r>
            <a:r>
              <a:rPr lang="es-MX" sz="2400" b="1" i="1" u="sng" dirty="0" smtClean="0">
                <a:solidFill>
                  <a:schemeClr val="accent5"/>
                </a:solidFill>
              </a:rPr>
              <a:t>era</a:t>
            </a:r>
            <a:r>
              <a:rPr lang="es-MX" sz="2400" dirty="0" smtClean="0"/>
              <a:t> el chef del Hilton en Miami hace tres años.  </a:t>
            </a:r>
            <a:r>
              <a:rPr lang="es-MX" sz="2400" dirty="0" err="1" smtClean="0">
                <a:solidFill>
                  <a:srgbClr val="FFC000"/>
                </a:solidFill>
              </a:rPr>
              <a:t>Rafeal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used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be </a:t>
            </a:r>
            <a:r>
              <a:rPr lang="es-MX" sz="2400" dirty="0" err="1" smtClean="0">
                <a:solidFill>
                  <a:srgbClr val="FFC000"/>
                </a:solidFill>
              </a:rPr>
              <a:t>the</a:t>
            </a:r>
            <a:r>
              <a:rPr lang="es-MX" sz="2400" dirty="0" smtClean="0">
                <a:solidFill>
                  <a:srgbClr val="FFC000"/>
                </a:solidFill>
              </a:rPr>
              <a:t> chef of </a:t>
            </a:r>
            <a:r>
              <a:rPr lang="es-MX" sz="2400" dirty="0" err="1" smtClean="0">
                <a:solidFill>
                  <a:srgbClr val="FFC000"/>
                </a:solidFill>
              </a:rPr>
              <a:t>the</a:t>
            </a:r>
            <a:r>
              <a:rPr lang="es-MX" sz="2400" dirty="0" smtClean="0">
                <a:solidFill>
                  <a:srgbClr val="FFC000"/>
                </a:solidFill>
              </a:rPr>
              <a:t> Hilton in Miami 3 </a:t>
            </a:r>
            <a:r>
              <a:rPr lang="es-MX" sz="2400" dirty="0" err="1" smtClean="0">
                <a:solidFill>
                  <a:srgbClr val="FFC000"/>
                </a:solidFill>
              </a:rPr>
              <a:t>years</a:t>
            </a:r>
            <a:r>
              <a:rPr lang="es-MX" sz="2400" dirty="0" smtClean="0">
                <a:solidFill>
                  <a:srgbClr val="FFC000"/>
                </a:solidFill>
              </a:rPr>
              <a:t> ago.</a:t>
            </a:r>
          </a:p>
          <a:p>
            <a:pPr marL="342900" indent="-342900">
              <a:buFont typeface="+mj-lt"/>
              <a:buAutoNum type="arabicParenR"/>
            </a:pPr>
            <a:r>
              <a:rPr lang="es-MX" sz="2400" dirty="0" smtClean="0"/>
              <a:t>María siempre </a:t>
            </a:r>
            <a:r>
              <a:rPr lang="es-MX" sz="2400" b="1" i="1" u="sng" dirty="0" smtClean="0">
                <a:solidFill>
                  <a:schemeClr val="accent5"/>
                </a:solidFill>
              </a:rPr>
              <a:t>estaba</a:t>
            </a:r>
            <a:r>
              <a:rPr lang="es-MX" sz="2400" dirty="0" smtClean="0">
                <a:solidFill>
                  <a:schemeClr val="accent5"/>
                </a:solidFill>
              </a:rPr>
              <a:t> </a:t>
            </a:r>
            <a:r>
              <a:rPr lang="es-MX" sz="2400" dirty="0" smtClean="0"/>
              <a:t>en su cuarto.  </a:t>
            </a:r>
            <a:r>
              <a:rPr lang="es-MX" sz="2400" dirty="0" err="1" smtClean="0">
                <a:solidFill>
                  <a:srgbClr val="FFC000"/>
                </a:solidFill>
              </a:rPr>
              <a:t>Maria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always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used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</a:t>
            </a:r>
            <a:r>
              <a:rPr lang="es-MX" sz="24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400" b="1" i="1" u="sng" dirty="0" smtClean="0">
                <a:solidFill>
                  <a:srgbClr val="FF0000"/>
                </a:solidFill>
              </a:rPr>
              <a:t> be</a:t>
            </a:r>
            <a:r>
              <a:rPr lang="es-MX" sz="2400" dirty="0" smtClean="0">
                <a:solidFill>
                  <a:srgbClr val="FFC000"/>
                </a:solidFill>
              </a:rPr>
              <a:t> in </a:t>
            </a:r>
            <a:r>
              <a:rPr lang="es-MX" sz="2400" dirty="0" err="1" smtClean="0">
                <a:solidFill>
                  <a:srgbClr val="FFC000"/>
                </a:solidFill>
              </a:rPr>
              <a:t>her</a:t>
            </a:r>
            <a:r>
              <a:rPr lang="es-MX" sz="2400" dirty="0" smtClean="0">
                <a:solidFill>
                  <a:srgbClr val="FFC000"/>
                </a:solidFill>
              </a:rPr>
              <a:t> </a:t>
            </a:r>
            <a:r>
              <a:rPr lang="es-MX" sz="2400" dirty="0" err="1" smtClean="0">
                <a:solidFill>
                  <a:srgbClr val="FFC000"/>
                </a:solidFill>
              </a:rPr>
              <a:t>room</a:t>
            </a:r>
            <a:r>
              <a:rPr lang="es-MX" sz="2400" dirty="0" smtClean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2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79" y="210026"/>
            <a:ext cx="801065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Ejercicios con el imperfecto</a:t>
            </a:r>
          </a:p>
          <a:p>
            <a:endParaRPr lang="es-MX" dirty="0"/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Yo (jugar) __________ baloncesto con Carlos hace mucho tiempo.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María y Elena (vivir) ____________ en ese hotel el año pasado.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Rodrigo y yo (Escuchar) ______________ música en su casa el verano pasado.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Tu (cantar) ________con ese banda en la década de los 80.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Sebastián (leer) ___________ mucho cuando era adolescente. 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Esa computadora (imprimir) ___________ muy bien hace unos días.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Elena (entretener) ___________ a sus amigos antes de su accidente.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400" dirty="0" smtClean="0"/>
              <a:t>Ustedes siempre (escribir) _________</a:t>
            </a:r>
            <a:r>
              <a:rPr lang="es-MX" sz="2400" dirty="0" smtClean="0">
                <a:solidFill>
                  <a:srgbClr val="0070C0"/>
                </a:solidFill>
              </a:rPr>
              <a:t> </a:t>
            </a:r>
            <a:r>
              <a:rPr lang="es-MX" sz="2400" dirty="0" smtClean="0"/>
              <a:t>postales todos los años.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127" y="309093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chemeClr val="accent5"/>
                </a:solidFill>
                <a:hlinkClick r:id="rId2" action="ppaction://hlinksldjump"/>
              </a:rPr>
              <a:t>Answers</a:t>
            </a:r>
            <a:endParaRPr lang="es-MX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7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11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99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92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3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432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15</cp:revision>
  <dcterms:created xsi:type="dcterms:W3CDTF">2013-09-26T11:32:50Z</dcterms:created>
  <dcterms:modified xsi:type="dcterms:W3CDTF">2013-09-26T12:50:08Z</dcterms:modified>
</cp:coreProperties>
</file>