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  <p:sldId id="265" r:id="rId14"/>
    <p:sldId id="266" r:id="rId15"/>
    <p:sldId id="267" r:id="rId16"/>
    <p:sldId id="273" r:id="rId17"/>
    <p:sldId id="268" r:id="rId18"/>
    <p:sldId id="269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7076B-879E-4748-BC96-88DD9F203AA3}" type="datetimeFigureOut">
              <a:rPr lang="es-MX" smtClean="0"/>
              <a:t>03/11/2013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F741E-D4EF-47CA-A22E-3C0C99BAC02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75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4E023-7EA6-4920-9A2D-C057C87B8C90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622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4E023-7EA6-4920-9A2D-C057C87B8C90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487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4E023-7EA6-4920-9A2D-C057C87B8C90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023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BA1B-1C81-4108-BAEF-E3E93A59EA8D}" type="datetimeFigureOut">
              <a:rPr lang="es-MX" smtClean="0"/>
              <a:t>03/11/2013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4455-48F7-4ABF-BE71-4380EA27B4B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299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BA1B-1C81-4108-BAEF-E3E93A59EA8D}" type="datetimeFigureOut">
              <a:rPr lang="es-MX" smtClean="0"/>
              <a:t>03/11/2013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4455-48F7-4ABF-BE71-4380EA27B4B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441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BA1B-1C81-4108-BAEF-E3E93A59EA8D}" type="datetimeFigureOut">
              <a:rPr lang="es-MX" smtClean="0"/>
              <a:t>03/11/2013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4455-48F7-4ABF-BE71-4380EA27B4B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900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BA1B-1C81-4108-BAEF-E3E93A59EA8D}" type="datetimeFigureOut">
              <a:rPr lang="es-MX" smtClean="0"/>
              <a:t>03/11/2013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4455-48F7-4ABF-BE71-4380EA27B4B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655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BA1B-1C81-4108-BAEF-E3E93A59EA8D}" type="datetimeFigureOut">
              <a:rPr lang="es-MX" smtClean="0"/>
              <a:t>03/11/2013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4455-48F7-4ABF-BE71-4380EA27B4B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525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BA1B-1C81-4108-BAEF-E3E93A59EA8D}" type="datetimeFigureOut">
              <a:rPr lang="es-MX" smtClean="0"/>
              <a:t>03/11/2013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4455-48F7-4ABF-BE71-4380EA27B4B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87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BA1B-1C81-4108-BAEF-E3E93A59EA8D}" type="datetimeFigureOut">
              <a:rPr lang="es-MX" smtClean="0"/>
              <a:t>03/11/2013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4455-48F7-4ABF-BE71-4380EA27B4B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401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BA1B-1C81-4108-BAEF-E3E93A59EA8D}" type="datetimeFigureOut">
              <a:rPr lang="es-MX" smtClean="0"/>
              <a:t>03/11/2013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4455-48F7-4ABF-BE71-4380EA27B4B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32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BA1B-1C81-4108-BAEF-E3E93A59EA8D}" type="datetimeFigureOut">
              <a:rPr lang="es-MX" smtClean="0"/>
              <a:t>03/11/2013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4455-48F7-4ABF-BE71-4380EA27B4B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087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BA1B-1C81-4108-BAEF-E3E93A59EA8D}" type="datetimeFigureOut">
              <a:rPr lang="es-MX" smtClean="0"/>
              <a:t>03/11/2013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4455-48F7-4ABF-BE71-4380EA27B4B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248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BA1B-1C81-4108-BAEF-E3E93A59EA8D}" type="datetimeFigureOut">
              <a:rPr lang="es-MX" smtClean="0"/>
              <a:t>03/11/2013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4455-48F7-4ABF-BE71-4380EA27B4B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292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BA1B-1C81-4108-BAEF-E3E93A59EA8D}" type="datetimeFigureOut">
              <a:rPr lang="es-MX" smtClean="0"/>
              <a:t>03/11/2013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4455-48F7-4ABF-BE71-4380EA27B4B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028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frm=1&amp;source=images&amp;cd=&amp;cad=rja&amp;docid=Oz1UxT7JgRrRKM&amp;tbnid=1gpa_A5SXY3eKM:&amp;ved=0CAUQjRw&amp;url=http://www.polyvore.com/oclock_clipart/thing?id=1624493&amp;ei=Uq4IUeKDGYqRiQeZ_4CoDw&amp;bvm=bv.41642243,d.aGc&amp;psig=AFQjCNHAnVFBH-dR2y9VSsh_fSxNM4Zdew&amp;ust=1359609737391546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dHwoAhJdRcgK6M&amp;tbnid=w-sWKHdo7CdPjM:&amp;ved=0CAUQjRw&amp;url=http://cliparts101.com/free_clipart/19227/analog_clock.aspx&amp;ei=LLIIUYCbGouhigftwYCACg&amp;bvm=bv.41642243,d.aGc&amp;psig=AFQjCNHAnVFBH-dR2y9VSsh_fSxNM4Zdew&amp;ust=1359609737391546" TargetMode="External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hyperlink" Target="http://www.google.com/url?sa=i&amp;rct=j&amp;q=&amp;esrc=s&amp;frm=1&amp;source=images&amp;cd=&amp;docid=-nqDllgLO1UbsM&amp;tbnid=V9w_gG_pjs2IeM:&amp;ved=0CAUQjRw&amp;url=http://123freevectors.com/white-office-clock/&amp;ei=crEIUeWBB6mXiAftx4AQ&amp;bvm=bv.41642243,d.aGc&amp;psig=AFQjCNHAnVFBH-dR2y9VSsh_fSxNM4Zdew&amp;ust=1359609737391546" TargetMode="Externa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frm=1&amp;source=images&amp;cd=&amp;cad=rja&amp;docid=Oz1UxT7JgRrRKM&amp;tbnid=1gpa_A5SXY3eKM:&amp;ved=0CAUQjRw&amp;url=http://www.polyvore.com/oclock_clipart/thing?id=1624493&amp;ei=Uq4IUeKDGYqRiQeZ_4CoDw&amp;bvm=bv.41642243,d.aGc&amp;psig=AFQjCNHAnVFBH-dR2y9VSsh_fSxNM4Zdew&amp;ust=1359609737391546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3118-9DE6-4B80-A2F8-92754CEA5A0E}" type="slidenum">
              <a:rPr lang="es-MX" smtClean="0"/>
              <a:t>1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1066800" y="235882"/>
            <a:ext cx="6893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¿</a:t>
            </a:r>
            <a:r>
              <a:rPr lang="es-MX" sz="3200" b="1" u="sng" dirty="0" smtClean="0">
                <a:solidFill>
                  <a:srgbClr val="002060"/>
                </a:solidFill>
              </a:rPr>
              <a:t>Cuál es tu rutina diaria en la mañana</a:t>
            </a:r>
            <a:r>
              <a:rPr lang="es-MX" sz="3200" b="1" dirty="0" smtClean="0">
                <a:solidFill>
                  <a:srgbClr val="002060"/>
                </a:solidFill>
              </a:rPr>
              <a:t>? 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://blog.news-record.com/staff/joke/school%20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98093"/>
            <a:ext cx="2160582" cy="180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/>
          <p:cNvSpPr/>
          <p:nvPr/>
        </p:nvSpPr>
        <p:spPr>
          <a:xfrm rot="594664" flipH="1">
            <a:off x="6440891" y="4227609"/>
            <a:ext cx="835353" cy="312533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Escuela</a:t>
            </a:r>
            <a:endParaRPr lang="es-MX" sz="10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www.picturesof.net/_images_300/Little_Girl_Eating_a_Stack_Pancakes_For_Breakfast_Royalty_Free_Clipart_Picture_100111-237302-921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219" y="3233909"/>
            <a:ext cx="1903061" cy="182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ages.clipartof.com/small/1047004-Royalty-Free-RF-Clip-Art-Illustration-Of-A-Cartoon-Balding-Man-Combing-His-Ha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75" y="3223094"/>
            <a:ext cx="1709219" cy="17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s.clipartof.com/small/1049856-Royalty-Free-RF-Clip-Art-Illustration-Of-A-Happy-Cartoon-Boy-Getting-Dress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85033"/>
            <a:ext cx="1116236" cy="188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blog.nialbarker.com/wp-content/uploads/2009/06/shower_tnb-150x1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25" y="959693"/>
            <a:ext cx="1657746" cy="165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x.english-ch.com/teacher/christin/brush%20teet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99" y="820657"/>
            <a:ext cx="1047999" cy="192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ages.clipartof.com/small/439921-Cartoon-Man-Getting-Out-Of-Bed-In-The-Morning-Poster-Art-Prin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23" y="1087822"/>
            <a:ext cx="2133600" cy="165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clipartguide.com/_named_clipart_images/0060-0807-3113-5849_Clip_Art_of_a_Man_in_Bed_Just_Waking_Up_Streching_and_Yawning_clipart_imag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0" y="1178084"/>
            <a:ext cx="2210109" cy="14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CC498-2093-423D-98E2-9FA9D19258FE}" type="slidenum">
              <a:rPr lang="es-MX" smtClean="0"/>
              <a:t>10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3124200" y="533400"/>
            <a:ext cx="3331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7030A0"/>
                </a:solidFill>
              </a:rPr>
              <a:t>¿Qué hora es? </a:t>
            </a:r>
            <a:endParaRPr lang="es-MX" sz="4000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"/>
            <a:ext cx="1066800" cy="1603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826095"/>
            <a:ext cx="739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err="1" smtClean="0">
                <a:solidFill>
                  <a:srgbClr val="FF0000"/>
                </a:solidFill>
              </a:rPr>
              <a:t>Between</a:t>
            </a:r>
            <a:r>
              <a:rPr lang="es-MX" sz="4000" b="1" dirty="0" smtClean="0">
                <a:solidFill>
                  <a:srgbClr val="FF0000"/>
                </a:solidFill>
              </a:rPr>
              <a:t> </a:t>
            </a:r>
            <a:r>
              <a:rPr lang="es-MX" sz="4000" b="1" u="sng" dirty="0" smtClean="0">
                <a:solidFill>
                  <a:srgbClr val="FF0000"/>
                </a:solidFill>
              </a:rPr>
              <a:t>1:00 and 1:59 </a:t>
            </a:r>
            <a:r>
              <a:rPr lang="es-MX" sz="4000" b="1" dirty="0" smtClean="0">
                <a:solidFill>
                  <a:srgbClr val="FF0000"/>
                </a:solidFill>
              </a:rPr>
              <a:t>use: 	</a:t>
            </a:r>
          </a:p>
          <a:p>
            <a:r>
              <a:rPr lang="es-MX" sz="4000" b="1" dirty="0" smtClean="0">
                <a:solidFill>
                  <a:schemeClr val="tx2">
                    <a:lumMod val="50000"/>
                  </a:schemeClr>
                </a:solidFill>
              </a:rPr>
              <a:t>Es la</a:t>
            </a:r>
            <a:r>
              <a:rPr lang="es-MX" sz="4000" b="1" dirty="0" smtClean="0">
                <a:solidFill>
                  <a:srgbClr val="FFC000"/>
                </a:solidFill>
              </a:rPr>
              <a:t/>
            </a:r>
            <a:br>
              <a:rPr lang="es-MX" sz="4000" b="1" dirty="0" smtClean="0">
                <a:solidFill>
                  <a:srgbClr val="FFC000"/>
                </a:solidFill>
              </a:rPr>
            </a:br>
            <a:endParaRPr lang="es-MX" sz="4000" b="1" dirty="0" smtClean="0">
              <a:solidFill>
                <a:srgbClr val="FFC000"/>
              </a:solidFill>
            </a:endParaRPr>
          </a:p>
          <a:p>
            <a:r>
              <a:rPr lang="es-MX" sz="4000" b="1" dirty="0" err="1" smtClean="0">
                <a:solidFill>
                  <a:srgbClr val="FF0000"/>
                </a:solidFill>
              </a:rPr>
              <a:t>For</a:t>
            </a:r>
            <a:r>
              <a:rPr lang="es-MX" sz="4000" b="1" dirty="0" smtClean="0">
                <a:solidFill>
                  <a:srgbClr val="FF0000"/>
                </a:solidFill>
              </a:rPr>
              <a:t> </a:t>
            </a:r>
            <a:r>
              <a:rPr lang="es-MX" sz="4000" b="1" dirty="0" err="1" smtClean="0">
                <a:solidFill>
                  <a:srgbClr val="FF0000"/>
                </a:solidFill>
              </a:rPr>
              <a:t>the</a:t>
            </a:r>
            <a:r>
              <a:rPr lang="es-MX" sz="4000" b="1" dirty="0" smtClean="0">
                <a:solidFill>
                  <a:srgbClr val="FF0000"/>
                </a:solidFill>
              </a:rPr>
              <a:t> </a:t>
            </a:r>
            <a:r>
              <a:rPr lang="es-MX" sz="4000" b="1" dirty="0" err="1" smtClean="0">
                <a:solidFill>
                  <a:srgbClr val="FF0000"/>
                </a:solidFill>
              </a:rPr>
              <a:t>rest</a:t>
            </a:r>
            <a:r>
              <a:rPr lang="es-MX" sz="4000" b="1" dirty="0" smtClean="0">
                <a:solidFill>
                  <a:srgbClr val="FF0000"/>
                </a:solidFill>
              </a:rPr>
              <a:t> of </a:t>
            </a:r>
            <a:r>
              <a:rPr lang="es-MX" sz="4000" b="1" dirty="0" err="1" smtClean="0">
                <a:solidFill>
                  <a:srgbClr val="FF0000"/>
                </a:solidFill>
              </a:rPr>
              <a:t>the</a:t>
            </a:r>
            <a:r>
              <a:rPr lang="es-MX" sz="4000" b="1" dirty="0" smtClean="0">
                <a:solidFill>
                  <a:srgbClr val="FF0000"/>
                </a:solidFill>
              </a:rPr>
              <a:t> times use:</a:t>
            </a:r>
            <a:r>
              <a:rPr lang="es-MX" sz="4000" b="1" dirty="0" smtClean="0">
                <a:solidFill>
                  <a:srgbClr val="FFC000"/>
                </a:solidFill>
              </a:rPr>
              <a:t>	</a:t>
            </a:r>
          </a:p>
          <a:p>
            <a:r>
              <a:rPr lang="es-MX" sz="4000" b="1" dirty="0" smtClean="0">
                <a:solidFill>
                  <a:schemeClr val="tx2">
                    <a:lumMod val="50000"/>
                  </a:schemeClr>
                </a:solidFill>
              </a:rPr>
              <a:t>Son las</a:t>
            </a:r>
            <a:endParaRPr lang="es-MX" sz="40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33500" y="3505200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/>
              <a:t>u</a:t>
            </a:r>
            <a:r>
              <a:rPr lang="es-MX" sz="4000" b="1" dirty="0" smtClean="0"/>
              <a:t>na.</a:t>
            </a:r>
            <a:endParaRPr lang="es-MX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879022" y="5341272"/>
            <a:ext cx="1854778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/>
              <a:t>6  </a:t>
            </a:r>
            <a:r>
              <a:rPr lang="es-MX" sz="4000" b="1" i="1" dirty="0" smtClean="0">
                <a:solidFill>
                  <a:srgbClr val="002060"/>
                </a:solidFill>
              </a:rPr>
              <a:t>y</a:t>
            </a:r>
            <a:r>
              <a:rPr lang="es-MX" sz="4000" b="1" dirty="0" smtClean="0">
                <a:solidFill>
                  <a:srgbClr val="002060"/>
                </a:solidFill>
              </a:rPr>
              <a:t> </a:t>
            </a:r>
            <a:r>
              <a:rPr lang="es-MX" sz="4000" b="1" dirty="0" smtClean="0"/>
              <a:t>25.</a:t>
            </a:r>
            <a:endParaRPr lang="es-MX" sz="4000" b="1" dirty="0"/>
          </a:p>
        </p:txBody>
      </p:sp>
      <p:pic>
        <p:nvPicPr>
          <p:cNvPr id="1026" name="Picture 2" descr="http://www.polyvore.com/cgi/img-thing?.out=jpg&amp;size=l&amp;tid=162449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69" y="1106357"/>
            <a:ext cx="2199641" cy="219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31557"/>
            <a:ext cx="2366386" cy="220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3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CC498-2093-423D-98E2-9FA9D19258FE}" type="slidenum">
              <a:rPr lang="es-MX" smtClean="0"/>
              <a:t>11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1721031" y="179457"/>
            <a:ext cx="6660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7030A0"/>
                </a:solidFill>
              </a:rPr>
              <a:t>	¿</a:t>
            </a:r>
            <a:r>
              <a:rPr lang="es-MX" sz="3200" b="1" u="sng" dirty="0" smtClean="0">
                <a:solidFill>
                  <a:srgbClr val="7030A0"/>
                </a:solidFill>
              </a:rPr>
              <a:t>Qué hora es en cada reloj</a:t>
            </a:r>
            <a:r>
              <a:rPr lang="es-MX" sz="3200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es-MX" sz="3200" b="1" dirty="0" smtClean="0">
                <a:solidFill>
                  <a:srgbClr val="7030A0"/>
                </a:solidFill>
              </a:rPr>
              <a:t>Es la ____.			 Son las ____ .</a:t>
            </a:r>
            <a:endParaRPr lang="es-MX" sz="3200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785"/>
            <a:ext cx="1066800" cy="1603115"/>
          </a:xfrm>
          <a:prstGeom prst="rect">
            <a:avLst/>
          </a:prstGeom>
        </p:spPr>
      </p:pic>
      <p:pic>
        <p:nvPicPr>
          <p:cNvPr id="2050" name="Picture 2" descr="http://img1.123freevectors.com/wp-content/uploads/new/objects/087_free-office-clock-vector-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1" y="1907916"/>
            <a:ext cx="2520091" cy="22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74" y="2116755"/>
            <a:ext cx="1979664" cy="197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95120"/>
            <a:ext cx="1905000" cy="237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cliparts101.com/files/770/69A74CC35B280221A17D29A6C3493F56/analog_clock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00" y="2024881"/>
            <a:ext cx="1911845" cy="191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8" y="4207342"/>
            <a:ext cx="2215291" cy="221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345" y="4350333"/>
            <a:ext cx="2147738" cy="212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4338324"/>
            <a:ext cx="2098577" cy="213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59" y="4469491"/>
            <a:ext cx="18859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908" y="1679192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49542" y="1615528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70C0"/>
                </a:solidFill>
              </a:rPr>
              <a:t>B</a:t>
            </a:r>
            <a:endParaRPr lang="es-MX" sz="32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42" y="4223989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70C0"/>
                </a:solidFill>
              </a:rPr>
              <a:t>E</a:t>
            </a:r>
            <a:endParaRPr lang="es-MX" sz="32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8034" y="4226787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70C0"/>
                </a:solidFill>
              </a:rPr>
              <a:t>F</a:t>
            </a:r>
            <a:endParaRPr lang="es-MX" sz="32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12634" y="1604465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70C0"/>
                </a:solidFill>
              </a:rPr>
              <a:t>C</a:t>
            </a:r>
            <a:endParaRPr lang="es-MX" sz="32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9502" y="4226781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70C0"/>
                </a:solidFill>
              </a:rPr>
              <a:t>G</a:t>
            </a:r>
            <a:endParaRPr lang="es-MX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01068" y="4226781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70C0"/>
                </a:solidFill>
              </a:rPr>
              <a:t>H</a:t>
            </a:r>
            <a:endParaRPr lang="es-MX" sz="32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18300" y="1655871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70C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957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CC498-2093-423D-98E2-9FA9D19258FE}" type="slidenum">
              <a:rPr lang="es-MX" smtClean="0"/>
              <a:t>12</a:t>
            </a:fld>
            <a:endParaRPr lang="es-MX"/>
          </a:p>
        </p:txBody>
      </p:sp>
      <p:sp>
        <p:nvSpPr>
          <p:cNvPr id="3" name="TextBox 2"/>
          <p:cNvSpPr txBox="1"/>
          <p:nvPr/>
        </p:nvSpPr>
        <p:spPr>
          <a:xfrm>
            <a:off x="3124200" y="533400"/>
            <a:ext cx="2598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u="sng" dirty="0" smtClean="0">
                <a:solidFill>
                  <a:srgbClr val="7030A0"/>
                </a:solidFill>
              </a:rPr>
              <a:t>Importante</a:t>
            </a:r>
            <a:endParaRPr lang="es-MX" sz="4000" b="1" u="sng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3111"/>
            <a:ext cx="1066800" cy="1603115"/>
          </a:xfrm>
          <a:prstGeom prst="rect">
            <a:avLst/>
          </a:prstGeom>
        </p:spPr>
      </p:pic>
      <p:pic>
        <p:nvPicPr>
          <p:cNvPr id="1026" name="Picture 2" descr="http://www.polyvore.com/cgi/img-thing?.out=jpg&amp;size=l&amp;tid=162449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04" y="720848"/>
            <a:ext cx="1245378" cy="12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3940935"/>
            <a:ext cx="1171291" cy="10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338" y="2163651"/>
            <a:ext cx="60273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rgbClr val="002060"/>
                </a:solidFill>
              </a:rPr>
              <a:t>To</a:t>
            </a:r>
            <a:r>
              <a:rPr lang="es-MX" sz="2400" b="1" dirty="0" smtClean="0">
                <a:solidFill>
                  <a:srgbClr val="002060"/>
                </a:solidFill>
              </a:rPr>
              <a:t> </a:t>
            </a:r>
            <a:r>
              <a:rPr lang="es-MX" sz="2400" b="1" dirty="0" err="1" smtClean="0">
                <a:solidFill>
                  <a:srgbClr val="002060"/>
                </a:solidFill>
              </a:rPr>
              <a:t>tell</a:t>
            </a:r>
            <a:r>
              <a:rPr lang="es-MX" sz="2400" b="1" dirty="0" smtClean="0">
                <a:solidFill>
                  <a:srgbClr val="002060"/>
                </a:solidFill>
              </a:rPr>
              <a:t> time</a:t>
            </a:r>
            <a:r>
              <a:rPr lang="es-MX" sz="2400" dirty="0" smtClean="0"/>
              <a:t>:</a:t>
            </a:r>
          </a:p>
          <a:p>
            <a:r>
              <a:rPr lang="es-MX" sz="2400" dirty="0" smtClean="0"/>
              <a:t>¿Qué hora es?  </a:t>
            </a:r>
          </a:p>
          <a:p>
            <a:r>
              <a:rPr lang="es-MX" sz="2400" b="1" i="1" u="sng" dirty="0" smtClean="0">
                <a:solidFill>
                  <a:srgbClr val="FF0000"/>
                </a:solidFill>
              </a:rPr>
              <a:t>Son las </a:t>
            </a:r>
            <a:r>
              <a:rPr lang="es-MX" sz="2400" dirty="0" smtClean="0"/>
              <a:t>6:25.  </a:t>
            </a:r>
            <a:r>
              <a:rPr lang="es-MX" sz="2400" b="1" i="1" u="sng" dirty="0" smtClean="0">
                <a:solidFill>
                  <a:srgbClr val="FF0000"/>
                </a:solidFill>
              </a:rPr>
              <a:t>Es la </a:t>
            </a:r>
            <a:r>
              <a:rPr lang="es-MX" sz="2400" dirty="0" smtClean="0"/>
              <a:t>1:00.</a:t>
            </a:r>
          </a:p>
          <a:p>
            <a:endParaRPr lang="es-MX" sz="2400" dirty="0"/>
          </a:p>
          <a:p>
            <a:r>
              <a:rPr lang="es-MX" sz="2400" b="1" dirty="0" err="1" smtClean="0">
                <a:solidFill>
                  <a:srgbClr val="002060"/>
                </a:solidFill>
              </a:rPr>
              <a:t>To</a:t>
            </a:r>
            <a:r>
              <a:rPr lang="es-MX" sz="2400" b="1" dirty="0" smtClean="0">
                <a:solidFill>
                  <a:srgbClr val="002060"/>
                </a:solidFill>
              </a:rPr>
              <a:t> </a:t>
            </a:r>
            <a:r>
              <a:rPr lang="es-MX" sz="2400" b="1" dirty="0" err="1" smtClean="0">
                <a:solidFill>
                  <a:srgbClr val="002060"/>
                </a:solidFill>
              </a:rPr>
              <a:t>say</a:t>
            </a:r>
            <a:r>
              <a:rPr lang="es-MX" sz="2400" b="1" dirty="0" smtClean="0">
                <a:solidFill>
                  <a:srgbClr val="002060"/>
                </a:solidFill>
              </a:rPr>
              <a:t> at </a:t>
            </a:r>
            <a:r>
              <a:rPr lang="es-MX" sz="2400" b="1" dirty="0" err="1" smtClean="0">
                <a:solidFill>
                  <a:srgbClr val="002060"/>
                </a:solidFill>
              </a:rPr>
              <a:t>what</a:t>
            </a:r>
            <a:r>
              <a:rPr lang="es-MX" sz="2400" b="1" dirty="0" smtClean="0">
                <a:solidFill>
                  <a:srgbClr val="002060"/>
                </a:solidFill>
              </a:rPr>
              <a:t> time </a:t>
            </a:r>
            <a:r>
              <a:rPr lang="es-MX" sz="2400" b="1" dirty="0" err="1" smtClean="0">
                <a:solidFill>
                  <a:srgbClr val="002060"/>
                </a:solidFill>
              </a:rPr>
              <a:t>you</a:t>
            </a:r>
            <a:r>
              <a:rPr lang="es-MX" sz="2400" b="1" dirty="0" smtClean="0">
                <a:solidFill>
                  <a:srgbClr val="002060"/>
                </a:solidFill>
              </a:rPr>
              <a:t> do </a:t>
            </a:r>
            <a:r>
              <a:rPr lang="es-MX" sz="2400" b="1" dirty="0" err="1" smtClean="0">
                <a:solidFill>
                  <a:srgbClr val="002060"/>
                </a:solidFill>
              </a:rPr>
              <a:t>something</a:t>
            </a:r>
            <a:r>
              <a:rPr lang="es-MX" sz="2400" dirty="0" smtClean="0"/>
              <a:t>:</a:t>
            </a:r>
          </a:p>
          <a:p>
            <a:r>
              <a:rPr lang="es-MX" sz="2400" dirty="0" smtClean="0"/>
              <a:t>¿A qué hora estudias? </a:t>
            </a:r>
          </a:p>
          <a:p>
            <a:r>
              <a:rPr lang="es-MX" sz="2400" dirty="0" smtClean="0"/>
              <a:t>Estudio </a:t>
            </a:r>
            <a:r>
              <a:rPr lang="es-MX" sz="2400" b="1" i="1" u="sng" dirty="0" smtClean="0">
                <a:solidFill>
                  <a:srgbClr val="FF0000"/>
                </a:solidFill>
              </a:rPr>
              <a:t>a la </a:t>
            </a:r>
            <a:r>
              <a:rPr lang="es-MX" sz="2400" dirty="0" smtClean="0"/>
              <a:t>1:00.  </a:t>
            </a:r>
          </a:p>
          <a:p>
            <a:r>
              <a:rPr lang="es-MX" sz="2400" dirty="0" smtClean="0"/>
              <a:t>Estudio </a:t>
            </a:r>
            <a:r>
              <a:rPr lang="es-MX" sz="2400" b="1" i="1" u="sng" dirty="0" smtClean="0">
                <a:solidFill>
                  <a:srgbClr val="FF0000"/>
                </a:solidFill>
              </a:rPr>
              <a:t>a las </a:t>
            </a:r>
            <a:r>
              <a:rPr lang="es-MX" sz="2400" dirty="0" smtClean="0"/>
              <a:t>6:25.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4896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3118-9DE6-4B80-A2F8-92754CEA5A0E}" type="slidenum">
              <a:rPr lang="es-MX" smtClean="0"/>
              <a:t>13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895600" y="304800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u="sng" dirty="0" smtClean="0">
                <a:solidFill>
                  <a:srgbClr val="002060"/>
                </a:solidFill>
              </a:rPr>
              <a:t>Verbos Reflexivos</a:t>
            </a:r>
            <a:endParaRPr lang="es-MX" sz="3200" b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125" y="896014"/>
            <a:ext cx="894084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 smtClean="0">
                <a:solidFill>
                  <a:srgbClr val="002060"/>
                </a:solidFill>
              </a:rPr>
              <a:t>Reflexive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verbs</a:t>
            </a:r>
            <a:r>
              <a:rPr lang="es-MX" sz="3200" b="1" dirty="0" smtClean="0">
                <a:solidFill>
                  <a:srgbClr val="002060"/>
                </a:solidFill>
              </a:rPr>
              <a:t> are </a:t>
            </a:r>
            <a:r>
              <a:rPr lang="es-MX" sz="3200" b="1" dirty="0" err="1" smtClean="0">
                <a:solidFill>
                  <a:srgbClr val="002060"/>
                </a:solidFill>
              </a:rPr>
              <a:t>used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show </a:t>
            </a:r>
            <a:r>
              <a:rPr lang="es-MX" sz="3200" b="1" dirty="0" err="1" smtClean="0">
                <a:solidFill>
                  <a:srgbClr val="002060"/>
                </a:solidFill>
              </a:rPr>
              <a:t>that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when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you</a:t>
            </a:r>
            <a:r>
              <a:rPr lang="es-MX" sz="3200" b="1" dirty="0" smtClean="0">
                <a:solidFill>
                  <a:srgbClr val="002060"/>
                </a:solidFill>
              </a:rPr>
              <a:t> do </a:t>
            </a:r>
          </a:p>
          <a:p>
            <a:r>
              <a:rPr lang="es-MX" sz="3200" b="1" dirty="0" err="1">
                <a:solidFill>
                  <a:srgbClr val="002060"/>
                </a:solidFill>
              </a:rPr>
              <a:t>a</a:t>
            </a:r>
            <a:r>
              <a:rPr lang="es-MX" sz="3200" b="1" dirty="0" err="1" smtClean="0">
                <a:solidFill>
                  <a:srgbClr val="002060"/>
                </a:solidFill>
              </a:rPr>
              <a:t>n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action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u="sng" dirty="0" err="1" smtClean="0">
                <a:solidFill>
                  <a:srgbClr val="002060"/>
                </a:solidFill>
              </a:rPr>
              <a:t>you</a:t>
            </a:r>
            <a:r>
              <a:rPr lang="es-MX" sz="3200" b="1" u="sng" dirty="0" smtClean="0">
                <a:solidFill>
                  <a:srgbClr val="002060"/>
                </a:solidFill>
              </a:rPr>
              <a:t> are </a:t>
            </a:r>
            <a:r>
              <a:rPr lang="es-MX" sz="3200" b="1" u="sng" dirty="0" err="1" smtClean="0">
                <a:solidFill>
                  <a:srgbClr val="002060"/>
                </a:solidFill>
              </a:rPr>
              <a:t>the</a:t>
            </a:r>
            <a:r>
              <a:rPr lang="es-MX" sz="3200" b="1" u="sng" dirty="0" smtClean="0">
                <a:solidFill>
                  <a:srgbClr val="002060"/>
                </a:solidFill>
              </a:rPr>
              <a:t> receiver </a:t>
            </a:r>
            <a:r>
              <a:rPr lang="es-MX" sz="3200" b="1" dirty="0" smtClean="0">
                <a:solidFill>
                  <a:srgbClr val="002060"/>
                </a:solidFill>
              </a:rPr>
              <a:t>of </a:t>
            </a:r>
            <a:r>
              <a:rPr lang="es-MX" sz="3200" b="1" dirty="0" err="1" smtClean="0">
                <a:solidFill>
                  <a:srgbClr val="002060"/>
                </a:solidFill>
              </a:rPr>
              <a:t>that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action</a:t>
            </a:r>
            <a:r>
              <a:rPr lang="es-MX" sz="3200" b="1" dirty="0" smtClean="0">
                <a:solidFill>
                  <a:srgbClr val="002060"/>
                </a:solidFill>
              </a:rPr>
              <a:t>.  </a:t>
            </a:r>
            <a:r>
              <a:rPr lang="es-MX" sz="3200" b="1" dirty="0" err="1" smtClean="0">
                <a:solidFill>
                  <a:srgbClr val="002060"/>
                </a:solidFill>
              </a:rPr>
              <a:t>You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s-MX" sz="3200" b="1" dirty="0" err="1" smtClean="0">
                <a:solidFill>
                  <a:srgbClr val="002060"/>
                </a:solidFill>
              </a:rPr>
              <a:t>Need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write</a:t>
            </a:r>
            <a:r>
              <a:rPr lang="es-MX" sz="3200" b="1" dirty="0" smtClean="0">
                <a:solidFill>
                  <a:srgbClr val="002060"/>
                </a:solidFill>
              </a:rPr>
              <a:t> a </a:t>
            </a:r>
            <a:r>
              <a:rPr lang="es-MX" sz="3200" b="1" i="1" u="sng" dirty="0" err="1" smtClean="0">
                <a:solidFill>
                  <a:srgbClr val="FF0000"/>
                </a:solidFill>
              </a:rPr>
              <a:t>reflexive</a:t>
            </a:r>
            <a:r>
              <a:rPr lang="es-MX" sz="3200" b="1" i="1" u="sng" dirty="0" smtClean="0">
                <a:solidFill>
                  <a:srgbClr val="FF0000"/>
                </a:solidFill>
              </a:rPr>
              <a:t> </a:t>
            </a:r>
            <a:r>
              <a:rPr lang="es-MX" sz="3200" b="1" i="1" u="sng" dirty="0" err="1" smtClean="0">
                <a:solidFill>
                  <a:srgbClr val="FF0000"/>
                </a:solidFill>
              </a:rPr>
              <a:t>pronoun</a:t>
            </a:r>
            <a:r>
              <a:rPr lang="es-MX" sz="3200" b="1" i="1" u="sng" dirty="0" smtClean="0">
                <a:solidFill>
                  <a:srgbClr val="FF000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before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the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s-MX" sz="3200" b="1" dirty="0" err="1" smtClean="0">
                <a:solidFill>
                  <a:srgbClr val="002060"/>
                </a:solidFill>
              </a:rPr>
              <a:t>verb</a:t>
            </a:r>
            <a:r>
              <a:rPr lang="es-MX" sz="32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s-MX" sz="3200" b="1" u="sng" dirty="0" smtClean="0">
                <a:solidFill>
                  <a:srgbClr val="002060"/>
                </a:solidFill>
              </a:rPr>
              <a:t>Ejemplo</a:t>
            </a:r>
            <a:r>
              <a:rPr lang="es-MX" sz="3200" b="1" dirty="0" smtClean="0">
                <a:solidFill>
                  <a:srgbClr val="002060"/>
                </a:solidFill>
              </a:rPr>
              <a:t>:</a:t>
            </a:r>
          </a:p>
          <a:p>
            <a:endParaRPr lang="es-MX" sz="3200" b="1" dirty="0" smtClean="0">
              <a:solidFill>
                <a:srgbClr val="002060"/>
              </a:solidFill>
            </a:endParaRPr>
          </a:p>
          <a:p>
            <a:r>
              <a:rPr lang="es-MX" sz="3200" b="1" dirty="0" smtClean="0">
                <a:solidFill>
                  <a:srgbClr val="002060"/>
                </a:solidFill>
              </a:rPr>
              <a:t>Yo </a:t>
            </a:r>
            <a:r>
              <a:rPr lang="es-MX" sz="3200" b="1" i="1" u="sng" dirty="0" smtClean="0"/>
              <a:t>me</a:t>
            </a:r>
            <a:r>
              <a:rPr lang="es-MX" sz="3200" b="1" dirty="0" smtClean="0"/>
              <a:t> </a:t>
            </a:r>
            <a:r>
              <a:rPr lang="es-MX" sz="3200" b="1" u="sng" dirty="0" smtClean="0">
                <a:solidFill>
                  <a:srgbClr val="FF0000"/>
                </a:solidFill>
              </a:rPr>
              <a:t>peino</a:t>
            </a:r>
            <a:r>
              <a:rPr lang="es-MX" sz="3200" b="1" dirty="0" smtClean="0">
                <a:solidFill>
                  <a:srgbClr val="002060"/>
                </a:solidFill>
              </a:rPr>
              <a:t> todas las mañanas.</a:t>
            </a:r>
            <a:endParaRPr lang="es-MX" sz="3200" b="1" dirty="0">
              <a:solidFill>
                <a:srgbClr val="002060"/>
              </a:solidFill>
            </a:endParaRPr>
          </a:p>
        </p:txBody>
      </p:sp>
      <p:cxnSp>
        <p:nvCxnSpPr>
          <p:cNvPr id="8" name="Straight Arrow Connector 7"/>
          <p:cNvCxnSpPr>
            <a:stCxn id="9" idx="1"/>
          </p:cNvCxnSpPr>
          <p:nvPr/>
        </p:nvCxnSpPr>
        <p:spPr>
          <a:xfrm flipH="1" flipV="1">
            <a:off x="1944711" y="4396037"/>
            <a:ext cx="1095240" cy="66839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039951" y="4721535"/>
            <a:ext cx="1455849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chemeClr val="tx1"/>
                </a:solidFill>
              </a:rPr>
              <a:t>Verbo</a:t>
            </a:r>
            <a:endParaRPr lang="es-MX" sz="36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066800" y="4421794"/>
            <a:ext cx="76200" cy="128528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974503" y="5791200"/>
            <a:ext cx="4130897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err="1" smtClean="0">
                <a:solidFill>
                  <a:schemeClr val="tx1"/>
                </a:solidFill>
              </a:rPr>
              <a:t>Prononbre</a:t>
            </a:r>
            <a:r>
              <a:rPr lang="es-MX" sz="3600" b="1" dirty="0" smtClean="0">
                <a:solidFill>
                  <a:schemeClr val="tx1"/>
                </a:solidFill>
              </a:rPr>
              <a:t> reflexivo</a:t>
            </a:r>
            <a:endParaRPr lang="es-MX" sz="36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30551" y="2705100"/>
            <a:ext cx="3360849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chemeClr val="tx1"/>
                </a:solidFill>
              </a:rPr>
              <a:t>I </a:t>
            </a:r>
            <a:r>
              <a:rPr lang="es-MX" sz="3600" b="1" dirty="0" err="1" smtClean="0">
                <a:solidFill>
                  <a:schemeClr val="tx1"/>
                </a:solidFill>
              </a:rPr>
              <a:t>comb</a:t>
            </a:r>
            <a:r>
              <a:rPr lang="es-MX" sz="3600" b="1" dirty="0" smtClean="0">
                <a:solidFill>
                  <a:schemeClr val="tx1"/>
                </a:solidFill>
              </a:rPr>
              <a:t> </a:t>
            </a:r>
            <a:r>
              <a:rPr lang="es-MX" sz="3600" b="1" dirty="0" err="1" smtClean="0">
                <a:solidFill>
                  <a:schemeClr val="tx1"/>
                </a:solidFill>
              </a:rPr>
              <a:t>myself</a:t>
            </a:r>
            <a:r>
              <a:rPr lang="es-MX" sz="3600" b="1" dirty="0" smtClean="0">
                <a:solidFill>
                  <a:schemeClr val="tx1"/>
                </a:solidFill>
              </a:rPr>
              <a:t>.</a:t>
            </a:r>
            <a:endParaRPr lang="es-MX" sz="3600" b="1" dirty="0">
              <a:solidFill>
                <a:schemeClr val="tx1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 rot="16200000">
            <a:off x="1409702" y="3070539"/>
            <a:ext cx="304800" cy="16002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562102" y="3048000"/>
            <a:ext cx="2247898" cy="67023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24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9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3118-9DE6-4B80-A2F8-92754CEA5A0E}" type="slidenum">
              <a:rPr lang="es-MX" smtClean="0"/>
              <a:t>14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895600" y="304800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u="sng" dirty="0" smtClean="0">
                <a:solidFill>
                  <a:srgbClr val="002060"/>
                </a:solidFill>
              </a:rPr>
              <a:t>Verbos Reflexivos</a:t>
            </a:r>
            <a:endParaRPr lang="es-MX" sz="3200" b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311" y="924383"/>
            <a:ext cx="918648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 smtClean="0">
                <a:solidFill>
                  <a:srgbClr val="002060"/>
                </a:solidFill>
              </a:rPr>
              <a:t>Always</a:t>
            </a:r>
            <a:r>
              <a:rPr lang="es-MX" sz="3200" b="1" dirty="0" smtClean="0">
                <a:solidFill>
                  <a:srgbClr val="002060"/>
                </a:solidFill>
              </a:rPr>
              <a:t> use (</a:t>
            </a:r>
            <a:r>
              <a:rPr lang="es-MX" sz="3200" b="1" i="1" u="sng" dirty="0" smtClean="0">
                <a:solidFill>
                  <a:srgbClr val="00B050"/>
                </a:solidFill>
              </a:rPr>
              <a:t>me)</a:t>
            </a:r>
            <a:r>
              <a:rPr lang="es-MX" sz="3200" b="1" dirty="0" smtClean="0">
                <a:solidFill>
                  <a:srgbClr val="00B05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talk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about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yourself</a:t>
            </a:r>
            <a:r>
              <a:rPr lang="es-MX" sz="3200" b="1" dirty="0" smtClean="0">
                <a:solidFill>
                  <a:srgbClr val="002060"/>
                </a:solidFill>
              </a:rPr>
              <a:t>.  Use (</a:t>
            </a:r>
            <a:r>
              <a:rPr lang="es-MX" sz="3200" b="1" i="1" u="sng" dirty="0" smtClean="0">
                <a:solidFill>
                  <a:srgbClr val="00B050"/>
                </a:solidFill>
              </a:rPr>
              <a:t>te</a:t>
            </a:r>
            <a:r>
              <a:rPr lang="es-MX" sz="3200" b="1" i="1" u="sng" dirty="0" smtClean="0">
                <a:solidFill>
                  <a:srgbClr val="002060"/>
                </a:solidFill>
              </a:rPr>
              <a:t>)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s-MX" sz="3200" b="1" dirty="0" err="1" smtClean="0">
                <a:solidFill>
                  <a:srgbClr val="002060"/>
                </a:solidFill>
              </a:rPr>
              <a:t>when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talking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directly</a:t>
            </a:r>
            <a:r>
              <a:rPr lang="es-MX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to</a:t>
            </a:r>
            <a:r>
              <a:rPr lang="es-MX" sz="3200" b="1" dirty="0" smtClean="0">
                <a:solidFill>
                  <a:srgbClr val="002060"/>
                </a:solidFill>
              </a:rPr>
              <a:t> a </a:t>
            </a:r>
            <a:r>
              <a:rPr lang="es-MX" sz="3200" b="1" dirty="0" err="1" smtClean="0">
                <a:solidFill>
                  <a:srgbClr val="002060"/>
                </a:solidFill>
              </a:rPr>
              <a:t>person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about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themselves</a:t>
            </a:r>
            <a:r>
              <a:rPr lang="es-MX" sz="3200" b="1" dirty="0" smtClean="0">
                <a:solidFill>
                  <a:srgbClr val="002060"/>
                </a:solidFill>
              </a:rPr>
              <a:t>.  </a:t>
            </a:r>
          </a:p>
          <a:p>
            <a:r>
              <a:rPr lang="es-MX" sz="3200" b="1" dirty="0" err="1" smtClean="0">
                <a:solidFill>
                  <a:srgbClr val="002060"/>
                </a:solidFill>
              </a:rPr>
              <a:t>Finally</a:t>
            </a:r>
            <a:r>
              <a:rPr lang="es-MX" sz="3200" b="1" dirty="0" smtClean="0">
                <a:solidFill>
                  <a:srgbClr val="002060"/>
                </a:solidFill>
              </a:rPr>
              <a:t>, use (</a:t>
            </a:r>
            <a:r>
              <a:rPr lang="es-MX" sz="3200" b="1" i="1" u="sng" dirty="0" smtClean="0">
                <a:solidFill>
                  <a:srgbClr val="00B050"/>
                </a:solidFill>
              </a:rPr>
              <a:t>se</a:t>
            </a:r>
            <a:r>
              <a:rPr lang="es-MX" sz="3200" b="1" i="1" u="sng" dirty="0" smtClean="0">
                <a:solidFill>
                  <a:srgbClr val="002060"/>
                </a:solidFill>
              </a:rPr>
              <a:t>)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when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talking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about</a:t>
            </a:r>
            <a:r>
              <a:rPr lang="es-MX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3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another</a:t>
            </a:r>
            <a:r>
              <a:rPr lang="es-MX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person</a:t>
            </a:r>
            <a:r>
              <a:rPr lang="es-MX" sz="3200" b="1" dirty="0" smtClean="0">
                <a:solidFill>
                  <a:srgbClr val="002060"/>
                </a:solidFill>
              </a:rPr>
              <a:t>.</a:t>
            </a:r>
          </a:p>
          <a:p>
            <a:endParaRPr lang="es-MX" sz="3200" b="1" dirty="0">
              <a:solidFill>
                <a:srgbClr val="002060"/>
              </a:solidFill>
            </a:endParaRPr>
          </a:p>
          <a:p>
            <a:r>
              <a:rPr lang="es-MX" sz="3200" b="1" u="sng" dirty="0" smtClean="0">
                <a:solidFill>
                  <a:srgbClr val="002060"/>
                </a:solidFill>
              </a:rPr>
              <a:t>Ejemplos</a:t>
            </a:r>
            <a:r>
              <a:rPr lang="es-MX" sz="3200" b="1" dirty="0" smtClean="0">
                <a:solidFill>
                  <a:srgbClr val="002060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es-MX" sz="3200" b="1" dirty="0" smtClean="0">
                <a:solidFill>
                  <a:srgbClr val="002060"/>
                </a:solidFill>
              </a:rPr>
              <a:t>Yo </a:t>
            </a:r>
            <a:r>
              <a:rPr lang="es-MX" sz="3200" b="1" i="1" u="sng" dirty="0" smtClean="0">
                <a:solidFill>
                  <a:schemeClr val="accent3">
                    <a:lumMod val="75000"/>
                  </a:schemeClr>
                </a:solidFill>
              </a:rPr>
              <a:t>me</a:t>
            </a:r>
            <a:r>
              <a:rPr lang="es-MX" sz="3200" b="1" dirty="0" smtClean="0">
                <a:solidFill>
                  <a:srgbClr val="002060"/>
                </a:solidFill>
              </a:rPr>
              <a:t> lavo los dientes muy bien.</a:t>
            </a:r>
          </a:p>
          <a:p>
            <a:pPr marL="514350" indent="-514350">
              <a:buAutoNum type="arabicPeriod"/>
            </a:pPr>
            <a:r>
              <a:rPr lang="es-MX" sz="3200" b="1" dirty="0" smtClean="0">
                <a:solidFill>
                  <a:srgbClr val="002060"/>
                </a:solidFill>
              </a:rPr>
              <a:t>¿A qué hora </a:t>
            </a:r>
            <a:r>
              <a:rPr lang="es-MX" sz="3200" b="1" i="1" u="sng" dirty="0" smtClean="0">
                <a:solidFill>
                  <a:schemeClr val="accent3">
                    <a:lumMod val="75000"/>
                  </a:schemeClr>
                </a:solidFill>
              </a:rPr>
              <a:t>te</a:t>
            </a:r>
            <a:r>
              <a:rPr lang="es-MX" sz="3200" b="1" dirty="0" smtClean="0">
                <a:solidFill>
                  <a:srgbClr val="002060"/>
                </a:solidFill>
              </a:rPr>
              <a:t> levantas en la mañana?</a:t>
            </a:r>
            <a:endParaRPr lang="es-MX" sz="3200" b="1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es-MX" sz="3200" b="1" dirty="0" smtClean="0">
                <a:solidFill>
                  <a:srgbClr val="002060"/>
                </a:solidFill>
              </a:rPr>
              <a:t>María </a:t>
            </a:r>
            <a:r>
              <a:rPr lang="es-MX" sz="3200" b="1" i="1" u="sng" dirty="0" smtClean="0">
                <a:solidFill>
                  <a:schemeClr val="accent3">
                    <a:lumMod val="75000"/>
                  </a:schemeClr>
                </a:solidFill>
              </a:rPr>
              <a:t>se</a:t>
            </a:r>
            <a:r>
              <a:rPr lang="es-MX" sz="3200" b="1" dirty="0" smtClean="0">
                <a:solidFill>
                  <a:srgbClr val="002060"/>
                </a:solidFill>
              </a:rPr>
              <a:t> baña muy temprano.</a:t>
            </a:r>
          </a:p>
        </p:txBody>
      </p:sp>
    </p:spTree>
    <p:extLst>
      <p:ext uri="{BB962C8B-B14F-4D97-AF65-F5344CB8AC3E}">
        <p14:creationId xmlns:p14="http://schemas.microsoft.com/office/powerpoint/2010/main" val="13809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3118-9DE6-4B80-A2F8-92754CEA5A0E}" type="slidenum">
              <a:rPr lang="es-MX" smtClean="0"/>
              <a:t>15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895600" y="304800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u="sng" dirty="0" smtClean="0">
                <a:solidFill>
                  <a:srgbClr val="002060"/>
                </a:solidFill>
              </a:rPr>
              <a:t>Verbos Reflexivos</a:t>
            </a:r>
            <a:endParaRPr lang="es-MX" sz="3200" b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311" y="924383"/>
            <a:ext cx="800834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 smtClean="0">
                <a:solidFill>
                  <a:srgbClr val="002060"/>
                </a:solidFill>
              </a:rPr>
              <a:t>When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you</a:t>
            </a:r>
            <a:r>
              <a:rPr lang="es-MX" sz="3200" b="1" dirty="0" smtClean="0">
                <a:solidFill>
                  <a:srgbClr val="002060"/>
                </a:solidFill>
              </a:rPr>
              <a:t> use </a:t>
            </a:r>
            <a:r>
              <a:rPr lang="es-MX" sz="3200" b="1" i="1" u="sng" dirty="0" smtClean="0">
                <a:solidFill>
                  <a:schemeClr val="accent3">
                    <a:lumMod val="75000"/>
                  </a:schemeClr>
                </a:solidFill>
              </a:rPr>
              <a:t>me</a:t>
            </a:r>
            <a:r>
              <a:rPr lang="es-MX" sz="3200" b="1" dirty="0" smtClean="0">
                <a:solidFill>
                  <a:srgbClr val="002060"/>
                </a:solidFill>
              </a:rPr>
              <a:t>, </a:t>
            </a:r>
            <a:r>
              <a:rPr lang="es-MX" sz="3200" b="1" dirty="0" err="1" smtClean="0">
                <a:solidFill>
                  <a:srgbClr val="002060"/>
                </a:solidFill>
              </a:rPr>
              <a:t>the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verb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ends</a:t>
            </a:r>
            <a:r>
              <a:rPr lang="es-MX" sz="3200" b="1" dirty="0" smtClean="0">
                <a:solidFill>
                  <a:srgbClr val="002060"/>
                </a:solidFill>
              </a:rPr>
              <a:t> in </a:t>
            </a:r>
            <a:r>
              <a:rPr lang="es-MX" sz="3200" b="1" dirty="0" smtClean="0">
                <a:solidFill>
                  <a:srgbClr val="0070C0"/>
                </a:solidFill>
              </a:rPr>
              <a:t>(o)</a:t>
            </a:r>
            <a:r>
              <a:rPr lang="es-MX" sz="3200" b="1" dirty="0" smtClean="0">
                <a:solidFill>
                  <a:srgbClr val="002060"/>
                </a:solidFill>
              </a:rPr>
              <a:t>.  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1. Yo </a:t>
            </a:r>
            <a:r>
              <a:rPr lang="es-MX" sz="3200" b="1" u="sng" dirty="0" smtClean="0">
                <a:solidFill>
                  <a:srgbClr val="00B050"/>
                </a:solidFill>
              </a:rPr>
              <a:t>me</a:t>
            </a:r>
            <a:r>
              <a:rPr lang="es-MX" sz="3200" b="1" dirty="0" smtClean="0">
                <a:solidFill>
                  <a:srgbClr val="00B050"/>
                </a:solidFill>
              </a:rPr>
              <a:t> </a:t>
            </a:r>
            <a:r>
              <a:rPr lang="es-MX" sz="3200" b="1" dirty="0" smtClean="0">
                <a:solidFill>
                  <a:srgbClr val="002060"/>
                </a:solidFill>
              </a:rPr>
              <a:t>levant</a:t>
            </a:r>
            <a:r>
              <a:rPr lang="es-MX" sz="3200" b="1" i="1" u="sng" dirty="0" smtClean="0">
                <a:solidFill>
                  <a:srgbClr val="0070C0"/>
                </a:solidFill>
              </a:rPr>
              <a:t>o</a:t>
            </a:r>
            <a:r>
              <a:rPr lang="es-MX" sz="3200" b="1" dirty="0" smtClean="0">
                <a:solidFill>
                  <a:srgbClr val="002060"/>
                </a:solidFill>
              </a:rPr>
              <a:t> a las 7:00 de la mañana.</a:t>
            </a:r>
            <a:endParaRPr lang="es-MX" sz="3200" b="1" dirty="0">
              <a:solidFill>
                <a:srgbClr val="002060"/>
              </a:solidFill>
            </a:endParaRPr>
          </a:p>
          <a:p>
            <a:endParaRPr lang="es-MX" sz="3200" b="1" dirty="0">
              <a:solidFill>
                <a:srgbClr val="002060"/>
              </a:solidFill>
            </a:endParaRPr>
          </a:p>
          <a:p>
            <a:r>
              <a:rPr lang="es-MX" sz="3200" b="1" dirty="0" err="1" smtClean="0">
                <a:solidFill>
                  <a:srgbClr val="002060"/>
                </a:solidFill>
              </a:rPr>
              <a:t>When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you</a:t>
            </a:r>
            <a:r>
              <a:rPr lang="es-MX" sz="3200" b="1" dirty="0">
                <a:solidFill>
                  <a:srgbClr val="002060"/>
                </a:solidFill>
              </a:rPr>
              <a:t> </a:t>
            </a:r>
            <a:r>
              <a:rPr lang="es-MX" sz="3200" b="1" dirty="0" smtClean="0">
                <a:solidFill>
                  <a:srgbClr val="002060"/>
                </a:solidFill>
              </a:rPr>
              <a:t>use </a:t>
            </a:r>
            <a:r>
              <a:rPr lang="es-MX" sz="3200" b="1" i="1" u="sng" dirty="0" smtClean="0">
                <a:solidFill>
                  <a:schemeClr val="accent3">
                    <a:lumMod val="75000"/>
                  </a:schemeClr>
                </a:solidFill>
              </a:rPr>
              <a:t>te</a:t>
            </a:r>
            <a:r>
              <a:rPr lang="es-MX" sz="3200" b="1" dirty="0" smtClean="0">
                <a:solidFill>
                  <a:srgbClr val="002060"/>
                </a:solidFill>
              </a:rPr>
              <a:t>, </a:t>
            </a:r>
            <a:r>
              <a:rPr lang="es-MX" sz="3200" b="1" dirty="0" err="1" smtClean="0">
                <a:solidFill>
                  <a:srgbClr val="002060"/>
                </a:solidFill>
              </a:rPr>
              <a:t>the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verb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ends</a:t>
            </a:r>
            <a:r>
              <a:rPr lang="es-MX" sz="3200" b="1" dirty="0" smtClean="0">
                <a:solidFill>
                  <a:srgbClr val="002060"/>
                </a:solidFill>
              </a:rPr>
              <a:t> in </a:t>
            </a:r>
            <a:r>
              <a:rPr lang="es-MX" sz="3200" b="1" dirty="0" smtClean="0">
                <a:solidFill>
                  <a:srgbClr val="0070C0"/>
                </a:solidFill>
              </a:rPr>
              <a:t>(as </a:t>
            </a:r>
            <a:r>
              <a:rPr lang="es-MX" sz="3200" b="1" dirty="0" err="1" smtClean="0">
                <a:solidFill>
                  <a:srgbClr val="0070C0"/>
                </a:solidFill>
              </a:rPr>
              <a:t>or</a:t>
            </a:r>
            <a:r>
              <a:rPr lang="es-MX" sz="3200" b="1" dirty="0" smtClean="0">
                <a:solidFill>
                  <a:srgbClr val="0070C0"/>
                </a:solidFill>
              </a:rPr>
              <a:t> es) </a:t>
            </a:r>
            <a:r>
              <a:rPr lang="es-MX" sz="3200" b="1" dirty="0" smtClean="0">
                <a:solidFill>
                  <a:srgbClr val="002060"/>
                </a:solidFill>
              </a:rPr>
              <a:t>.  </a:t>
            </a:r>
          </a:p>
          <a:p>
            <a:r>
              <a:rPr lang="es-MX" sz="3200" b="1" dirty="0">
                <a:solidFill>
                  <a:srgbClr val="002060"/>
                </a:solidFill>
              </a:rPr>
              <a:t>1</a:t>
            </a:r>
            <a:r>
              <a:rPr lang="es-MX" sz="3200" b="1" dirty="0" smtClean="0">
                <a:solidFill>
                  <a:srgbClr val="002060"/>
                </a:solidFill>
              </a:rPr>
              <a:t>. </a:t>
            </a:r>
            <a:r>
              <a:rPr lang="es-MX" sz="3200" b="1" u="sng" dirty="0" smtClean="0">
                <a:solidFill>
                  <a:srgbClr val="00B050"/>
                </a:solidFill>
              </a:rPr>
              <a:t>Te </a:t>
            </a:r>
            <a:r>
              <a:rPr lang="es-MX" sz="3200" b="1" dirty="0" smtClean="0">
                <a:solidFill>
                  <a:srgbClr val="002060"/>
                </a:solidFill>
              </a:rPr>
              <a:t>levant</a:t>
            </a:r>
            <a:r>
              <a:rPr lang="es-MX" sz="3200" b="1" i="1" u="sng" dirty="0" smtClean="0">
                <a:solidFill>
                  <a:srgbClr val="0070C0"/>
                </a:solidFill>
              </a:rPr>
              <a:t>as</a:t>
            </a:r>
            <a:r>
              <a:rPr lang="es-MX" sz="3200" b="1" dirty="0" smtClean="0">
                <a:solidFill>
                  <a:srgbClr val="002060"/>
                </a:solidFill>
              </a:rPr>
              <a:t> a las 6:00 de la mañana.</a:t>
            </a:r>
          </a:p>
          <a:p>
            <a:r>
              <a:rPr lang="es-MX" sz="3200" b="1" dirty="0">
                <a:solidFill>
                  <a:srgbClr val="002060"/>
                </a:solidFill>
              </a:rPr>
              <a:t>2</a:t>
            </a:r>
            <a:r>
              <a:rPr lang="es-MX" sz="3200" b="1" dirty="0" smtClean="0">
                <a:solidFill>
                  <a:srgbClr val="002060"/>
                </a:solidFill>
              </a:rPr>
              <a:t>. </a:t>
            </a:r>
            <a:r>
              <a:rPr lang="es-MX" sz="3200" b="1" u="sng" dirty="0" smtClean="0">
                <a:solidFill>
                  <a:srgbClr val="00B050"/>
                </a:solidFill>
              </a:rPr>
              <a:t>Te</a:t>
            </a:r>
            <a:r>
              <a:rPr lang="es-MX" sz="3200" b="1" dirty="0" smtClean="0">
                <a:solidFill>
                  <a:srgbClr val="002060"/>
                </a:solidFill>
              </a:rPr>
              <a:t> vist</a:t>
            </a:r>
            <a:r>
              <a:rPr lang="es-MX" sz="3200" b="1" i="1" u="sng" dirty="0" smtClean="0">
                <a:solidFill>
                  <a:srgbClr val="0070C0"/>
                </a:solidFill>
              </a:rPr>
              <a:t>es</a:t>
            </a:r>
            <a:r>
              <a:rPr lang="es-MX" sz="3200" b="1" dirty="0" smtClean="0">
                <a:solidFill>
                  <a:srgbClr val="002060"/>
                </a:solidFill>
              </a:rPr>
              <a:t> muy rápido.</a:t>
            </a:r>
          </a:p>
          <a:p>
            <a:endParaRPr lang="es-MX" sz="3200" b="1" dirty="0">
              <a:solidFill>
                <a:srgbClr val="002060"/>
              </a:solidFill>
            </a:endParaRPr>
          </a:p>
          <a:p>
            <a:r>
              <a:rPr lang="es-MX" sz="3200" b="1" dirty="0" err="1" smtClean="0">
                <a:solidFill>
                  <a:srgbClr val="002060"/>
                </a:solidFill>
              </a:rPr>
              <a:t>When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you</a:t>
            </a:r>
            <a:r>
              <a:rPr lang="es-MX" sz="3200" b="1" dirty="0" smtClean="0">
                <a:solidFill>
                  <a:srgbClr val="002060"/>
                </a:solidFill>
              </a:rPr>
              <a:t> use </a:t>
            </a:r>
            <a:r>
              <a:rPr lang="es-MX" sz="3200" b="1" i="1" u="sng" dirty="0" smtClean="0">
                <a:solidFill>
                  <a:schemeClr val="accent3">
                    <a:lumMod val="75000"/>
                  </a:schemeClr>
                </a:solidFill>
              </a:rPr>
              <a:t>se</a:t>
            </a:r>
            <a:r>
              <a:rPr lang="es-MX" sz="3200" b="1" dirty="0" smtClean="0">
                <a:solidFill>
                  <a:srgbClr val="002060"/>
                </a:solidFill>
              </a:rPr>
              <a:t>, </a:t>
            </a:r>
            <a:r>
              <a:rPr lang="es-MX" sz="3200" b="1" dirty="0" err="1" smtClean="0">
                <a:solidFill>
                  <a:srgbClr val="002060"/>
                </a:solidFill>
              </a:rPr>
              <a:t>the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verb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ends</a:t>
            </a:r>
            <a:r>
              <a:rPr lang="es-MX" sz="3200" b="1" dirty="0" smtClean="0">
                <a:solidFill>
                  <a:srgbClr val="002060"/>
                </a:solidFill>
              </a:rPr>
              <a:t> in </a:t>
            </a:r>
            <a:r>
              <a:rPr lang="es-MX" sz="3200" b="1" dirty="0" smtClean="0">
                <a:solidFill>
                  <a:srgbClr val="0070C0"/>
                </a:solidFill>
              </a:rPr>
              <a:t>(a </a:t>
            </a:r>
            <a:r>
              <a:rPr lang="es-MX" sz="3200" b="1" dirty="0" err="1" smtClean="0">
                <a:solidFill>
                  <a:srgbClr val="0070C0"/>
                </a:solidFill>
              </a:rPr>
              <a:t>or</a:t>
            </a:r>
            <a:r>
              <a:rPr lang="es-MX" sz="3200" b="1" dirty="0" smtClean="0">
                <a:solidFill>
                  <a:srgbClr val="0070C0"/>
                </a:solidFill>
              </a:rPr>
              <a:t> e) </a:t>
            </a:r>
            <a:r>
              <a:rPr lang="es-MX" sz="32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 1. Elena </a:t>
            </a:r>
            <a:r>
              <a:rPr lang="es-MX" sz="3200" b="1" u="sng" dirty="0" smtClean="0">
                <a:solidFill>
                  <a:srgbClr val="00B050"/>
                </a:solidFill>
              </a:rPr>
              <a:t>se</a:t>
            </a:r>
            <a:r>
              <a:rPr lang="es-MX" sz="3200" b="1" dirty="0" smtClean="0">
                <a:solidFill>
                  <a:srgbClr val="002060"/>
                </a:solidFill>
              </a:rPr>
              <a:t> despiert</a:t>
            </a:r>
            <a:r>
              <a:rPr lang="es-MX" sz="3200" b="1" i="1" u="sng" dirty="0" smtClean="0">
                <a:solidFill>
                  <a:srgbClr val="0070C0"/>
                </a:solidFill>
              </a:rPr>
              <a:t>a</a:t>
            </a:r>
            <a:r>
              <a:rPr lang="es-MX" sz="3200" b="1" dirty="0" smtClean="0">
                <a:solidFill>
                  <a:srgbClr val="002060"/>
                </a:solidFill>
              </a:rPr>
              <a:t> temprano.</a:t>
            </a:r>
          </a:p>
          <a:p>
            <a:r>
              <a:rPr lang="es-MX" sz="3200" b="1" dirty="0">
                <a:solidFill>
                  <a:srgbClr val="002060"/>
                </a:solidFill>
              </a:rPr>
              <a:t> </a:t>
            </a:r>
            <a:r>
              <a:rPr lang="es-MX" sz="3200" b="1" dirty="0" smtClean="0">
                <a:solidFill>
                  <a:srgbClr val="002060"/>
                </a:solidFill>
              </a:rPr>
              <a:t>2. Elena </a:t>
            </a:r>
            <a:r>
              <a:rPr lang="es-MX" sz="3200" b="1" u="sng" dirty="0" smtClean="0">
                <a:solidFill>
                  <a:srgbClr val="00B050"/>
                </a:solidFill>
              </a:rPr>
              <a:t>se</a:t>
            </a:r>
            <a:r>
              <a:rPr lang="es-MX" sz="3200" b="1" dirty="0" smtClean="0">
                <a:solidFill>
                  <a:srgbClr val="002060"/>
                </a:solidFill>
              </a:rPr>
              <a:t> vist</a:t>
            </a:r>
            <a:r>
              <a:rPr lang="es-MX" sz="3200" b="1" i="1" u="sng" dirty="0" smtClean="0">
                <a:solidFill>
                  <a:srgbClr val="0070C0"/>
                </a:solidFill>
              </a:rPr>
              <a:t>e</a:t>
            </a:r>
            <a:r>
              <a:rPr lang="es-MX" sz="3200" b="1" dirty="0" smtClean="0">
                <a:solidFill>
                  <a:srgbClr val="002060"/>
                </a:solidFill>
              </a:rPr>
              <a:t> temprano.</a:t>
            </a:r>
            <a:endParaRPr lang="es-MX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3118-9DE6-4B80-A2F8-92754CEA5A0E}" type="slidenum">
              <a:rPr lang="es-MX" smtClean="0"/>
              <a:t>16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895600" y="304800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u="sng" dirty="0" smtClean="0">
                <a:solidFill>
                  <a:srgbClr val="002060"/>
                </a:solidFill>
              </a:rPr>
              <a:t>Verbos Reflexivos</a:t>
            </a:r>
            <a:endParaRPr lang="es-MX" sz="3200" b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311" y="924383"/>
            <a:ext cx="877560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 smtClean="0">
                <a:solidFill>
                  <a:srgbClr val="002060"/>
                </a:solidFill>
              </a:rPr>
              <a:t>Write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the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correct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reflexive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verb</a:t>
            </a:r>
            <a:r>
              <a:rPr lang="es-MX" sz="3200" b="1" dirty="0" smtClean="0">
                <a:solidFill>
                  <a:srgbClr val="002060"/>
                </a:solidFill>
              </a:rPr>
              <a:t> in </a:t>
            </a:r>
            <a:r>
              <a:rPr lang="es-MX" sz="3200" b="1" dirty="0" err="1" smtClean="0">
                <a:solidFill>
                  <a:srgbClr val="002060"/>
                </a:solidFill>
              </a:rPr>
              <a:t>the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blank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space</a:t>
            </a:r>
            <a:r>
              <a:rPr lang="es-MX" sz="3200" b="1" dirty="0" smtClean="0">
                <a:solidFill>
                  <a:srgbClr val="002060"/>
                </a:solidFill>
              </a:rPr>
              <a:t>.</a:t>
            </a:r>
            <a:endParaRPr lang="es-MX" sz="3200" b="1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MX" sz="3200" b="1" dirty="0" smtClean="0">
                <a:solidFill>
                  <a:srgbClr val="7030A0"/>
                </a:solidFill>
              </a:rPr>
              <a:t>Yo _______ peino a las 6:00 am.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MX" sz="3200" b="1" dirty="0" smtClean="0">
                <a:solidFill>
                  <a:srgbClr val="7030A0"/>
                </a:solidFill>
              </a:rPr>
              <a:t>Juan y yo _____ levantamos a la misma hora.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MX" sz="3200" b="1" dirty="0" smtClean="0">
                <a:solidFill>
                  <a:srgbClr val="7030A0"/>
                </a:solidFill>
              </a:rPr>
              <a:t>Tú ______ cepillas los dientes antes de comer.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MX" sz="3200" b="1" dirty="0" smtClean="0">
                <a:solidFill>
                  <a:srgbClr val="7030A0"/>
                </a:solidFill>
              </a:rPr>
              <a:t>María ____ viste después su ducha.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MX" sz="3200" b="1" dirty="0" smtClean="0">
                <a:solidFill>
                  <a:srgbClr val="7030A0"/>
                </a:solidFill>
              </a:rPr>
              <a:t>Carlos y David ____ despiertan a las 6:30 am.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MX" sz="3200" b="1" dirty="0" smtClean="0">
                <a:solidFill>
                  <a:srgbClr val="7030A0"/>
                </a:solidFill>
              </a:rPr>
              <a:t>Ustedes ____ visten muy rápido.</a:t>
            </a:r>
            <a:endParaRPr lang="es-MX" sz="3200" b="1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214" y="304800"/>
            <a:ext cx="197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rgbClr val="0070C0"/>
                </a:solidFill>
                <a:hlinkClick r:id="rId2" action="ppaction://hlinksldjump"/>
              </a:rPr>
              <a:t>Click</a:t>
            </a:r>
            <a:r>
              <a:rPr lang="es-MX" b="1" dirty="0" smtClean="0">
                <a:solidFill>
                  <a:srgbClr val="0070C0"/>
                </a:solidFill>
                <a:hlinkClick r:id="rId2" action="ppaction://hlinksldjump"/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hlinkClick r:id="rId2" action="ppaction://hlinksldjump"/>
              </a:rPr>
              <a:t>for</a:t>
            </a:r>
            <a:r>
              <a:rPr lang="es-MX" b="1" dirty="0" smtClean="0">
                <a:solidFill>
                  <a:srgbClr val="0070C0"/>
                </a:solidFill>
                <a:hlinkClick r:id="rId2" action="ppaction://hlinksldjump"/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hlinkClick r:id="rId2" action="ppaction://hlinksldjump"/>
              </a:rPr>
              <a:t>answers</a:t>
            </a:r>
            <a:endParaRPr lang="es-MX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3118-9DE6-4B80-A2F8-92754CEA5A0E}" type="slidenum">
              <a:rPr lang="es-MX" smtClean="0"/>
              <a:t>17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1066800" y="235882"/>
            <a:ext cx="6893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¿</a:t>
            </a:r>
            <a:r>
              <a:rPr lang="es-MX" sz="3200" b="1" u="sng" dirty="0" smtClean="0">
                <a:solidFill>
                  <a:srgbClr val="002060"/>
                </a:solidFill>
              </a:rPr>
              <a:t>Cuál es tu rutina diaria en la mañana</a:t>
            </a:r>
            <a:r>
              <a:rPr lang="es-MX" sz="3200" b="1" dirty="0" smtClean="0">
                <a:solidFill>
                  <a:srgbClr val="002060"/>
                </a:solidFill>
              </a:rPr>
              <a:t>? 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351" y="5270788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Primero ___.    Segundo __ .    Tercero ___.  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Después ____.    Luego ___.     Finalmente ___.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://blog.news-record.com/staff/joke/school%20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07" y="3183355"/>
            <a:ext cx="2160582" cy="180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/>
          <p:cNvSpPr/>
          <p:nvPr/>
        </p:nvSpPr>
        <p:spPr>
          <a:xfrm rot="594664" flipH="1">
            <a:off x="6440891" y="4227609"/>
            <a:ext cx="835353" cy="312533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smtClean="0">
                <a:solidFill>
                  <a:schemeClr val="tx1"/>
                </a:solidFill>
              </a:rPr>
              <a:t>Escuela</a:t>
            </a:r>
            <a:endParaRPr lang="es-MX" sz="10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www.picturesof.net/_images_300/Little_Girl_Eating_a_Stack_Pancakes_For_Breakfast_Royalty_Free_Clipart_Picture_100111-237302-921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219" y="3233909"/>
            <a:ext cx="1903061" cy="182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ages.clipartof.com/small/1047004-Royalty-Free-RF-Clip-Art-Illustration-Of-A-Cartoon-Balding-Man-Combing-His-Ha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75" y="3223094"/>
            <a:ext cx="1709219" cy="17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s.clipartof.com/small/1049856-Royalty-Free-RF-Clip-Art-Illustration-Of-A-Happy-Cartoon-Boy-Getting-Dress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70008"/>
            <a:ext cx="1116236" cy="188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blog.nialbarker.com/wp-content/uploads/2009/06/shower_tnb-150x1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25" y="959693"/>
            <a:ext cx="1657746" cy="165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x.english-ch.com/teacher/christin/brush%20teet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99" y="820657"/>
            <a:ext cx="1047999" cy="192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ages.clipartof.com/small/439921-Cartoon-Man-Getting-Out-Of-Bed-In-The-Morning-Poster-Art-Prin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23" y="1087822"/>
            <a:ext cx="2133600" cy="165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clipartguide.com/_named_clipart_images/0060-0807-3113-5849_Clip_Art_of_a_Man_in_Bed_Just_Waking_Up_Streching_and_Yawning_clipart_imag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9" y="1292938"/>
            <a:ext cx="2210109" cy="14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8966" y="2619123"/>
            <a:ext cx="14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Me despierto</a:t>
            </a:r>
            <a:endParaRPr lang="es-MX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29619" y="2726352"/>
            <a:ext cx="126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Me levanto</a:t>
            </a:r>
            <a:endParaRPr lang="es-MX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4003" y="4992609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Me visto</a:t>
            </a:r>
            <a:endParaRPr lang="es-MX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39845" y="4911705"/>
            <a:ext cx="250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Me peino/cepillo(</a:t>
            </a:r>
            <a:r>
              <a:rPr lang="es-MX" b="1" dirty="0" err="1" smtClean="0"/>
              <a:t>brush</a:t>
            </a:r>
            <a:r>
              <a:rPr lang="es-MX" b="1" dirty="0" smtClean="0"/>
              <a:t>)</a:t>
            </a:r>
            <a:endParaRPr lang="es-MX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27749" y="2715701"/>
            <a:ext cx="1672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Me lavo/cepillo</a:t>
            </a:r>
          </a:p>
          <a:p>
            <a:r>
              <a:rPr lang="es-MX" b="1" dirty="0"/>
              <a:t>l</a:t>
            </a:r>
            <a:r>
              <a:rPr lang="es-MX" b="1" dirty="0" smtClean="0"/>
              <a:t>os dientes</a:t>
            </a:r>
            <a:endParaRPr lang="es-MX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01838" y="4976578"/>
            <a:ext cx="112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D</a:t>
            </a:r>
            <a:r>
              <a:rPr lang="es-MX" b="1" dirty="0" smtClean="0"/>
              <a:t>esayuno</a:t>
            </a:r>
            <a:endParaRPr lang="es-MX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27217" y="266953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Me ducho/ baño</a:t>
            </a:r>
            <a:endParaRPr lang="es-MX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58567" y="4845941"/>
            <a:ext cx="204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Me voy a la escuela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7687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3118-9DE6-4B80-A2F8-92754CEA5A0E}" type="slidenum">
              <a:rPr lang="es-MX" smtClean="0"/>
              <a:t>18</a:t>
            </a:fld>
            <a:endParaRPr lang="es-MX"/>
          </a:p>
        </p:txBody>
      </p:sp>
      <p:sp>
        <p:nvSpPr>
          <p:cNvPr id="4" name="TextBox 3"/>
          <p:cNvSpPr txBox="1"/>
          <p:nvPr/>
        </p:nvSpPr>
        <p:spPr>
          <a:xfrm>
            <a:off x="457200" y="174171"/>
            <a:ext cx="8278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¿</a:t>
            </a:r>
            <a:r>
              <a:rPr lang="es-MX" sz="3200" b="1" u="sng" dirty="0" smtClean="0">
                <a:solidFill>
                  <a:srgbClr val="002060"/>
                </a:solidFill>
              </a:rPr>
              <a:t>Cuál es tu rutina diaria después de la escuela</a:t>
            </a:r>
            <a:r>
              <a:rPr lang="es-MX" sz="3200" b="1" dirty="0" smtClean="0">
                <a:solidFill>
                  <a:srgbClr val="002060"/>
                </a:solidFill>
              </a:rPr>
              <a:t>? 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351" y="5270788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Primero ___.    Segundo __ .    Tercero ___.  </a:t>
            </a:r>
          </a:p>
          <a:p>
            <a:r>
              <a:rPr lang="es-MX" sz="3200" b="1" dirty="0" smtClean="0">
                <a:solidFill>
                  <a:srgbClr val="002060"/>
                </a:solidFill>
              </a:rPr>
              <a:t>Después ____.    Luego ___.     Finalmente ___.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8248" y="4973071"/>
            <a:ext cx="212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Ceno con mi familia.</a:t>
            </a:r>
            <a:endParaRPr lang="es-MX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90172" y="1334869"/>
            <a:ext cx="1672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Me lavo/cepillo</a:t>
            </a:r>
          </a:p>
          <a:p>
            <a:r>
              <a:rPr lang="es-MX" b="1" dirty="0" smtClean="0"/>
              <a:t>Los dientes</a:t>
            </a:r>
            <a:endParaRPr lang="es-MX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4737" y="4913508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Me ducho/ baño</a:t>
            </a:r>
            <a:endParaRPr lang="es-MX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679444" y="4664381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Me acuesto.</a:t>
            </a:r>
            <a:endParaRPr lang="es-MX" b="1" dirty="0"/>
          </a:p>
        </p:txBody>
      </p:sp>
      <p:sp>
        <p:nvSpPr>
          <p:cNvPr id="7" name="AutoShape 2" descr="http://images.meredith.com/fitness/images/2009/06/ss_101400398.jpg"/>
          <p:cNvSpPr>
            <a:spLocks noChangeAspect="1" noChangeArrowheads="1"/>
          </p:cNvSpPr>
          <p:nvPr/>
        </p:nvSpPr>
        <p:spPr bwMode="auto">
          <a:xfrm>
            <a:off x="155575" y="-18288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" name="AutoShape 4" descr="http://images.meredith.com/fitness/images/2009/06/ss_101400398.jpg"/>
          <p:cNvSpPr>
            <a:spLocks noChangeAspect="1" noChangeArrowheads="1"/>
          </p:cNvSpPr>
          <p:nvPr/>
        </p:nvSpPr>
        <p:spPr bwMode="auto">
          <a:xfrm>
            <a:off x="307975" y="-16764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images.meredith.com/fitness/images/2009/06/ss_101400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30247"/>
            <a:ext cx="1566518" cy="208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06676" y="2704229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Como.</a:t>
            </a:r>
            <a:endParaRPr lang="es-MX" b="1" dirty="0"/>
          </a:p>
        </p:txBody>
      </p:sp>
      <p:pic>
        <p:nvPicPr>
          <p:cNvPr id="1032" name="Picture 8" descr="http://ak2.picdn.net/shutterstock/videos/1196683/preview/stock-footage-cute-student-working-while-surfing-on-her-laptop-and-listening-to-music-at-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807" y="758946"/>
            <a:ext cx="3058840" cy="171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098623" y="2436245"/>
            <a:ext cx="95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Estudio.</a:t>
            </a:r>
            <a:endParaRPr lang="es-MX" b="1" dirty="0"/>
          </a:p>
        </p:txBody>
      </p:sp>
      <p:pic>
        <p:nvPicPr>
          <p:cNvPr id="1034" name="Picture 10" descr="http://stockfresh.com/files/m/monkey_business/m/72/97003_stock-photo-group-of-young-friends-having-fun-togeth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273" y="805949"/>
            <a:ext cx="2839371" cy="189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563233" y="2701229"/>
            <a:ext cx="287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Me divierto con mis amigos.</a:t>
            </a:r>
            <a:endParaRPr lang="es-MX" b="1" dirty="0"/>
          </a:p>
        </p:txBody>
      </p:sp>
      <p:pic>
        <p:nvPicPr>
          <p:cNvPr id="1036" name="Picture 12" descr="http://www.josimarie.com/wp-content/uploads/2012/01/family-meal-at-dinner-tab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48" y="3455871"/>
            <a:ext cx="2089654" cy="152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tatic3.depositphotos.com/1001992/150/i/950/depositphotos_1506160-Beautiful-young-woman-slee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594" y="3628555"/>
            <a:ext cx="1511840" cy="10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2.gstatic.com/images?q=tbn:ANd9GcQC406aGL4q-on6t9tIzDQkMcUqemBKNzKbDFpMFqwMTZ6PLvdqLcwv4CX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18629"/>
            <a:ext cx="1524901" cy="139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cdn.sheknows.com/articles/2011/12/woman-taking-spa-show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8" y="3414546"/>
            <a:ext cx="1592213" cy="149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289133" y="4913508"/>
            <a:ext cx="1328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/>
              <a:t>Me lavo los </a:t>
            </a:r>
          </a:p>
          <a:p>
            <a:pPr algn="ctr"/>
            <a:r>
              <a:rPr lang="es-MX" b="1" dirty="0" smtClean="0"/>
              <a:t>dientes.</a:t>
            </a:r>
            <a:endParaRPr lang="es-MX" b="1" dirty="0"/>
          </a:p>
        </p:txBody>
      </p:sp>
      <p:pic>
        <p:nvPicPr>
          <p:cNvPr id="1044" name="Picture 20" descr="http://cdn.madamenoire.com/wp-content/uploads/2011/06/woman-watching-televisio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78" y="3559566"/>
            <a:ext cx="1993666" cy="13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836597" y="4799774"/>
            <a:ext cx="180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Veo la televisión.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4784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7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3118-9DE6-4B80-A2F8-92754CEA5A0E}" type="slidenum">
              <a:rPr lang="es-MX" smtClean="0"/>
              <a:t>2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895600" y="304800"/>
            <a:ext cx="2876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u="sng" dirty="0" smtClean="0">
                <a:solidFill>
                  <a:srgbClr val="002060"/>
                </a:solidFill>
              </a:rPr>
              <a:t>Mi rutina diaria</a:t>
            </a:r>
            <a:endParaRPr lang="es-MX" sz="3200" b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639" y="896014"/>
            <a:ext cx="6530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¿A </a:t>
            </a:r>
            <a:r>
              <a:rPr lang="es-MX" sz="3200" b="1" dirty="0">
                <a:solidFill>
                  <a:srgbClr val="002060"/>
                </a:solidFill>
              </a:rPr>
              <a:t>qué </a:t>
            </a:r>
            <a:r>
              <a:rPr lang="es-MX" sz="3200" b="1" dirty="0" smtClean="0">
                <a:solidFill>
                  <a:srgbClr val="002060"/>
                </a:solidFill>
              </a:rPr>
              <a:t>hora </a:t>
            </a:r>
            <a:r>
              <a:rPr lang="es-MX" sz="3200" b="1" i="1" u="sng" dirty="0" smtClean="0">
                <a:solidFill>
                  <a:srgbClr val="FF0000"/>
                </a:solidFill>
              </a:rPr>
              <a:t>te</a:t>
            </a:r>
            <a:r>
              <a:rPr lang="es-MX" sz="3200" b="1" dirty="0" smtClean="0">
                <a:solidFill>
                  <a:srgbClr val="002060"/>
                </a:solidFill>
              </a:rPr>
              <a:t> despiertas?  (6:00 am)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867399"/>
            <a:ext cx="6648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i="1" u="sng" dirty="0" smtClean="0">
                <a:solidFill>
                  <a:srgbClr val="FF0000"/>
                </a:solidFill>
              </a:rPr>
              <a:t>Me</a:t>
            </a:r>
            <a:r>
              <a:rPr lang="es-MX" sz="3200" b="1" dirty="0" smtClean="0">
                <a:solidFill>
                  <a:srgbClr val="FF0000"/>
                </a:solidFill>
              </a:rPr>
              <a:t> </a:t>
            </a:r>
            <a:r>
              <a:rPr lang="es-MX" sz="3200" b="1" dirty="0" smtClean="0">
                <a:solidFill>
                  <a:srgbClr val="002060"/>
                </a:solidFill>
              </a:rPr>
              <a:t>despierto a las 6:00 de la mañana.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clipartguide.com/_named_clipart_images/0060-0807-3113-5849_Clip_Art_of_a_Man_in_Bed_Just_Waking_Up_Streching_and_Yawning_clipart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293538" cy="40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60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791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895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417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963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497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7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8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3118-9DE6-4B80-A2F8-92754CEA5A0E}" type="slidenum">
              <a:rPr lang="es-MX" smtClean="0"/>
              <a:t>27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895600" y="304800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u="sng" dirty="0" smtClean="0">
                <a:solidFill>
                  <a:srgbClr val="002060"/>
                </a:solidFill>
              </a:rPr>
              <a:t>Verbos Reflexivos</a:t>
            </a:r>
            <a:endParaRPr lang="es-MX" sz="3200" b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311" y="924383"/>
            <a:ext cx="877560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 smtClean="0">
                <a:solidFill>
                  <a:srgbClr val="002060"/>
                </a:solidFill>
              </a:rPr>
              <a:t>Write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the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correct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reflexive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verb</a:t>
            </a:r>
            <a:r>
              <a:rPr lang="es-MX" sz="3200" b="1" dirty="0" smtClean="0">
                <a:solidFill>
                  <a:srgbClr val="002060"/>
                </a:solidFill>
              </a:rPr>
              <a:t> in </a:t>
            </a:r>
            <a:r>
              <a:rPr lang="es-MX" sz="3200" b="1" dirty="0" err="1" smtClean="0">
                <a:solidFill>
                  <a:srgbClr val="002060"/>
                </a:solidFill>
              </a:rPr>
              <a:t>the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blank</a:t>
            </a:r>
            <a:r>
              <a:rPr lang="es-MX" sz="3200" b="1" dirty="0" smtClean="0">
                <a:solidFill>
                  <a:srgbClr val="002060"/>
                </a:solidFill>
              </a:rPr>
              <a:t> </a:t>
            </a:r>
            <a:r>
              <a:rPr lang="es-MX" sz="3200" b="1" dirty="0" err="1" smtClean="0">
                <a:solidFill>
                  <a:srgbClr val="002060"/>
                </a:solidFill>
              </a:rPr>
              <a:t>space</a:t>
            </a:r>
            <a:r>
              <a:rPr lang="es-MX" sz="3200" b="1" dirty="0" smtClean="0">
                <a:solidFill>
                  <a:srgbClr val="002060"/>
                </a:solidFill>
              </a:rPr>
              <a:t>.</a:t>
            </a:r>
            <a:endParaRPr lang="es-MX" sz="3200" b="1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MX" sz="3200" b="1" dirty="0" smtClean="0">
                <a:solidFill>
                  <a:srgbClr val="7030A0"/>
                </a:solidFill>
              </a:rPr>
              <a:t>Yo </a:t>
            </a:r>
            <a:r>
              <a:rPr lang="es-MX" sz="3200" b="1" u="sng" dirty="0" smtClean="0">
                <a:solidFill>
                  <a:srgbClr val="FF0000"/>
                </a:solidFill>
              </a:rPr>
              <a:t>me</a:t>
            </a:r>
            <a:r>
              <a:rPr lang="es-MX" sz="3200" b="1" dirty="0" smtClean="0">
                <a:solidFill>
                  <a:srgbClr val="FF0000"/>
                </a:solidFill>
              </a:rPr>
              <a:t> </a:t>
            </a:r>
            <a:r>
              <a:rPr lang="es-MX" sz="3200" b="1" dirty="0" smtClean="0">
                <a:solidFill>
                  <a:srgbClr val="7030A0"/>
                </a:solidFill>
              </a:rPr>
              <a:t>peino a las 6:00 am.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MX" sz="3200" b="1" dirty="0" smtClean="0">
                <a:solidFill>
                  <a:srgbClr val="7030A0"/>
                </a:solidFill>
              </a:rPr>
              <a:t>Juan y yo </a:t>
            </a:r>
            <a:r>
              <a:rPr lang="es-MX" sz="3200" b="1" u="sng" dirty="0" smtClean="0">
                <a:solidFill>
                  <a:srgbClr val="FF0000"/>
                </a:solidFill>
              </a:rPr>
              <a:t>nos</a:t>
            </a:r>
            <a:r>
              <a:rPr lang="es-MX" sz="3200" b="1" dirty="0" smtClean="0">
                <a:solidFill>
                  <a:srgbClr val="FF0000"/>
                </a:solidFill>
              </a:rPr>
              <a:t> </a:t>
            </a:r>
            <a:r>
              <a:rPr lang="es-MX" sz="3200" b="1" dirty="0" smtClean="0">
                <a:solidFill>
                  <a:srgbClr val="7030A0"/>
                </a:solidFill>
              </a:rPr>
              <a:t>levantamos a la misma hora.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MX" sz="3200" b="1" dirty="0" smtClean="0">
                <a:solidFill>
                  <a:srgbClr val="7030A0"/>
                </a:solidFill>
              </a:rPr>
              <a:t>Tú </a:t>
            </a:r>
            <a:r>
              <a:rPr lang="es-MX" sz="3200" b="1" u="sng" dirty="0" smtClean="0">
                <a:solidFill>
                  <a:srgbClr val="FF0000"/>
                </a:solidFill>
              </a:rPr>
              <a:t>te</a:t>
            </a:r>
            <a:r>
              <a:rPr lang="es-MX" sz="3200" b="1" dirty="0" smtClean="0">
                <a:solidFill>
                  <a:srgbClr val="FF0000"/>
                </a:solidFill>
              </a:rPr>
              <a:t> </a:t>
            </a:r>
            <a:r>
              <a:rPr lang="es-MX" sz="3200" b="1" dirty="0" smtClean="0">
                <a:solidFill>
                  <a:srgbClr val="7030A0"/>
                </a:solidFill>
              </a:rPr>
              <a:t>cepillas los dientes antes de comer.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MX" sz="3200" b="1" dirty="0" smtClean="0">
                <a:solidFill>
                  <a:srgbClr val="7030A0"/>
                </a:solidFill>
              </a:rPr>
              <a:t>María </a:t>
            </a:r>
            <a:r>
              <a:rPr lang="es-MX" sz="3200" b="1" u="sng" dirty="0" smtClean="0">
                <a:solidFill>
                  <a:srgbClr val="FF0000"/>
                </a:solidFill>
              </a:rPr>
              <a:t>se</a:t>
            </a:r>
            <a:r>
              <a:rPr lang="es-MX" sz="3200" b="1" dirty="0" smtClean="0">
                <a:solidFill>
                  <a:srgbClr val="FF0000"/>
                </a:solidFill>
              </a:rPr>
              <a:t> </a:t>
            </a:r>
            <a:r>
              <a:rPr lang="es-MX" sz="3200" b="1" dirty="0" smtClean="0">
                <a:solidFill>
                  <a:srgbClr val="7030A0"/>
                </a:solidFill>
              </a:rPr>
              <a:t>viste después su ducha.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MX" sz="3200" b="1" dirty="0" smtClean="0">
                <a:solidFill>
                  <a:srgbClr val="7030A0"/>
                </a:solidFill>
              </a:rPr>
              <a:t>Carlos y David </a:t>
            </a:r>
            <a:r>
              <a:rPr lang="es-MX" sz="3200" b="1" u="sng" dirty="0" smtClean="0">
                <a:solidFill>
                  <a:srgbClr val="FF0000"/>
                </a:solidFill>
              </a:rPr>
              <a:t>se</a:t>
            </a:r>
            <a:r>
              <a:rPr lang="es-MX" sz="3200" b="1" dirty="0" smtClean="0">
                <a:solidFill>
                  <a:srgbClr val="FF0000"/>
                </a:solidFill>
              </a:rPr>
              <a:t> </a:t>
            </a:r>
            <a:r>
              <a:rPr lang="es-MX" sz="3200" b="1" dirty="0" smtClean="0">
                <a:solidFill>
                  <a:srgbClr val="7030A0"/>
                </a:solidFill>
              </a:rPr>
              <a:t>despiertan a las 6:30 am.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MX" sz="3200" b="1" dirty="0" smtClean="0">
                <a:solidFill>
                  <a:srgbClr val="7030A0"/>
                </a:solidFill>
              </a:rPr>
              <a:t>Ustedes  </a:t>
            </a:r>
            <a:r>
              <a:rPr lang="es-MX" sz="3200" b="1" u="sng" dirty="0" smtClean="0">
                <a:solidFill>
                  <a:srgbClr val="FF0000"/>
                </a:solidFill>
              </a:rPr>
              <a:t>se</a:t>
            </a:r>
            <a:r>
              <a:rPr lang="es-MX" sz="3200" b="1" dirty="0" smtClean="0">
                <a:solidFill>
                  <a:srgbClr val="FF0000"/>
                </a:solidFill>
              </a:rPr>
              <a:t>  </a:t>
            </a:r>
            <a:r>
              <a:rPr lang="es-MX" sz="3200" b="1" dirty="0" smtClean="0">
                <a:solidFill>
                  <a:srgbClr val="7030A0"/>
                </a:solidFill>
              </a:rPr>
              <a:t>visten muy rápido.</a:t>
            </a:r>
            <a:endParaRPr lang="es-MX" sz="3200" b="1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729" y="412124"/>
            <a:ext cx="185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70C0"/>
                </a:solidFill>
                <a:hlinkClick r:id="rId2" action="ppaction://hlinksldjump"/>
              </a:rPr>
              <a:t>Back </a:t>
            </a:r>
            <a:r>
              <a:rPr lang="es-MX" b="1" dirty="0" err="1" smtClean="0">
                <a:solidFill>
                  <a:srgbClr val="0070C0"/>
                </a:solidFill>
                <a:hlinkClick r:id="rId2" action="ppaction://hlinksldjump"/>
              </a:rPr>
              <a:t>to</a:t>
            </a:r>
            <a:r>
              <a:rPr lang="es-MX" b="1" dirty="0" smtClean="0">
                <a:solidFill>
                  <a:srgbClr val="0070C0"/>
                </a:solidFill>
                <a:hlinkClick r:id="rId2" action="ppaction://hlinksldjump"/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hlinkClick r:id="rId2" action="ppaction://hlinksldjump"/>
              </a:rPr>
              <a:t>slide</a:t>
            </a:r>
            <a:r>
              <a:rPr lang="es-MX" b="1" dirty="0" smtClean="0">
                <a:solidFill>
                  <a:srgbClr val="0070C0"/>
                </a:solidFill>
                <a:hlinkClick r:id="rId2" action="ppaction://hlinksldjump"/>
              </a:rPr>
              <a:t> 16</a:t>
            </a:r>
            <a:endParaRPr lang="es-MX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3118-9DE6-4B80-A2F8-92754CEA5A0E}" type="slidenum">
              <a:rPr lang="es-MX" smtClean="0"/>
              <a:t>3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895600" y="304800"/>
            <a:ext cx="2876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Mi rutina diaria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639" y="896014"/>
            <a:ext cx="6085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¿A </a:t>
            </a:r>
            <a:r>
              <a:rPr lang="es-MX" sz="3200" b="1" dirty="0">
                <a:solidFill>
                  <a:srgbClr val="002060"/>
                </a:solidFill>
              </a:rPr>
              <a:t>qué </a:t>
            </a:r>
            <a:r>
              <a:rPr lang="es-MX" sz="3200" b="1" dirty="0" smtClean="0">
                <a:solidFill>
                  <a:srgbClr val="002060"/>
                </a:solidFill>
              </a:rPr>
              <a:t>hora </a:t>
            </a:r>
            <a:r>
              <a:rPr lang="es-MX" sz="3200" b="1" i="1" u="sng" dirty="0" smtClean="0">
                <a:solidFill>
                  <a:srgbClr val="FF0000"/>
                </a:solidFill>
              </a:rPr>
              <a:t>te</a:t>
            </a:r>
            <a:r>
              <a:rPr lang="es-MX" sz="3200" b="1" dirty="0" smtClean="0">
                <a:solidFill>
                  <a:srgbClr val="002060"/>
                </a:solidFill>
              </a:rPr>
              <a:t> levantas? (6:05 am)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867399"/>
            <a:ext cx="6292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i="1" u="sng" dirty="0" smtClean="0">
                <a:solidFill>
                  <a:srgbClr val="FF0000"/>
                </a:solidFill>
              </a:rPr>
              <a:t>Me</a:t>
            </a:r>
            <a:r>
              <a:rPr lang="es-MX" sz="3200" b="1" dirty="0" smtClean="0">
                <a:solidFill>
                  <a:srgbClr val="FF0000"/>
                </a:solidFill>
              </a:rPr>
              <a:t> </a:t>
            </a:r>
            <a:r>
              <a:rPr lang="es-MX" sz="3200" b="1" dirty="0" smtClean="0">
                <a:solidFill>
                  <a:srgbClr val="002060"/>
                </a:solidFill>
              </a:rPr>
              <a:t>levanto a las 6:05 de la mañana.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://images.clipartof.com/small/439921-Cartoon-Man-Getting-Out-Of-Bed-In-The-Morning-Poster-Art-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81862"/>
            <a:ext cx="5638800" cy="436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3118-9DE6-4B80-A2F8-92754CEA5A0E}" type="slidenum">
              <a:rPr lang="es-MX" smtClean="0"/>
              <a:t>4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895600" y="304800"/>
            <a:ext cx="2876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u="sng" dirty="0" smtClean="0">
                <a:solidFill>
                  <a:srgbClr val="002060"/>
                </a:solidFill>
              </a:rPr>
              <a:t>Mi rutina diaria</a:t>
            </a:r>
            <a:endParaRPr lang="es-MX" sz="3200" b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639" y="896014"/>
            <a:ext cx="7651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¿A </a:t>
            </a:r>
            <a:r>
              <a:rPr lang="es-MX" sz="3200" b="1" dirty="0">
                <a:solidFill>
                  <a:srgbClr val="002060"/>
                </a:solidFill>
              </a:rPr>
              <a:t>qué </a:t>
            </a:r>
            <a:r>
              <a:rPr lang="es-MX" sz="3200" b="1" dirty="0" smtClean="0">
                <a:solidFill>
                  <a:srgbClr val="002060"/>
                </a:solidFill>
              </a:rPr>
              <a:t>hora </a:t>
            </a:r>
            <a:r>
              <a:rPr lang="es-MX" sz="3200" b="1" i="1" u="sng" dirty="0" smtClean="0">
                <a:solidFill>
                  <a:srgbClr val="FF0000"/>
                </a:solidFill>
              </a:rPr>
              <a:t>te</a:t>
            </a:r>
            <a:r>
              <a:rPr lang="es-MX" sz="3200" b="1" dirty="0" smtClean="0">
                <a:solidFill>
                  <a:srgbClr val="002060"/>
                </a:solidFill>
              </a:rPr>
              <a:t> lavas los dientes? (6:10 am)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874911"/>
            <a:ext cx="7652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i="1" u="sng" dirty="0" smtClean="0">
                <a:solidFill>
                  <a:srgbClr val="FF0000"/>
                </a:solidFill>
              </a:rPr>
              <a:t>Me</a:t>
            </a:r>
            <a:r>
              <a:rPr lang="es-MX" sz="3200" b="1" dirty="0" smtClean="0">
                <a:solidFill>
                  <a:srgbClr val="FF0000"/>
                </a:solidFill>
              </a:rPr>
              <a:t> </a:t>
            </a:r>
            <a:r>
              <a:rPr lang="es-MX" sz="3200" b="1" dirty="0" smtClean="0">
                <a:solidFill>
                  <a:srgbClr val="002060"/>
                </a:solidFill>
              </a:rPr>
              <a:t>lavo los dientes a las 6:10 de la mañana.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tx.english-ch.com/teacher/christin/brush%20tee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13" y="1466837"/>
            <a:ext cx="2405549" cy="440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3118-9DE6-4B80-A2F8-92754CEA5A0E}" type="slidenum">
              <a:rPr lang="es-MX" smtClean="0"/>
              <a:t>5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895600" y="304800"/>
            <a:ext cx="2876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u="sng" dirty="0" smtClean="0">
                <a:solidFill>
                  <a:srgbClr val="002060"/>
                </a:solidFill>
              </a:rPr>
              <a:t>Mi rutina diaria</a:t>
            </a:r>
            <a:endParaRPr lang="es-MX" sz="3200" b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639" y="896014"/>
            <a:ext cx="704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¿A </a:t>
            </a:r>
            <a:r>
              <a:rPr lang="es-MX" sz="3200" b="1" dirty="0">
                <a:solidFill>
                  <a:srgbClr val="002060"/>
                </a:solidFill>
              </a:rPr>
              <a:t>qué </a:t>
            </a:r>
            <a:r>
              <a:rPr lang="es-MX" sz="3200" b="1" dirty="0" smtClean="0">
                <a:solidFill>
                  <a:srgbClr val="002060"/>
                </a:solidFill>
              </a:rPr>
              <a:t>hora </a:t>
            </a:r>
            <a:r>
              <a:rPr lang="es-MX" sz="3200" b="1" i="1" u="sng" dirty="0" smtClean="0">
                <a:solidFill>
                  <a:srgbClr val="FF0000"/>
                </a:solidFill>
              </a:rPr>
              <a:t>te</a:t>
            </a:r>
            <a:r>
              <a:rPr lang="es-MX" sz="3200" b="1" dirty="0" smtClean="0">
                <a:solidFill>
                  <a:srgbClr val="002060"/>
                </a:solidFill>
              </a:rPr>
              <a:t> bañas/duchas? (6:15 am)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867399"/>
            <a:ext cx="7111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i="1" u="sng" dirty="0" smtClean="0">
                <a:solidFill>
                  <a:srgbClr val="FF0000"/>
                </a:solidFill>
              </a:rPr>
              <a:t>Me</a:t>
            </a:r>
            <a:r>
              <a:rPr lang="es-MX" sz="3200" b="1" dirty="0" smtClean="0">
                <a:solidFill>
                  <a:srgbClr val="FF0000"/>
                </a:solidFill>
              </a:rPr>
              <a:t> </a:t>
            </a:r>
            <a:r>
              <a:rPr lang="es-MX" sz="3200" b="1" dirty="0" smtClean="0">
                <a:solidFill>
                  <a:srgbClr val="002060"/>
                </a:solidFill>
              </a:rPr>
              <a:t>baño/ducho a las 6:15 de la mañana.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blog.nialbarker.com/wp-content/uploads/2009/06/shower_tnb-15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18" y="17526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2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3118-9DE6-4B80-A2F8-92754CEA5A0E}" type="slidenum">
              <a:rPr lang="es-MX" smtClean="0"/>
              <a:t>6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895600" y="304800"/>
            <a:ext cx="2876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u="sng" dirty="0" smtClean="0">
                <a:solidFill>
                  <a:srgbClr val="002060"/>
                </a:solidFill>
              </a:rPr>
              <a:t>Mi rutina diaria</a:t>
            </a:r>
            <a:endParaRPr lang="es-MX" sz="3200" b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639" y="896014"/>
            <a:ext cx="5631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¿A </a:t>
            </a:r>
            <a:r>
              <a:rPr lang="es-MX" sz="3200" b="1" dirty="0">
                <a:solidFill>
                  <a:srgbClr val="002060"/>
                </a:solidFill>
              </a:rPr>
              <a:t>qué </a:t>
            </a:r>
            <a:r>
              <a:rPr lang="es-MX" sz="3200" b="1" dirty="0" smtClean="0">
                <a:solidFill>
                  <a:srgbClr val="002060"/>
                </a:solidFill>
              </a:rPr>
              <a:t>hora </a:t>
            </a:r>
            <a:r>
              <a:rPr lang="es-MX" sz="3200" b="1" i="1" u="sng" dirty="0" smtClean="0">
                <a:solidFill>
                  <a:srgbClr val="FF0000"/>
                </a:solidFill>
              </a:rPr>
              <a:t>te</a:t>
            </a:r>
            <a:r>
              <a:rPr lang="es-MX" sz="3200" b="1" dirty="0" smtClean="0">
                <a:solidFill>
                  <a:srgbClr val="002060"/>
                </a:solidFill>
              </a:rPr>
              <a:t> vistes? (6:30 am)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867399"/>
            <a:ext cx="583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i="1" u="sng" dirty="0" smtClean="0">
                <a:solidFill>
                  <a:srgbClr val="FF0000"/>
                </a:solidFill>
              </a:rPr>
              <a:t>Me</a:t>
            </a:r>
            <a:r>
              <a:rPr lang="es-MX" sz="3200" b="1" dirty="0" smtClean="0">
                <a:solidFill>
                  <a:srgbClr val="FF0000"/>
                </a:solidFill>
              </a:rPr>
              <a:t> </a:t>
            </a:r>
            <a:r>
              <a:rPr lang="es-MX" sz="3200" b="1" dirty="0" smtClean="0">
                <a:solidFill>
                  <a:srgbClr val="002060"/>
                </a:solidFill>
              </a:rPr>
              <a:t>visto a las 6:30 de la mañana.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://images.clipartof.com/small/1049856-Royalty-Free-RF-Clip-Art-Illustration-Of-A-Happy-Cartoon-Boy-Getting-Dres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512986"/>
            <a:ext cx="25431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3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3118-9DE6-4B80-A2F8-92754CEA5A0E}" type="slidenum">
              <a:rPr lang="es-MX" smtClean="0"/>
              <a:t>7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895600" y="304800"/>
            <a:ext cx="2876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u="sng" dirty="0" smtClean="0">
                <a:solidFill>
                  <a:srgbClr val="002060"/>
                </a:solidFill>
              </a:rPr>
              <a:t>Mi rutina diaria</a:t>
            </a:r>
            <a:endParaRPr lang="es-MX" sz="3200" b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639" y="896014"/>
            <a:ext cx="5782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¿A </a:t>
            </a:r>
            <a:r>
              <a:rPr lang="es-MX" sz="3200" b="1" dirty="0">
                <a:solidFill>
                  <a:srgbClr val="002060"/>
                </a:solidFill>
              </a:rPr>
              <a:t>qué </a:t>
            </a:r>
            <a:r>
              <a:rPr lang="es-MX" sz="3200" b="1" dirty="0" smtClean="0">
                <a:solidFill>
                  <a:srgbClr val="002060"/>
                </a:solidFill>
              </a:rPr>
              <a:t>hora </a:t>
            </a:r>
            <a:r>
              <a:rPr lang="es-MX" sz="3200" b="1" i="1" u="sng" dirty="0" smtClean="0">
                <a:solidFill>
                  <a:srgbClr val="FF0000"/>
                </a:solidFill>
              </a:rPr>
              <a:t>te</a:t>
            </a:r>
            <a:r>
              <a:rPr lang="es-MX" sz="3200" b="1" dirty="0" smtClean="0">
                <a:solidFill>
                  <a:srgbClr val="002060"/>
                </a:solidFill>
              </a:rPr>
              <a:t> peinas? (6:40 am)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867399"/>
            <a:ext cx="5989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i="1" u="sng" dirty="0" smtClean="0">
                <a:solidFill>
                  <a:srgbClr val="FF0000"/>
                </a:solidFill>
              </a:rPr>
              <a:t>Me</a:t>
            </a:r>
            <a:r>
              <a:rPr lang="es-MX" sz="3200" b="1" dirty="0" smtClean="0">
                <a:solidFill>
                  <a:srgbClr val="FF0000"/>
                </a:solidFill>
              </a:rPr>
              <a:t> </a:t>
            </a:r>
            <a:r>
              <a:rPr lang="es-MX" sz="3200" b="1" dirty="0" smtClean="0">
                <a:solidFill>
                  <a:srgbClr val="002060"/>
                </a:solidFill>
              </a:rPr>
              <a:t>peino a las 6:40 de la mañana.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http://images.clipartof.com/small/1047004-Royalty-Free-RF-Clip-Art-Illustration-Of-A-Cartoon-Balding-Man-Combing-His-H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80789"/>
            <a:ext cx="42862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3118-9DE6-4B80-A2F8-92754CEA5A0E}" type="slidenum">
              <a:rPr lang="es-MX" smtClean="0"/>
              <a:t>8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895600" y="304800"/>
            <a:ext cx="2876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u="sng" dirty="0" smtClean="0">
                <a:solidFill>
                  <a:srgbClr val="002060"/>
                </a:solidFill>
              </a:rPr>
              <a:t>Mi rutina diaria</a:t>
            </a:r>
            <a:endParaRPr lang="es-MX" sz="3200" b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639" y="896014"/>
            <a:ext cx="6019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¿A </a:t>
            </a:r>
            <a:r>
              <a:rPr lang="es-MX" sz="3200" b="1" dirty="0">
                <a:solidFill>
                  <a:srgbClr val="002060"/>
                </a:solidFill>
              </a:rPr>
              <a:t>qué </a:t>
            </a:r>
            <a:r>
              <a:rPr lang="es-MX" sz="3200" b="1" dirty="0" smtClean="0">
                <a:solidFill>
                  <a:srgbClr val="002060"/>
                </a:solidFill>
              </a:rPr>
              <a:t>hora desayunas? (6:45 am)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867399"/>
            <a:ext cx="6005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</a:rPr>
              <a:t>D</a:t>
            </a:r>
            <a:r>
              <a:rPr lang="es-MX" sz="3200" b="1" dirty="0" smtClean="0">
                <a:solidFill>
                  <a:srgbClr val="002060"/>
                </a:solidFill>
              </a:rPr>
              <a:t>esayuno a las 6:45 de la mañana.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http://www.picturesof.net/_images_300/Little_Girl_Eating_a_Stack_Pancakes_For_Breakfast_Royalty_Free_Clipart_Picture_100111-237302-921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495800" cy="431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2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3118-9DE6-4B80-A2F8-92754CEA5A0E}" type="slidenum">
              <a:rPr lang="es-MX" smtClean="0"/>
              <a:t>9</a:t>
            </a:fld>
            <a:endParaRPr lang="es-MX"/>
          </a:p>
        </p:txBody>
      </p:sp>
      <p:sp>
        <p:nvSpPr>
          <p:cNvPr id="3" name="Rectangle 2"/>
          <p:cNvSpPr/>
          <p:nvPr/>
        </p:nvSpPr>
        <p:spPr>
          <a:xfrm>
            <a:off x="2895600" y="304800"/>
            <a:ext cx="2876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u="sng" dirty="0" smtClean="0">
                <a:solidFill>
                  <a:srgbClr val="002060"/>
                </a:solidFill>
              </a:rPr>
              <a:t>Mi rutina diaria</a:t>
            </a:r>
            <a:endParaRPr lang="es-MX" sz="3200" b="1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639" y="896014"/>
            <a:ext cx="7485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002060"/>
                </a:solidFill>
              </a:rPr>
              <a:t>¿A qué hora </a:t>
            </a:r>
            <a:r>
              <a:rPr lang="es-MX" sz="3200" b="1" i="1" u="sng" dirty="0" smtClean="0">
                <a:solidFill>
                  <a:srgbClr val="FF0000"/>
                </a:solidFill>
              </a:rPr>
              <a:t>te</a:t>
            </a:r>
            <a:r>
              <a:rPr lang="es-MX" sz="3200" b="1" dirty="0" smtClean="0">
                <a:solidFill>
                  <a:srgbClr val="002060"/>
                </a:solidFill>
              </a:rPr>
              <a:t> vas a la escuela? (7:15 am)</a:t>
            </a:r>
            <a:endParaRPr lang="es-MX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867399"/>
            <a:ext cx="5623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i="1" u="sng" dirty="0" smtClean="0">
                <a:solidFill>
                  <a:srgbClr val="FF0000"/>
                </a:solidFill>
              </a:rPr>
              <a:t>Me</a:t>
            </a:r>
            <a:r>
              <a:rPr lang="es-MX" sz="3200" b="1" dirty="0" smtClean="0">
                <a:solidFill>
                  <a:srgbClr val="FF0000"/>
                </a:solidFill>
              </a:rPr>
              <a:t> </a:t>
            </a:r>
            <a:r>
              <a:rPr lang="es-MX" sz="3200" b="1" dirty="0" smtClean="0">
                <a:solidFill>
                  <a:srgbClr val="002060"/>
                </a:solidFill>
              </a:rPr>
              <a:t>voy a las 7:15 de la mañana.</a:t>
            </a:r>
            <a:endParaRPr lang="es-MX" sz="3200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://blog.news-record.com/staff/joke/school%20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480788"/>
            <a:ext cx="5334037" cy="446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/>
          <p:cNvSpPr/>
          <p:nvPr/>
        </p:nvSpPr>
        <p:spPr>
          <a:xfrm rot="594664" flipH="1">
            <a:off x="965413" y="3326401"/>
            <a:ext cx="2062322" cy="771582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Escuela</a:t>
            </a:r>
            <a:endParaRPr lang="es-MX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730</Words>
  <Application>Microsoft Office PowerPoint</Application>
  <PresentationFormat>On-screen Show (4:3)</PresentationFormat>
  <Paragraphs>151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Alvarez</dc:creator>
  <cp:lastModifiedBy>Fernando Alvarez</cp:lastModifiedBy>
  <cp:revision>14</cp:revision>
  <dcterms:created xsi:type="dcterms:W3CDTF">2013-11-03T02:45:24Z</dcterms:created>
  <dcterms:modified xsi:type="dcterms:W3CDTF">2013-11-03T04:52:50Z</dcterms:modified>
</cp:coreProperties>
</file>