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57" autoAdjust="0"/>
    <p:restoredTop sz="94660"/>
  </p:normalViewPr>
  <p:slideViewPr>
    <p:cSldViewPr snapToGrid="0">
      <p:cViewPr varScale="1">
        <p:scale>
          <a:sx n="74" d="100"/>
          <a:sy n="74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E3D3A-F729-4790-ACBF-7ADD801B8210}" type="datetimeFigureOut">
              <a:rPr lang="es-MX" smtClean="0"/>
              <a:t>07/09/2013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C6F91-73A6-467D-8CAA-039FF0A14D5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5921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E3D3A-F729-4790-ACBF-7ADD801B8210}" type="datetimeFigureOut">
              <a:rPr lang="es-MX" smtClean="0"/>
              <a:t>07/09/2013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C6F91-73A6-467D-8CAA-039FF0A14D5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66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E3D3A-F729-4790-ACBF-7ADD801B8210}" type="datetimeFigureOut">
              <a:rPr lang="es-MX" smtClean="0"/>
              <a:t>07/09/2013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C6F91-73A6-467D-8CAA-039FF0A14D5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4937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E3D3A-F729-4790-ACBF-7ADD801B8210}" type="datetimeFigureOut">
              <a:rPr lang="es-MX" smtClean="0"/>
              <a:t>07/09/2013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C6F91-73A6-467D-8CAA-039FF0A14D5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7084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E3D3A-F729-4790-ACBF-7ADD801B8210}" type="datetimeFigureOut">
              <a:rPr lang="es-MX" smtClean="0"/>
              <a:t>07/09/2013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C6F91-73A6-467D-8CAA-039FF0A14D5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5689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E3D3A-F729-4790-ACBF-7ADD801B8210}" type="datetimeFigureOut">
              <a:rPr lang="es-MX" smtClean="0"/>
              <a:t>07/09/2013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C6F91-73A6-467D-8CAA-039FF0A14D5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314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E3D3A-F729-4790-ACBF-7ADD801B8210}" type="datetimeFigureOut">
              <a:rPr lang="es-MX" smtClean="0"/>
              <a:t>07/09/2013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C6F91-73A6-467D-8CAA-039FF0A14D5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5659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E3D3A-F729-4790-ACBF-7ADD801B8210}" type="datetimeFigureOut">
              <a:rPr lang="es-MX" smtClean="0"/>
              <a:t>07/09/2013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C6F91-73A6-467D-8CAA-039FF0A14D5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6917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E3D3A-F729-4790-ACBF-7ADD801B8210}" type="datetimeFigureOut">
              <a:rPr lang="es-MX" smtClean="0"/>
              <a:t>07/09/2013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C6F91-73A6-467D-8CAA-039FF0A14D5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3040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E3D3A-F729-4790-ACBF-7ADD801B8210}" type="datetimeFigureOut">
              <a:rPr lang="es-MX" smtClean="0"/>
              <a:t>07/09/2013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C6F91-73A6-467D-8CAA-039FF0A14D5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9400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E3D3A-F729-4790-ACBF-7ADD801B8210}" type="datetimeFigureOut">
              <a:rPr lang="es-MX" smtClean="0"/>
              <a:t>07/09/2013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C6F91-73A6-467D-8CAA-039FF0A14D5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69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E3D3A-F729-4790-ACBF-7ADD801B8210}" type="datetimeFigureOut">
              <a:rPr lang="es-MX" smtClean="0"/>
              <a:t>07/09/2013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C6F91-73A6-467D-8CAA-039FF0A14D5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0309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5114" y="602891"/>
            <a:ext cx="4866249" cy="1143000"/>
          </a:xfrm>
          <a:ln>
            <a:solidFill>
              <a:srgbClr val="FFFF0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The </a:t>
            </a:r>
            <a:r>
              <a:rPr lang="en-US" sz="2800" b="1" u="sng" dirty="0">
                <a:solidFill>
                  <a:srgbClr val="FFFF00"/>
                </a:solidFill>
                <a:latin typeface="Comic Sans MS" panose="030F0702030302020204" pitchFamily="66" charset="0"/>
              </a:rPr>
              <a:t>past</a:t>
            </a:r>
            <a:r>
              <a:rPr 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 of regular verbs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084449" y="3105771"/>
            <a:ext cx="7487403" cy="2677656"/>
          </a:xfrm>
          <a:prstGeom prst="rect">
            <a:avLst/>
          </a:prstGeom>
          <a:solidFill>
            <a:srgbClr val="FFFF99"/>
          </a:solidFill>
          <a:ln w="9525">
            <a:solidFill>
              <a:srgbClr val="99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CO" sz="2400" b="1" i="1" u="sng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Tom</a:t>
            </a:r>
            <a:r>
              <a:rPr lang="es-CO" sz="2400" b="1" i="1" u="sng" dirty="0" smtClean="0">
                <a:latin typeface="Comic Sans MS" panose="030F0702030302020204" pitchFamily="66" charset="0"/>
              </a:rPr>
              <a:t>ar</a:t>
            </a:r>
            <a:r>
              <a:rPr lang="es-CO" sz="2400" b="1" i="1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:  </a:t>
            </a:r>
            <a:r>
              <a:rPr lang="es-CO" sz="2400" b="1" i="1" dirty="0" err="1">
                <a:solidFill>
                  <a:srgbClr val="990099"/>
                </a:solidFill>
                <a:latin typeface="Comic Sans MS" panose="030F0702030302020204" pitchFamily="66" charset="0"/>
              </a:rPr>
              <a:t>t</a:t>
            </a:r>
            <a:r>
              <a:rPr lang="es-CO" sz="2400" b="1" i="1" dirty="0" err="1" smtClean="0">
                <a:solidFill>
                  <a:srgbClr val="990099"/>
                </a:solidFill>
                <a:latin typeface="Comic Sans MS" panose="030F0702030302020204" pitchFamily="66" charset="0"/>
              </a:rPr>
              <a:t>o</a:t>
            </a:r>
            <a:r>
              <a:rPr lang="es-CO" sz="2400" b="1" i="1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 </a:t>
            </a:r>
            <a:r>
              <a:rPr lang="es-CO" sz="2400" b="1" i="1" dirty="0" err="1" smtClean="0">
                <a:solidFill>
                  <a:srgbClr val="990099"/>
                </a:solidFill>
                <a:latin typeface="Comic Sans MS" panose="030F0702030302020204" pitchFamily="66" charset="0"/>
              </a:rPr>
              <a:t>take</a:t>
            </a:r>
            <a:r>
              <a:rPr lang="es-CO" sz="2400" b="1" i="1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/</a:t>
            </a:r>
            <a:r>
              <a:rPr lang="es-CO" sz="2400" b="1" i="1" dirty="0" err="1" smtClean="0">
                <a:solidFill>
                  <a:srgbClr val="990099"/>
                </a:solidFill>
                <a:latin typeface="Comic Sans MS" panose="030F0702030302020204" pitchFamily="66" charset="0"/>
              </a:rPr>
              <a:t>to</a:t>
            </a:r>
            <a:r>
              <a:rPr lang="es-CO" sz="2400" b="1" i="1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 </a:t>
            </a:r>
            <a:r>
              <a:rPr lang="es-CO" sz="2400" b="1" i="1" dirty="0" err="1" smtClean="0">
                <a:solidFill>
                  <a:srgbClr val="990099"/>
                </a:solidFill>
                <a:latin typeface="Comic Sans MS" panose="030F0702030302020204" pitchFamily="66" charset="0"/>
              </a:rPr>
              <a:t>drink</a:t>
            </a:r>
            <a:endParaRPr lang="es-CO" sz="2400" b="1" i="1" dirty="0" smtClean="0">
              <a:solidFill>
                <a:srgbClr val="990099"/>
              </a:solidFill>
              <a:latin typeface="Comic Sans MS" panose="030F0702030302020204" pitchFamily="66" charset="0"/>
            </a:endParaRPr>
          </a:p>
          <a:p>
            <a:endParaRPr lang="es-CO" sz="2400" b="1" i="1" u="sng" dirty="0" smtClean="0">
              <a:solidFill>
                <a:srgbClr val="990099"/>
              </a:solidFill>
              <a:latin typeface="Comic Sans MS" panose="030F0702030302020204" pitchFamily="66" charset="0"/>
            </a:endParaRPr>
          </a:p>
          <a:p>
            <a:r>
              <a:rPr lang="es-CO" sz="2400" b="1" i="1" u="sng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Singular</a:t>
            </a:r>
            <a:r>
              <a:rPr lang="es-CO" sz="2400" b="1" i="1" dirty="0">
                <a:solidFill>
                  <a:srgbClr val="990099"/>
                </a:solidFill>
                <a:latin typeface="Comic Sans MS" panose="030F0702030302020204" pitchFamily="66" charset="0"/>
              </a:rPr>
              <a:t>			</a:t>
            </a:r>
            <a:r>
              <a:rPr lang="es-CO" sz="2400" b="1" i="1" u="sng" dirty="0">
                <a:solidFill>
                  <a:srgbClr val="990099"/>
                </a:solidFill>
                <a:latin typeface="Comic Sans MS" panose="030F0702030302020204" pitchFamily="66" charset="0"/>
              </a:rPr>
              <a:t>Plural</a:t>
            </a:r>
          </a:p>
          <a:p>
            <a:r>
              <a:rPr lang="es-CO" sz="2400" dirty="0">
                <a:solidFill>
                  <a:srgbClr val="990099"/>
                </a:solidFill>
                <a:latin typeface="Comic Sans MS" panose="030F0702030302020204" pitchFamily="66" charset="0"/>
              </a:rPr>
              <a:t>yo tom</a:t>
            </a:r>
            <a:r>
              <a:rPr lang="es-CO" sz="2400" u="sng" dirty="0">
                <a:solidFill>
                  <a:srgbClr val="990099"/>
                </a:solidFill>
                <a:latin typeface="Comic Sans MS" panose="030F0702030302020204" pitchFamily="66" charset="0"/>
              </a:rPr>
              <a:t>é</a:t>
            </a:r>
            <a:r>
              <a:rPr lang="es-CO" sz="2400" dirty="0">
                <a:solidFill>
                  <a:srgbClr val="990099"/>
                </a:solidFill>
                <a:latin typeface="Comic Sans MS" panose="030F0702030302020204" pitchFamily="66" charset="0"/>
              </a:rPr>
              <a:t>			nosotros/as tom</a:t>
            </a:r>
            <a:r>
              <a:rPr lang="es-CO" sz="2400" u="sng" dirty="0">
                <a:solidFill>
                  <a:srgbClr val="990099"/>
                </a:solidFill>
                <a:latin typeface="Comic Sans MS" panose="030F0702030302020204" pitchFamily="66" charset="0"/>
              </a:rPr>
              <a:t>amos</a:t>
            </a:r>
          </a:p>
          <a:p>
            <a:r>
              <a:rPr lang="es-CO" sz="2400" dirty="0">
                <a:solidFill>
                  <a:srgbClr val="990099"/>
                </a:solidFill>
                <a:latin typeface="Comic Sans MS" panose="030F0702030302020204" pitchFamily="66" charset="0"/>
              </a:rPr>
              <a:t>tú tom</a:t>
            </a:r>
            <a:r>
              <a:rPr lang="es-CO" sz="2400" u="sng" dirty="0">
                <a:solidFill>
                  <a:srgbClr val="990099"/>
                </a:solidFill>
                <a:latin typeface="Comic Sans MS" panose="030F0702030302020204" pitchFamily="66" charset="0"/>
              </a:rPr>
              <a:t>aste</a:t>
            </a:r>
            <a:r>
              <a:rPr lang="es-CO" sz="2400" dirty="0">
                <a:solidFill>
                  <a:srgbClr val="990099"/>
                </a:solidFill>
                <a:latin typeface="Comic Sans MS" panose="030F0702030302020204" pitchFamily="66" charset="0"/>
              </a:rPr>
              <a:t>			vosotros/as tom</a:t>
            </a:r>
            <a:r>
              <a:rPr lang="es-CO" sz="2400" u="sng" dirty="0">
                <a:solidFill>
                  <a:srgbClr val="990099"/>
                </a:solidFill>
                <a:latin typeface="Comic Sans MS" panose="030F0702030302020204" pitchFamily="66" charset="0"/>
              </a:rPr>
              <a:t>asteis</a:t>
            </a:r>
          </a:p>
          <a:p>
            <a:r>
              <a:rPr lang="es-CO" sz="2400" dirty="0">
                <a:solidFill>
                  <a:srgbClr val="990099"/>
                </a:solidFill>
                <a:latin typeface="Comic Sans MS" panose="030F0702030302020204" pitchFamily="66" charset="0"/>
              </a:rPr>
              <a:t>él/ella tom</a:t>
            </a:r>
            <a:r>
              <a:rPr lang="es-CO" sz="2400" u="sng" dirty="0">
                <a:solidFill>
                  <a:srgbClr val="990099"/>
                </a:solidFill>
                <a:latin typeface="Comic Sans MS" panose="030F0702030302020204" pitchFamily="66" charset="0"/>
              </a:rPr>
              <a:t>ó</a:t>
            </a:r>
            <a:r>
              <a:rPr lang="es-CO" sz="2400" dirty="0">
                <a:solidFill>
                  <a:srgbClr val="990099"/>
                </a:solidFill>
                <a:latin typeface="Comic Sans MS" panose="030F0702030302020204" pitchFamily="66" charset="0"/>
              </a:rPr>
              <a:t>		     	ustedes tom</a:t>
            </a:r>
            <a:r>
              <a:rPr lang="es-CO" sz="2400" u="sng" dirty="0">
                <a:solidFill>
                  <a:srgbClr val="990099"/>
                </a:solidFill>
                <a:latin typeface="Comic Sans MS" panose="030F0702030302020204" pitchFamily="66" charset="0"/>
              </a:rPr>
              <a:t>aron</a:t>
            </a:r>
          </a:p>
          <a:p>
            <a:r>
              <a:rPr lang="es-CO" sz="2400" dirty="0">
                <a:solidFill>
                  <a:srgbClr val="990099"/>
                </a:solidFill>
                <a:latin typeface="Comic Sans MS" panose="030F0702030302020204" pitchFamily="66" charset="0"/>
              </a:rPr>
              <a:t>usted tom</a:t>
            </a:r>
            <a:r>
              <a:rPr lang="es-CO" sz="2400" u="sng" dirty="0">
                <a:solidFill>
                  <a:srgbClr val="990099"/>
                </a:solidFill>
                <a:latin typeface="Comic Sans MS" panose="030F0702030302020204" pitchFamily="66" charset="0"/>
              </a:rPr>
              <a:t>ó</a:t>
            </a:r>
            <a:r>
              <a:rPr lang="es-CO" sz="2400" dirty="0">
                <a:solidFill>
                  <a:srgbClr val="990099"/>
                </a:solidFill>
                <a:latin typeface="Comic Sans MS" panose="030F0702030302020204" pitchFamily="66" charset="0"/>
              </a:rPr>
              <a:t> (formal) 	ellos/ellas tom</a:t>
            </a:r>
            <a:r>
              <a:rPr lang="es-CO" sz="2400" u="sng" dirty="0">
                <a:solidFill>
                  <a:srgbClr val="990099"/>
                </a:solidFill>
                <a:latin typeface="Comic Sans MS" panose="030F0702030302020204" pitchFamily="66" charset="0"/>
              </a:rPr>
              <a:t>aron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1993880" y="1882448"/>
            <a:ext cx="566853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Comic Sans MS" panose="030F0702030302020204" pitchFamily="66" charset="0"/>
              </a:rPr>
              <a:t>In verbs that end in </a:t>
            </a:r>
            <a:r>
              <a:rPr lang="en-US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–</a:t>
            </a:r>
            <a:r>
              <a:rPr lang="en-US" sz="2400" b="1" u="sng" dirty="0" err="1">
                <a:solidFill>
                  <a:srgbClr val="FFFF00"/>
                </a:solidFill>
                <a:latin typeface="Comic Sans MS" panose="030F0702030302020204" pitchFamily="66" charset="0"/>
              </a:rPr>
              <a:t>ar</a:t>
            </a:r>
            <a:r>
              <a:rPr lang="en-US" sz="2400" b="1" dirty="0">
                <a:latin typeface="Comic Sans MS" panose="030F0702030302020204" pitchFamily="66" charset="0"/>
              </a:rPr>
              <a:t>,</a:t>
            </a:r>
            <a:r>
              <a:rPr lang="en-US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endParaRPr lang="en-US" sz="2400" b="1" dirty="0" smtClean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2400" b="1" dirty="0" smtClean="0">
                <a:latin typeface="Comic Sans MS" panose="030F0702030302020204" pitchFamily="66" charset="0"/>
              </a:rPr>
              <a:t>drop </a:t>
            </a:r>
            <a:r>
              <a:rPr lang="en-US" sz="2400" b="1" dirty="0">
                <a:latin typeface="Comic Sans MS" panose="030F0702030302020204" pitchFamily="66" charset="0"/>
              </a:rPr>
              <a:t>the </a:t>
            </a:r>
            <a:r>
              <a:rPr lang="en-US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–</a:t>
            </a:r>
            <a:r>
              <a:rPr lang="en-US" sz="2400" b="1" u="sng" dirty="0" err="1">
                <a:solidFill>
                  <a:srgbClr val="FFFF00"/>
                </a:solidFill>
                <a:latin typeface="Comic Sans MS" panose="030F0702030302020204" pitchFamily="66" charset="0"/>
              </a:rPr>
              <a:t>ar</a:t>
            </a:r>
            <a:r>
              <a:rPr lang="en-US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>
                <a:latin typeface="Comic Sans MS" panose="030F0702030302020204" pitchFamily="66" charset="0"/>
              </a:rPr>
              <a:t>and add the following: </a:t>
            </a:r>
          </a:p>
        </p:txBody>
      </p:sp>
    </p:spTree>
    <p:extLst>
      <p:ext uri="{BB962C8B-B14F-4D97-AF65-F5344CB8AC3E}">
        <p14:creationId xmlns:p14="http://schemas.microsoft.com/office/powerpoint/2010/main" val="213322323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5112" y="356010"/>
            <a:ext cx="4866249" cy="1143000"/>
          </a:xfrm>
          <a:ln>
            <a:solidFill>
              <a:srgbClr val="FFFF0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The </a:t>
            </a:r>
            <a:r>
              <a:rPr lang="en-US" sz="2800" b="1" u="sng" dirty="0">
                <a:solidFill>
                  <a:srgbClr val="FFFF00"/>
                </a:solidFill>
                <a:latin typeface="Comic Sans MS" panose="030F0702030302020204" pitchFamily="66" charset="0"/>
              </a:rPr>
              <a:t>past</a:t>
            </a:r>
            <a:r>
              <a:rPr 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 of regular verbs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084449" y="3105771"/>
            <a:ext cx="7487403" cy="2677656"/>
          </a:xfrm>
          <a:prstGeom prst="rect">
            <a:avLst/>
          </a:prstGeom>
          <a:solidFill>
            <a:srgbClr val="FFFF99"/>
          </a:solidFill>
          <a:ln w="9525">
            <a:solidFill>
              <a:srgbClr val="99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CO" sz="2400" b="1" i="1" u="sng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Vend</a:t>
            </a:r>
            <a:r>
              <a:rPr lang="es-CO" sz="2400" b="1" i="1" u="sng" dirty="0" smtClean="0">
                <a:latin typeface="Comic Sans MS" panose="030F0702030302020204" pitchFamily="66" charset="0"/>
              </a:rPr>
              <a:t>er</a:t>
            </a:r>
            <a:r>
              <a:rPr lang="es-CO" sz="2400" b="1" i="1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: </a:t>
            </a:r>
            <a:r>
              <a:rPr lang="es-CO" sz="2400" b="1" i="1" dirty="0" err="1" smtClean="0">
                <a:solidFill>
                  <a:srgbClr val="990099"/>
                </a:solidFill>
                <a:latin typeface="Comic Sans MS" panose="030F0702030302020204" pitchFamily="66" charset="0"/>
              </a:rPr>
              <a:t>to</a:t>
            </a:r>
            <a:r>
              <a:rPr lang="es-CO" sz="2400" b="1" i="1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 </a:t>
            </a:r>
            <a:r>
              <a:rPr lang="es-CO" sz="2400" b="1" i="1" dirty="0" err="1" smtClean="0">
                <a:solidFill>
                  <a:srgbClr val="990099"/>
                </a:solidFill>
                <a:latin typeface="Comic Sans MS" panose="030F0702030302020204" pitchFamily="66" charset="0"/>
              </a:rPr>
              <a:t>sell</a:t>
            </a:r>
            <a:endParaRPr lang="es-CO" sz="2400" b="1" i="1" u="sng" dirty="0" smtClean="0">
              <a:solidFill>
                <a:srgbClr val="990099"/>
              </a:solidFill>
              <a:latin typeface="Comic Sans MS" panose="030F0702030302020204" pitchFamily="66" charset="0"/>
            </a:endParaRPr>
          </a:p>
          <a:p>
            <a:endParaRPr lang="es-CO" sz="2400" b="1" i="1" u="sng" dirty="0">
              <a:solidFill>
                <a:srgbClr val="990099"/>
              </a:solidFill>
              <a:latin typeface="Comic Sans MS" panose="030F0702030302020204" pitchFamily="66" charset="0"/>
            </a:endParaRPr>
          </a:p>
          <a:p>
            <a:r>
              <a:rPr lang="es-CO" sz="2400" b="1" i="1" u="sng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Singular</a:t>
            </a:r>
            <a:r>
              <a:rPr lang="es-CO" sz="2400" b="1" i="1" dirty="0">
                <a:solidFill>
                  <a:srgbClr val="990099"/>
                </a:solidFill>
                <a:latin typeface="Comic Sans MS" panose="030F0702030302020204" pitchFamily="66" charset="0"/>
              </a:rPr>
              <a:t>			</a:t>
            </a:r>
            <a:r>
              <a:rPr lang="es-CO" sz="2400" b="1" i="1" u="sng" dirty="0">
                <a:solidFill>
                  <a:srgbClr val="990099"/>
                </a:solidFill>
                <a:latin typeface="Comic Sans MS" panose="030F0702030302020204" pitchFamily="66" charset="0"/>
              </a:rPr>
              <a:t>Plural</a:t>
            </a:r>
          </a:p>
          <a:p>
            <a:r>
              <a:rPr lang="es-CO" sz="2400" dirty="0">
                <a:solidFill>
                  <a:srgbClr val="990099"/>
                </a:solidFill>
                <a:latin typeface="Comic Sans MS" panose="030F0702030302020204" pitchFamily="66" charset="0"/>
              </a:rPr>
              <a:t>yo </a:t>
            </a:r>
            <a:r>
              <a:rPr lang="es-CO" sz="24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vend</a:t>
            </a:r>
            <a:r>
              <a:rPr lang="es-CO" sz="2400" u="sng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í</a:t>
            </a:r>
            <a:r>
              <a:rPr lang="es-CO" sz="2400" dirty="0">
                <a:solidFill>
                  <a:srgbClr val="990099"/>
                </a:solidFill>
                <a:latin typeface="Comic Sans MS" panose="030F0702030302020204" pitchFamily="66" charset="0"/>
              </a:rPr>
              <a:t>			nosotros/as </a:t>
            </a:r>
            <a:r>
              <a:rPr lang="es-CO" sz="24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vend</a:t>
            </a:r>
            <a:r>
              <a:rPr lang="es-CO" sz="2400" u="sng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imos</a:t>
            </a:r>
            <a:endParaRPr lang="es-CO" sz="2400" u="sng" dirty="0">
              <a:solidFill>
                <a:srgbClr val="990099"/>
              </a:solidFill>
              <a:latin typeface="Comic Sans MS" panose="030F0702030302020204" pitchFamily="66" charset="0"/>
            </a:endParaRPr>
          </a:p>
          <a:p>
            <a:r>
              <a:rPr lang="es-CO" sz="2400" dirty="0">
                <a:solidFill>
                  <a:srgbClr val="990099"/>
                </a:solidFill>
                <a:latin typeface="Comic Sans MS" panose="030F0702030302020204" pitchFamily="66" charset="0"/>
              </a:rPr>
              <a:t>tú </a:t>
            </a:r>
            <a:r>
              <a:rPr lang="es-CO" sz="24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vend</a:t>
            </a:r>
            <a:r>
              <a:rPr lang="es-CO" sz="2400" u="sng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iste</a:t>
            </a:r>
            <a:r>
              <a:rPr lang="es-CO" sz="2400" dirty="0">
                <a:solidFill>
                  <a:srgbClr val="990099"/>
                </a:solidFill>
                <a:latin typeface="Comic Sans MS" panose="030F0702030302020204" pitchFamily="66" charset="0"/>
              </a:rPr>
              <a:t>			vosotros/as </a:t>
            </a:r>
            <a:r>
              <a:rPr lang="es-CO" sz="24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vend</a:t>
            </a:r>
            <a:r>
              <a:rPr lang="es-CO" sz="2400" u="sng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isteis</a:t>
            </a:r>
            <a:endParaRPr lang="es-CO" sz="2400" u="sng" dirty="0">
              <a:solidFill>
                <a:srgbClr val="990099"/>
              </a:solidFill>
              <a:latin typeface="Comic Sans MS" panose="030F0702030302020204" pitchFamily="66" charset="0"/>
            </a:endParaRPr>
          </a:p>
          <a:p>
            <a:r>
              <a:rPr lang="es-CO" sz="2400" dirty="0">
                <a:solidFill>
                  <a:srgbClr val="990099"/>
                </a:solidFill>
                <a:latin typeface="Comic Sans MS" panose="030F0702030302020204" pitchFamily="66" charset="0"/>
              </a:rPr>
              <a:t>él/ella </a:t>
            </a:r>
            <a:r>
              <a:rPr lang="es-CO" sz="24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vend</a:t>
            </a:r>
            <a:r>
              <a:rPr lang="es-CO" sz="2400" u="sng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ió</a:t>
            </a:r>
            <a:r>
              <a:rPr lang="es-CO" sz="2400" dirty="0">
                <a:solidFill>
                  <a:srgbClr val="990099"/>
                </a:solidFill>
                <a:latin typeface="Comic Sans MS" panose="030F0702030302020204" pitchFamily="66" charset="0"/>
              </a:rPr>
              <a:t>		</a:t>
            </a:r>
            <a:r>
              <a:rPr lang="es-CO" sz="24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ustedes vend</a:t>
            </a:r>
            <a:r>
              <a:rPr lang="es-CO" sz="2400" u="sng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ieron</a:t>
            </a:r>
            <a:endParaRPr lang="es-CO" sz="2400" u="sng" dirty="0">
              <a:solidFill>
                <a:srgbClr val="990099"/>
              </a:solidFill>
              <a:latin typeface="Comic Sans MS" panose="030F0702030302020204" pitchFamily="66" charset="0"/>
            </a:endParaRPr>
          </a:p>
          <a:p>
            <a:r>
              <a:rPr lang="es-CO" sz="2400" dirty="0">
                <a:solidFill>
                  <a:srgbClr val="990099"/>
                </a:solidFill>
                <a:latin typeface="Comic Sans MS" panose="030F0702030302020204" pitchFamily="66" charset="0"/>
              </a:rPr>
              <a:t>usted </a:t>
            </a:r>
            <a:r>
              <a:rPr lang="es-CO" sz="24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vend</a:t>
            </a:r>
            <a:r>
              <a:rPr lang="es-CO" sz="2400" u="sng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ió</a:t>
            </a:r>
            <a:r>
              <a:rPr lang="es-CO" sz="24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(formal</a:t>
            </a:r>
            <a:r>
              <a:rPr lang="es-CO" sz="2400" dirty="0">
                <a:solidFill>
                  <a:srgbClr val="990099"/>
                </a:solidFill>
                <a:latin typeface="Comic Sans MS" panose="030F0702030302020204" pitchFamily="66" charset="0"/>
              </a:rPr>
              <a:t>) 	ellos/ellas </a:t>
            </a:r>
            <a:r>
              <a:rPr lang="es-CO" sz="24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vend</a:t>
            </a:r>
            <a:r>
              <a:rPr lang="es-CO" sz="2400" u="sng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ieron</a:t>
            </a:r>
            <a:endParaRPr lang="es-CO" sz="2400" u="sng" dirty="0">
              <a:solidFill>
                <a:srgbClr val="99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1737444" y="1886892"/>
            <a:ext cx="58015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Comic Sans MS" panose="030F0702030302020204" pitchFamily="66" charset="0"/>
              </a:rPr>
              <a:t>In verbs that end in </a:t>
            </a:r>
            <a:r>
              <a:rPr lang="en-US" sz="24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– </a:t>
            </a:r>
            <a:r>
              <a:rPr lang="en-US" sz="2400" b="1" u="sng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er</a:t>
            </a:r>
            <a:r>
              <a:rPr lang="en-US" sz="2400" b="1" dirty="0">
                <a:latin typeface="Comic Sans MS" panose="030F0702030302020204" pitchFamily="66" charset="0"/>
              </a:rPr>
              <a:t>, 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sz="2400" b="1" dirty="0" smtClean="0">
                <a:latin typeface="Comic Sans MS" panose="030F0702030302020204" pitchFamily="66" charset="0"/>
              </a:rPr>
              <a:t>drop </a:t>
            </a:r>
            <a:r>
              <a:rPr lang="en-US" sz="2400" b="1" dirty="0">
                <a:latin typeface="Comic Sans MS" panose="030F0702030302020204" pitchFamily="66" charset="0"/>
              </a:rPr>
              <a:t>the </a:t>
            </a:r>
            <a:r>
              <a:rPr lang="en-US" sz="24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– </a:t>
            </a:r>
            <a:r>
              <a:rPr lang="en-US" sz="2400" b="1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er</a:t>
            </a:r>
            <a:r>
              <a:rPr lang="en-US" sz="24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smtClean="0">
                <a:latin typeface="Comic Sans MS" panose="030F0702030302020204" pitchFamily="66" charset="0"/>
              </a:rPr>
              <a:t>and </a:t>
            </a:r>
            <a:r>
              <a:rPr lang="en-US" sz="2400" b="1" dirty="0">
                <a:latin typeface="Comic Sans MS" panose="030F0702030302020204" pitchFamily="66" charset="0"/>
              </a:rPr>
              <a:t>add the following: </a:t>
            </a:r>
          </a:p>
        </p:txBody>
      </p:sp>
    </p:spTree>
    <p:extLst>
      <p:ext uri="{BB962C8B-B14F-4D97-AF65-F5344CB8AC3E}">
        <p14:creationId xmlns:p14="http://schemas.microsoft.com/office/powerpoint/2010/main" val="2481047948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5112" y="356010"/>
            <a:ext cx="4866249" cy="1143000"/>
          </a:xfrm>
          <a:ln>
            <a:solidFill>
              <a:srgbClr val="FFFF0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The </a:t>
            </a:r>
            <a:r>
              <a:rPr lang="en-US" sz="2800" b="1" u="sng" dirty="0">
                <a:solidFill>
                  <a:srgbClr val="FFFF00"/>
                </a:solidFill>
                <a:latin typeface="Comic Sans MS" panose="030F0702030302020204" pitchFamily="66" charset="0"/>
              </a:rPr>
              <a:t>past</a:t>
            </a:r>
            <a:r>
              <a:rPr 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 of regular verbs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084449" y="3105771"/>
            <a:ext cx="7487403" cy="2677656"/>
          </a:xfrm>
          <a:prstGeom prst="rect">
            <a:avLst/>
          </a:prstGeom>
          <a:solidFill>
            <a:srgbClr val="FFFF99"/>
          </a:solidFill>
          <a:ln w="9525">
            <a:solidFill>
              <a:srgbClr val="99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CO" sz="2400" b="1" i="1" u="sng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Viv</a:t>
            </a:r>
            <a:r>
              <a:rPr lang="es-CO" sz="2400" b="1" i="1" u="sng" dirty="0" smtClean="0">
                <a:latin typeface="Comic Sans MS" panose="030F0702030302020204" pitchFamily="66" charset="0"/>
              </a:rPr>
              <a:t>ir</a:t>
            </a:r>
            <a:r>
              <a:rPr lang="es-CO" sz="2400" b="1" i="1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: </a:t>
            </a:r>
            <a:r>
              <a:rPr lang="es-CO" sz="2400" b="1" i="1" dirty="0" err="1" smtClean="0">
                <a:solidFill>
                  <a:srgbClr val="990099"/>
                </a:solidFill>
                <a:latin typeface="Comic Sans MS" panose="030F0702030302020204" pitchFamily="66" charset="0"/>
              </a:rPr>
              <a:t>to</a:t>
            </a:r>
            <a:r>
              <a:rPr lang="es-CO" sz="2400" b="1" i="1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 </a:t>
            </a:r>
            <a:r>
              <a:rPr lang="es-CO" sz="2400" b="1" i="1" dirty="0" err="1" smtClean="0">
                <a:solidFill>
                  <a:srgbClr val="990099"/>
                </a:solidFill>
                <a:latin typeface="Comic Sans MS" panose="030F0702030302020204" pitchFamily="66" charset="0"/>
              </a:rPr>
              <a:t>live</a:t>
            </a:r>
            <a:endParaRPr lang="es-CO" sz="2400" b="1" i="1" u="sng" dirty="0" smtClean="0">
              <a:solidFill>
                <a:srgbClr val="990099"/>
              </a:solidFill>
              <a:latin typeface="Comic Sans MS" panose="030F0702030302020204" pitchFamily="66" charset="0"/>
            </a:endParaRPr>
          </a:p>
          <a:p>
            <a:endParaRPr lang="es-CO" sz="2400" b="1" i="1" u="sng" dirty="0">
              <a:solidFill>
                <a:srgbClr val="990099"/>
              </a:solidFill>
              <a:latin typeface="Comic Sans MS" panose="030F0702030302020204" pitchFamily="66" charset="0"/>
            </a:endParaRPr>
          </a:p>
          <a:p>
            <a:r>
              <a:rPr lang="es-CO" sz="2400" b="1" i="1" u="sng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Singular</a:t>
            </a:r>
            <a:r>
              <a:rPr lang="es-CO" sz="2400" b="1" i="1" dirty="0">
                <a:solidFill>
                  <a:srgbClr val="990099"/>
                </a:solidFill>
                <a:latin typeface="Comic Sans MS" panose="030F0702030302020204" pitchFamily="66" charset="0"/>
              </a:rPr>
              <a:t>			</a:t>
            </a:r>
            <a:r>
              <a:rPr lang="es-CO" sz="2400" b="1" i="1" u="sng" dirty="0">
                <a:solidFill>
                  <a:srgbClr val="990099"/>
                </a:solidFill>
                <a:latin typeface="Comic Sans MS" panose="030F0702030302020204" pitchFamily="66" charset="0"/>
              </a:rPr>
              <a:t>Plural</a:t>
            </a:r>
          </a:p>
          <a:p>
            <a:r>
              <a:rPr lang="es-CO" sz="2400" dirty="0">
                <a:solidFill>
                  <a:srgbClr val="990099"/>
                </a:solidFill>
                <a:latin typeface="Comic Sans MS" panose="030F0702030302020204" pitchFamily="66" charset="0"/>
              </a:rPr>
              <a:t>yo </a:t>
            </a:r>
            <a:r>
              <a:rPr lang="es-CO" sz="24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viv</a:t>
            </a:r>
            <a:r>
              <a:rPr lang="es-CO" sz="2400" u="sng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í</a:t>
            </a:r>
            <a:r>
              <a:rPr lang="es-CO" sz="2400" dirty="0">
                <a:solidFill>
                  <a:srgbClr val="990099"/>
                </a:solidFill>
                <a:latin typeface="Comic Sans MS" panose="030F0702030302020204" pitchFamily="66" charset="0"/>
              </a:rPr>
              <a:t>			</a:t>
            </a:r>
            <a:r>
              <a:rPr lang="es-CO" sz="24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	nosotros/as viv</a:t>
            </a:r>
            <a:r>
              <a:rPr lang="es-CO" sz="2400" u="sng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imos</a:t>
            </a:r>
            <a:endParaRPr lang="es-CO" sz="2400" u="sng" dirty="0">
              <a:solidFill>
                <a:srgbClr val="990099"/>
              </a:solidFill>
              <a:latin typeface="Comic Sans MS" panose="030F0702030302020204" pitchFamily="66" charset="0"/>
            </a:endParaRPr>
          </a:p>
          <a:p>
            <a:r>
              <a:rPr lang="es-CO" sz="2400" dirty="0">
                <a:solidFill>
                  <a:srgbClr val="990099"/>
                </a:solidFill>
                <a:latin typeface="Comic Sans MS" panose="030F0702030302020204" pitchFamily="66" charset="0"/>
              </a:rPr>
              <a:t>tú </a:t>
            </a:r>
            <a:r>
              <a:rPr lang="es-CO" sz="24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viv</a:t>
            </a:r>
            <a:r>
              <a:rPr lang="es-CO" sz="2400" u="sng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iste</a:t>
            </a:r>
            <a:r>
              <a:rPr lang="es-CO" sz="2400" dirty="0">
                <a:solidFill>
                  <a:srgbClr val="990099"/>
                </a:solidFill>
                <a:latin typeface="Comic Sans MS" panose="030F0702030302020204" pitchFamily="66" charset="0"/>
              </a:rPr>
              <a:t>			vosotros/as </a:t>
            </a:r>
            <a:r>
              <a:rPr lang="es-CO" sz="24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viv</a:t>
            </a:r>
            <a:r>
              <a:rPr lang="es-CO" sz="2400" u="sng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isteis</a:t>
            </a:r>
            <a:endParaRPr lang="es-CO" sz="2400" u="sng" dirty="0">
              <a:solidFill>
                <a:srgbClr val="990099"/>
              </a:solidFill>
              <a:latin typeface="Comic Sans MS" panose="030F0702030302020204" pitchFamily="66" charset="0"/>
            </a:endParaRPr>
          </a:p>
          <a:p>
            <a:r>
              <a:rPr lang="es-CO" sz="2400" dirty="0">
                <a:solidFill>
                  <a:srgbClr val="990099"/>
                </a:solidFill>
                <a:latin typeface="Comic Sans MS" panose="030F0702030302020204" pitchFamily="66" charset="0"/>
              </a:rPr>
              <a:t>él/ella </a:t>
            </a:r>
            <a:r>
              <a:rPr lang="es-CO" sz="24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viv</a:t>
            </a:r>
            <a:r>
              <a:rPr lang="es-CO" sz="2400" u="sng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ió</a:t>
            </a:r>
            <a:r>
              <a:rPr lang="es-CO" sz="2400" dirty="0">
                <a:solidFill>
                  <a:srgbClr val="990099"/>
                </a:solidFill>
                <a:latin typeface="Comic Sans MS" panose="030F0702030302020204" pitchFamily="66" charset="0"/>
              </a:rPr>
              <a:t>		</a:t>
            </a:r>
            <a:r>
              <a:rPr lang="es-CO" sz="24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	ustedes viv</a:t>
            </a:r>
            <a:r>
              <a:rPr lang="es-CO" sz="2400" u="sng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ieron</a:t>
            </a:r>
            <a:endParaRPr lang="es-CO" sz="2400" u="sng" dirty="0">
              <a:solidFill>
                <a:srgbClr val="990099"/>
              </a:solidFill>
              <a:latin typeface="Comic Sans MS" panose="030F0702030302020204" pitchFamily="66" charset="0"/>
            </a:endParaRPr>
          </a:p>
          <a:p>
            <a:r>
              <a:rPr lang="es-CO" sz="2400" dirty="0">
                <a:solidFill>
                  <a:srgbClr val="990099"/>
                </a:solidFill>
                <a:latin typeface="Comic Sans MS" panose="030F0702030302020204" pitchFamily="66" charset="0"/>
              </a:rPr>
              <a:t>usted </a:t>
            </a:r>
            <a:r>
              <a:rPr lang="es-CO" sz="24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viv</a:t>
            </a:r>
            <a:r>
              <a:rPr lang="es-CO" sz="2400" u="sng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ió</a:t>
            </a:r>
            <a:r>
              <a:rPr lang="es-CO" sz="24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(formal</a:t>
            </a:r>
            <a:r>
              <a:rPr lang="es-CO" sz="2400" dirty="0">
                <a:solidFill>
                  <a:srgbClr val="990099"/>
                </a:solidFill>
                <a:latin typeface="Comic Sans MS" panose="030F0702030302020204" pitchFamily="66" charset="0"/>
              </a:rPr>
              <a:t>) 	ellos/ellas </a:t>
            </a:r>
            <a:r>
              <a:rPr lang="es-CO" sz="24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viv</a:t>
            </a:r>
            <a:r>
              <a:rPr lang="es-CO" sz="2400" u="sng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ieron</a:t>
            </a:r>
            <a:endParaRPr lang="es-CO" sz="2400" u="sng" dirty="0">
              <a:solidFill>
                <a:srgbClr val="99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1779923" y="1886892"/>
            <a:ext cx="571663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Comic Sans MS" panose="030F0702030302020204" pitchFamily="66" charset="0"/>
              </a:rPr>
              <a:t>In verbs that end </a:t>
            </a:r>
            <a:r>
              <a:rPr lang="en-US" sz="2400" b="1" dirty="0" smtClean="0">
                <a:latin typeface="Comic Sans MS" panose="030F0702030302020204" pitchFamily="66" charset="0"/>
              </a:rPr>
              <a:t>in </a:t>
            </a:r>
            <a:r>
              <a:rPr lang="en-US" sz="24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– </a:t>
            </a:r>
            <a:r>
              <a:rPr lang="en-US" sz="2400" b="1" u="sng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ir</a:t>
            </a:r>
            <a:r>
              <a:rPr lang="en-US" sz="24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>
                <a:latin typeface="Comic Sans MS" panose="030F0702030302020204" pitchFamily="66" charset="0"/>
              </a:rPr>
              <a:t>, 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sz="2400" b="1" dirty="0" smtClean="0">
                <a:latin typeface="Comic Sans MS" panose="030F0702030302020204" pitchFamily="66" charset="0"/>
              </a:rPr>
              <a:t>drop the </a:t>
            </a:r>
            <a:r>
              <a:rPr lang="en-US" sz="24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– </a:t>
            </a:r>
            <a:r>
              <a:rPr lang="en-US" sz="2400" b="1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ir</a:t>
            </a:r>
            <a:r>
              <a:rPr lang="en-US" sz="24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>
                <a:latin typeface="Comic Sans MS" panose="030F0702030302020204" pitchFamily="66" charset="0"/>
              </a:rPr>
              <a:t>and add the following: </a:t>
            </a:r>
          </a:p>
        </p:txBody>
      </p:sp>
    </p:spTree>
    <p:extLst>
      <p:ext uri="{BB962C8B-B14F-4D97-AF65-F5344CB8AC3E}">
        <p14:creationId xmlns:p14="http://schemas.microsoft.com/office/powerpoint/2010/main" val="448654179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584325" y="422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187522" y="422275"/>
            <a:ext cx="2297424" cy="523220"/>
          </a:xfrm>
          <a:prstGeom prst="rect">
            <a:avLst/>
          </a:prstGeom>
          <a:noFill/>
          <a:ln w="9525">
            <a:solidFill>
              <a:srgbClr val="99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 err="1">
                <a:latin typeface="Comic Sans MS" panose="030F0702030302020204" pitchFamily="66" charset="0"/>
              </a:rPr>
              <a:t>Una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</a:rPr>
              <a:t>Práctica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935961" y="1361679"/>
            <a:ext cx="763863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MX" sz="28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Beber (Yo)_____mucha agua ayer.</a:t>
            </a:r>
          </a:p>
          <a:p>
            <a:pPr>
              <a:buFontTx/>
              <a:buAutoNum type="arabicPeriod"/>
            </a:pPr>
            <a:r>
              <a:rPr lang="es-MX" sz="28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Compartir (Ella) _____con sus amigas.</a:t>
            </a:r>
          </a:p>
          <a:p>
            <a:pPr>
              <a:buFontTx/>
              <a:buAutoNum type="arabicPeriod"/>
            </a:pPr>
            <a:r>
              <a:rPr lang="es-MX" sz="28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Enseñar (Juan y yo)______español.</a:t>
            </a:r>
          </a:p>
          <a:p>
            <a:pPr>
              <a:buFontTx/>
              <a:buAutoNum type="arabicPeriod"/>
            </a:pPr>
            <a:r>
              <a:rPr lang="es-MX" sz="28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Lavar (Tú)_______los platos .   </a:t>
            </a:r>
          </a:p>
          <a:p>
            <a:pPr>
              <a:buFontTx/>
              <a:buAutoNum type="arabicPeriod"/>
            </a:pPr>
            <a:r>
              <a:rPr lang="es-MX" sz="28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Vivir (Tú)_______en Florida dos años.</a:t>
            </a:r>
          </a:p>
          <a:p>
            <a:pPr>
              <a:buFontTx/>
              <a:buAutoNum type="arabicPeriod"/>
            </a:pPr>
            <a:r>
              <a:rPr lang="es-MX" sz="28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Salir (Carlos y yo )_______a las 3:00 pm.</a:t>
            </a:r>
          </a:p>
          <a:p>
            <a:pPr>
              <a:buFontTx/>
              <a:buAutoNum type="arabicPeriod"/>
            </a:pPr>
            <a:r>
              <a:rPr lang="es-MX" sz="28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Enviar (Él)_____la mercancía a tiempo.</a:t>
            </a:r>
          </a:p>
          <a:p>
            <a:pPr>
              <a:buFontTx/>
              <a:buAutoNum type="arabicPeriod"/>
            </a:pPr>
            <a:r>
              <a:rPr lang="es-MX" sz="28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Vender (Ustedes)______todo anoche.</a:t>
            </a:r>
          </a:p>
          <a:p>
            <a:pPr>
              <a:buFontTx/>
              <a:buAutoNum type="arabicPeriod"/>
            </a:pPr>
            <a:r>
              <a:rPr lang="es-MX" sz="28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Correr (Ellos)______en la competencia.</a:t>
            </a:r>
          </a:p>
          <a:p>
            <a:pPr>
              <a:buFontTx/>
              <a:buAutoNum type="arabicPeriod"/>
            </a:pPr>
            <a:r>
              <a:rPr lang="es-MX" sz="28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Trabajar (Usted)______en esa compañía.</a:t>
            </a:r>
          </a:p>
          <a:p>
            <a:pPr>
              <a:buFontTx/>
              <a:buAutoNum type="arabicPeriod"/>
            </a:pPr>
            <a:endParaRPr lang="en-US" sz="3200" dirty="0">
              <a:solidFill>
                <a:srgbClr val="99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20496" y="422275"/>
            <a:ext cx="1854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 smtClean="0">
                <a:hlinkClick r:id="rId2" action="ppaction://hlinksldjump"/>
              </a:rPr>
              <a:t>Click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for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answers</a:t>
            </a:r>
            <a:r>
              <a:rPr lang="es-MX" b="1" dirty="0" smtClean="0">
                <a:hlinkClick r:id="rId2" action="ppaction://hlinksldjump"/>
              </a:rPr>
              <a:t>.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45899154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5031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1434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1681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584325" y="422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187521" y="329308"/>
            <a:ext cx="2297424" cy="523220"/>
          </a:xfrm>
          <a:prstGeom prst="rect">
            <a:avLst/>
          </a:prstGeom>
          <a:noFill/>
          <a:ln w="9525">
            <a:solidFill>
              <a:srgbClr val="99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 err="1">
                <a:latin typeface="Comic Sans MS" panose="030F0702030302020204" pitchFamily="66" charset="0"/>
              </a:rPr>
              <a:t>Una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</a:rPr>
              <a:t>Práctica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845809" y="1503347"/>
            <a:ext cx="776526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MX" sz="28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Beber (Yo) </a:t>
            </a:r>
            <a:r>
              <a:rPr lang="es-MX" sz="28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bebí</a:t>
            </a:r>
            <a:r>
              <a:rPr lang="es-MX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s-MX" sz="28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mucha agua ayer.</a:t>
            </a:r>
          </a:p>
          <a:p>
            <a:pPr>
              <a:buFontTx/>
              <a:buAutoNum type="arabicPeriod"/>
            </a:pPr>
            <a:r>
              <a:rPr lang="es-MX" sz="28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Compartir (Ella) </a:t>
            </a:r>
            <a:r>
              <a:rPr lang="es-MX" sz="28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compartió </a:t>
            </a:r>
            <a:r>
              <a:rPr lang="es-MX" sz="28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con sus amigas.</a:t>
            </a:r>
          </a:p>
          <a:p>
            <a:pPr>
              <a:buFontTx/>
              <a:buAutoNum type="arabicPeriod"/>
            </a:pPr>
            <a:r>
              <a:rPr lang="es-MX" sz="28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Enseñar (Juan y yo) </a:t>
            </a:r>
            <a:r>
              <a:rPr lang="es-MX" sz="28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enseñamos </a:t>
            </a:r>
            <a:r>
              <a:rPr lang="es-MX" sz="28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español.</a:t>
            </a:r>
          </a:p>
          <a:p>
            <a:pPr>
              <a:buFontTx/>
              <a:buAutoNum type="arabicPeriod"/>
            </a:pPr>
            <a:r>
              <a:rPr lang="es-MX" sz="28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Lavar (Tú) </a:t>
            </a:r>
            <a:r>
              <a:rPr lang="es-MX" sz="28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lavaste </a:t>
            </a:r>
            <a:r>
              <a:rPr lang="es-MX" sz="28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los platos .   </a:t>
            </a:r>
          </a:p>
          <a:p>
            <a:pPr>
              <a:buFontTx/>
              <a:buAutoNum type="arabicPeriod"/>
            </a:pPr>
            <a:r>
              <a:rPr lang="es-MX" sz="28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Vivir (Tú) </a:t>
            </a:r>
            <a:r>
              <a:rPr lang="es-MX" sz="28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viviste </a:t>
            </a:r>
            <a:r>
              <a:rPr lang="es-MX" sz="28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en Florida dos años.</a:t>
            </a:r>
          </a:p>
          <a:p>
            <a:pPr>
              <a:buFontTx/>
              <a:buAutoNum type="arabicPeriod"/>
            </a:pPr>
            <a:r>
              <a:rPr lang="es-MX" sz="28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Salir (Carlos y yo ) </a:t>
            </a:r>
            <a:r>
              <a:rPr lang="es-MX" sz="28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salimos </a:t>
            </a:r>
            <a:r>
              <a:rPr lang="es-MX" sz="28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a las 3:00 pm.</a:t>
            </a:r>
          </a:p>
          <a:p>
            <a:pPr>
              <a:buFontTx/>
              <a:buAutoNum type="arabicPeriod"/>
            </a:pPr>
            <a:r>
              <a:rPr lang="es-MX" sz="28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Enviar (Él) </a:t>
            </a:r>
            <a:r>
              <a:rPr lang="es-MX" sz="28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envió </a:t>
            </a:r>
            <a:r>
              <a:rPr lang="es-MX" sz="28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la mercancía a tiempo.</a:t>
            </a:r>
          </a:p>
          <a:p>
            <a:pPr>
              <a:buFontTx/>
              <a:buAutoNum type="arabicPeriod"/>
            </a:pPr>
            <a:r>
              <a:rPr lang="es-MX" sz="28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Vender (Ustedes) </a:t>
            </a:r>
            <a:r>
              <a:rPr lang="es-MX" sz="28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vendieron </a:t>
            </a:r>
            <a:r>
              <a:rPr lang="es-MX" sz="28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todo anoche.</a:t>
            </a:r>
          </a:p>
          <a:p>
            <a:pPr>
              <a:buFontTx/>
              <a:buAutoNum type="arabicPeriod"/>
            </a:pPr>
            <a:r>
              <a:rPr lang="es-MX" sz="28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Correr (Ellos) </a:t>
            </a:r>
            <a:r>
              <a:rPr lang="es-MX" sz="28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corrieron </a:t>
            </a:r>
            <a:r>
              <a:rPr lang="es-MX" sz="28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en la competencia.</a:t>
            </a:r>
          </a:p>
          <a:p>
            <a:pPr>
              <a:buFontTx/>
              <a:buAutoNum type="arabicPeriod"/>
            </a:pPr>
            <a:r>
              <a:rPr lang="es-MX" sz="28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Trabajar (Usted</a:t>
            </a:r>
            <a:r>
              <a:rPr lang="es-MX" sz="2800" smtClean="0">
                <a:solidFill>
                  <a:srgbClr val="990099"/>
                </a:solidFill>
                <a:latin typeface="Comic Sans MS" panose="030F0702030302020204" pitchFamily="66" charset="0"/>
              </a:rPr>
              <a:t>) </a:t>
            </a:r>
            <a:r>
              <a:rPr lang="es-MX" sz="2800" u="sng" smtClean="0">
                <a:solidFill>
                  <a:srgbClr val="FF0000"/>
                </a:solidFill>
                <a:latin typeface="Comic Sans MS" panose="030F0702030302020204" pitchFamily="66" charset="0"/>
              </a:rPr>
              <a:t>trabajó </a:t>
            </a:r>
            <a:r>
              <a:rPr lang="es-MX" sz="2800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en esa compañía.</a:t>
            </a:r>
          </a:p>
          <a:p>
            <a:pPr>
              <a:buFontTx/>
              <a:buAutoNum type="arabicPeriod"/>
            </a:pPr>
            <a:endParaRPr lang="en-US" sz="3200" dirty="0">
              <a:solidFill>
                <a:srgbClr val="990099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64223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267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Office Theme</vt:lpstr>
      <vt:lpstr>The past of regular verbs</vt:lpstr>
      <vt:lpstr>The past of regular verbs</vt:lpstr>
      <vt:lpstr>The past of regular verbs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Fernando Alvarez</dc:creator>
  <cp:lastModifiedBy>Fernando Alvarez</cp:lastModifiedBy>
  <cp:revision>12</cp:revision>
  <dcterms:created xsi:type="dcterms:W3CDTF">2013-09-07T14:20:33Z</dcterms:created>
  <dcterms:modified xsi:type="dcterms:W3CDTF">2013-09-07T15:25:31Z</dcterms:modified>
</cp:coreProperties>
</file>