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535" autoAdjust="0"/>
    <p:restoredTop sz="94660"/>
  </p:normalViewPr>
  <p:slideViewPr>
    <p:cSldViewPr snapToGrid="0">
      <p:cViewPr>
        <p:scale>
          <a:sx n="60" d="100"/>
          <a:sy n="60" d="100"/>
        </p:scale>
        <p:origin x="19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4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9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84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868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72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72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8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2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03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84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27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443B-58EB-4D71-A869-150DCFE3A44F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EA2E-8B23-48FE-B527-F0AF27CAED1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48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256" y="2550017"/>
            <a:ext cx="889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err="1">
                <a:solidFill>
                  <a:srgbClr val="0070C0"/>
                </a:solidFill>
              </a:rPr>
              <a:t>Present</a:t>
            </a:r>
            <a:r>
              <a:rPr lang="es-MX" sz="2800" b="1" dirty="0">
                <a:solidFill>
                  <a:srgbClr val="0070C0"/>
                </a:solidFill>
              </a:rPr>
              <a:t> tense </a:t>
            </a:r>
            <a:r>
              <a:rPr lang="es-MX" sz="2800" b="1" dirty="0" smtClean="0">
                <a:solidFill>
                  <a:srgbClr val="0070C0"/>
                </a:solidFill>
              </a:rPr>
              <a:t>of regular </a:t>
            </a:r>
            <a:r>
              <a:rPr lang="es-MX" sz="2800" b="1" dirty="0">
                <a:solidFill>
                  <a:srgbClr val="0070C0"/>
                </a:solidFill>
              </a:rPr>
              <a:t>–</a:t>
            </a:r>
            <a:r>
              <a:rPr lang="es-MX" sz="2800" b="1" dirty="0" err="1">
                <a:solidFill>
                  <a:srgbClr val="FF0000"/>
                </a:solidFill>
              </a:rPr>
              <a:t>ar</a:t>
            </a:r>
            <a:r>
              <a:rPr lang="es-MX" sz="2800" b="1" dirty="0">
                <a:solidFill>
                  <a:srgbClr val="0070C0"/>
                </a:solidFill>
              </a:rPr>
              <a:t>, -</a:t>
            </a:r>
            <a:r>
              <a:rPr lang="es-MX" sz="2800" b="1" dirty="0" err="1">
                <a:solidFill>
                  <a:srgbClr val="FF0000"/>
                </a:solidFill>
              </a:rPr>
              <a:t>er</a:t>
            </a:r>
            <a:r>
              <a:rPr lang="es-MX" sz="2800" b="1" dirty="0">
                <a:solidFill>
                  <a:srgbClr val="0070C0"/>
                </a:solidFill>
              </a:rPr>
              <a:t>, and –</a:t>
            </a:r>
            <a:r>
              <a:rPr lang="es-MX" sz="2800" b="1" dirty="0">
                <a:solidFill>
                  <a:srgbClr val="FF0000"/>
                </a:solidFill>
              </a:rPr>
              <a:t>ir</a:t>
            </a:r>
            <a:r>
              <a:rPr lang="es-MX" sz="2800" b="1" dirty="0">
                <a:solidFill>
                  <a:srgbClr val="0070C0"/>
                </a:solidFill>
              </a:rPr>
              <a:t> </a:t>
            </a:r>
            <a:r>
              <a:rPr lang="es-MX" sz="2800" b="1" dirty="0" err="1">
                <a:solidFill>
                  <a:srgbClr val="0070C0"/>
                </a:solidFill>
              </a:rPr>
              <a:t>ending</a:t>
            </a:r>
            <a:r>
              <a:rPr lang="es-MX" sz="2800" b="1" dirty="0">
                <a:solidFill>
                  <a:srgbClr val="0070C0"/>
                </a:solidFill>
              </a:rPr>
              <a:t> </a:t>
            </a:r>
            <a:r>
              <a:rPr lang="es-MX" sz="2800" b="1" dirty="0" err="1">
                <a:solidFill>
                  <a:srgbClr val="0070C0"/>
                </a:solidFill>
              </a:rPr>
              <a:t>verbs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736" y="657726"/>
            <a:ext cx="828521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/>
              <a:t>Write the correct verb conjugation in the blank space.</a:t>
            </a:r>
          </a:p>
          <a:p>
            <a:endParaRPr lang="es-MX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María </a:t>
            </a:r>
            <a:r>
              <a:rPr lang="es-MX" sz="2400" dirty="0" smtClean="0">
                <a:solidFill>
                  <a:srgbClr val="0070C0"/>
                </a:solidFill>
              </a:rPr>
              <a:t>prepara </a:t>
            </a:r>
            <a:r>
              <a:rPr lang="es-MX" sz="2400" dirty="0" smtClean="0"/>
              <a:t>espagueti todos los sábados. (Preparar)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David y yo </a:t>
            </a:r>
            <a:r>
              <a:rPr lang="es-MX" sz="2400" dirty="0" smtClean="0">
                <a:solidFill>
                  <a:srgbClr val="0070C0"/>
                </a:solidFill>
              </a:rPr>
              <a:t>vivimos </a:t>
            </a:r>
            <a:r>
              <a:rPr lang="es-MX" sz="2400" dirty="0" smtClean="0"/>
              <a:t>en </a:t>
            </a:r>
            <a:r>
              <a:rPr lang="es-MX" sz="2400" dirty="0" err="1" smtClean="0"/>
              <a:t>Busan</a:t>
            </a:r>
            <a:r>
              <a:rPr lang="es-MX" sz="2400" dirty="0" smtClean="0"/>
              <a:t>, Corea del Sur. (Vivir)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Los estudiantes </a:t>
            </a:r>
            <a:r>
              <a:rPr lang="es-MX" sz="2400" dirty="0" smtClean="0">
                <a:solidFill>
                  <a:srgbClr val="0070C0"/>
                </a:solidFill>
              </a:rPr>
              <a:t>aprenden </a:t>
            </a:r>
            <a:r>
              <a:rPr lang="es-MX" sz="2400" dirty="0" smtClean="0"/>
              <a:t>muchas materias. (Aprender)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Ramón </a:t>
            </a:r>
            <a:r>
              <a:rPr lang="es-MX" sz="2400" dirty="0" smtClean="0">
                <a:solidFill>
                  <a:srgbClr val="0070C0"/>
                </a:solidFill>
              </a:rPr>
              <a:t>corta </a:t>
            </a:r>
            <a:r>
              <a:rPr lang="es-MX" sz="2400" dirty="0" smtClean="0"/>
              <a:t>la carne con un cuchillo. (Cortar)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Yo </a:t>
            </a:r>
            <a:r>
              <a:rPr lang="es-MX" sz="2400" dirty="0" smtClean="0">
                <a:solidFill>
                  <a:srgbClr val="0070C0"/>
                </a:solidFill>
              </a:rPr>
              <a:t>tengo </a:t>
            </a:r>
            <a:r>
              <a:rPr lang="es-MX" sz="2400" dirty="0" smtClean="0"/>
              <a:t>4 años en la escuela. (Tener)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Jenny y Elena </a:t>
            </a:r>
            <a:r>
              <a:rPr lang="es-MX" sz="2400" dirty="0" smtClean="0">
                <a:solidFill>
                  <a:srgbClr val="0070C0"/>
                </a:solidFill>
              </a:rPr>
              <a:t>escriben </a:t>
            </a:r>
            <a:r>
              <a:rPr lang="es-MX" sz="2400" dirty="0" smtClean="0"/>
              <a:t>un cuento cada año. (Escribir)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avión </a:t>
            </a:r>
            <a:r>
              <a:rPr lang="es-MX" sz="2400" dirty="0" smtClean="0">
                <a:solidFill>
                  <a:srgbClr val="0070C0"/>
                </a:solidFill>
              </a:rPr>
              <a:t>desarrolla </a:t>
            </a:r>
            <a:r>
              <a:rPr lang="es-MX" sz="2400" dirty="0" smtClean="0"/>
              <a:t>mucha velocidad. (Desarrollar)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elemento químico </a:t>
            </a:r>
            <a:r>
              <a:rPr lang="es-MX" sz="2400" dirty="0" smtClean="0">
                <a:solidFill>
                  <a:srgbClr val="0070C0"/>
                </a:solidFill>
              </a:rPr>
              <a:t>contiene </a:t>
            </a:r>
            <a:r>
              <a:rPr lang="es-MX" sz="2400" dirty="0" smtClean="0"/>
              <a:t>muchos electrones. (Contener)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apartamento </a:t>
            </a:r>
            <a:r>
              <a:rPr lang="es-MX" sz="2400" dirty="0" smtClean="0">
                <a:solidFill>
                  <a:srgbClr val="0070C0"/>
                </a:solidFill>
              </a:rPr>
              <a:t>absorbe </a:t>
            </a:r>
            <a:r>
              <a:rPr lang="es-MX" sz="2400" dirty="0" smtClean="0"/>
              <a:t>mucho calor en el día. (Absorber)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Rafael, Carlos y yo </a:t>
            </a:r>
            <a:r>
              <a:rPr lang="es-MX" sz="2400" dirty="0" smtClean="0">
                <a:solidFill>
                  <a:srgbClr val="0070C0"/>
                </a:solidFill>
              </a:rPr>
              <a:t>estudiamos </a:t>
            </a:r>
            <a:r>
              <a:rPr lang="es-MX" sz="2400" dirty="0" smtClean="0"/>
              <a:t>mucho. (Estudiar)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tomate </a:t>
            </a:r>
            <a:r>
              <a:rPr lang="es-MX" sz="2400" dirty="0" smtClean="0">
                <a:solidFill>
                  <a:srgbClr val="0070C0"/>
                </a:solidFill>
              </a:rPr>
              <a:t>tiene </a:t>
            </a:r>
            <a:r>
              <a:rPr lang="es-MX" sz="2400" dirty="0" smtClean="0"/>
              <a:t>mucha vitamina C. (Tener)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vidrio </a:t>
            </a:r>
            <a:r>
              <a:rPr lang="es-MX" sz="2400" dirty="0" smtClean="0">
                <a:solidFill>
                  <a:srgbClr val="0070C0"/>
                </a:solidFill>
              </a:rPr>
              <a:t>refleja </a:t>
            </a:r>
            <a:r>
              <a:rPr lang="es-MX" sz="2400" dirty="0" smtClean="0"/>
              <a:t>mucha luz. (Reflejar)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Ellos siempre</a:t>
            </a:r>
            <a:r>
              <a:rPr lang="es-MX" sz="2400" dirty="0">
                <a:solidFill>
                  <a:srgbClr val="0070C0"/>
                </a:solidFill>
              </a:rPr>
              <a:t> </a:t>
            </a:r>
            <a:r>
              <a:rPr lang="es-MX" sz="2400" dirty="0" smtClean="0">
                <a:solidFill>
                  <a:srgbClr val="0070C0"/>
                </a:solidFill>
              </a:rPr>
              <a:t>obtienen </a:t>
            </a:r>
            <a:r>
              <a:rPr lang="es-MX" sz="2400" dirty="0" smtClean="0"/>
              <a:t>mucho éxito en el proyecto. (Obtener)</a:t>
            </a:r>
          </a:p>
        </p:txBody>
      </p:sp>
    </p:spTree>
    <p:extLst>
      <p:ext uri="{BB962C8B-B14F-4D97-AF65-F5344CB8AC3E}">
        <p14:creationId xmlns:p14="http://schemas.microsoft.com/office/powerpoint/2010/main" val="5354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18" y="588135"/>
            <a:ext cx="691866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>
                <a:solidFill>
                  <a:srgbClr val="0070C0"/>
                </a:solidFill>
              </a:rPr>
              <a:t>Present</a:t>
            </a:r>
            <a:r>
              <a:rPr lang="es-MX" sz="2400" b="1" dirty="0" smtClean="0">
                <a:solidFill>
                  <a:srgbClr val="0070C0"/>
                </a:solidFill>
              </a:rPr>
              <a:t> tense of –</a:t>
            </a:r>
            <a:r>
              <a:rPr lang="es-MX" sz="2400" b="1" dirty="0" err="1" smtClean="0">
                <a:solidFill>
                  <a:srgbClr val="FF0000"/>
                </a:solidFill>
              </a:rPr>
              <a:t>ar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ending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verbs</a:t>
            </a:r>
            <a:endParaRPr lang="es-MX" dirty="0" smtClean="0"/>
          </a:p>
          <a:p>
            <a:r>
              <a:rPr lang="es-MX" sz="2400" b="1" dirty="0" err="1" smtClean="0"/>
              <a:t>Drop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(–</a:t>
            </a:r>
            <a:r>
              <a:rPr lang="es-MX" sz="2400" b="1" dirty="0" err="1" smtClean="0">
                <a:solidFill>
                  <a:srgbClr val="7030A0"/>
                </a:solidFill>
              </a:rPr>
              <a:t>ar</a:t>
            </a:r>
            <a:r>
              <a:rPr lang="es-MX" sz="2400" b="1" dirty="0" smtClean="0">
                <a:solidFill>
                  <a:srgbClr val="7030A0"/>
                </a:solidFill>
              </a:rPr>
              <a:t>) </a:t>
            </a:r>
            <a:r>
              <a:rPr lang="es-MX" sz="2400" b="1" dirty="0" smtClean="0"/>
              <a:t>and </a:t>
            </a:r>
            <a:r>
              <a:rPr lang="es-MX" sz="2400" b="1" dirty="0" err="1" smtClean="0"/>
              <a:t>add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following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endings</a:t>
            </a:r>
            <a:r>
              <a:rPr lang="es-MX" sz="2400" b="1" dirty="0" smtClean="0"/>
              <a:t>:</a:t>
            </a:r>
          </a:p>
          <a:p>
            <a:endParaRPr lang="es-MX" sz="2400" b="1" dirty="0"/>
          </a:p>
          <a:p>
            <a:pPr algn="ctr"/>
            <a:r>
              <a:rPr lang="es-MX" sz="2800" b="1" dirty="0" smtClean="0"/>
              <a:t>Cant</a:t>
            </a:r>
            <a:r>
              <a:rPr lang="es-MX" sz="2800" b="1" dirty="0" smtClean="0">
                <a:solidFill>
                  <a:srgbClr val="0070C0"/>
                </a:solidFill>
              </a:rPr>
              <a:t>ar</a:t>
            </a:r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b="1" u="sng" dirty="0" smtClean="0"/>
              <a:t>Singular</a:t>
            </a:r>
          </a:p>
          <a:p>
            <a:r>
              <a:rPr lang="es-MX" sz="2400" dirty="0"/>
              <a:t>y</a:t>
            </a:r>
            <a:r>
              <a:rPr lang="es-MX" sz="2400" dirty="0" smtClean="0"/>
              <a:t>o	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o</a:t>
            </a:r>
          </a:p>
          <a:p>
            <a:r>
              <a:rPr lang="es-MX" sz="2400" dirty="0"/>
              <a:t>t</a:t>
            </a:r>
            <a:r>
              <a:rPr lang="es-MX" sz="2400" dirty="0" smtClean="0"/>
              <a:t>ú	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as</a:t>
            </a:r>
          </a:p>
          <a:p>
            <a:r>
              <a:rPr lang="es-MX" sz="2400" dirty="0" smtClean="0"/>
              <a:t>él/ella/</a:t>
            </a:r>
            <a:r>
              <a:rPr lang="es-MX" sz="2400" dirty="0" err="1" smtClean="0"/>
              <a:t>it</a:t>
            </a:r>
            <a:r>
              <a:rPr lang="es-MX" sz="2400" dirty="0" smtClean="0"/>
              <a:t>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a</a:t>
            </a:r>
          </a:p>
          <a:p>
            <a:r>
              <a:rPr lang="es-MX" sz="2400" dirty="0" smtClean="0"/>
              <a:t>usted(formal)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a</a:t>
            </a:r>
          </a:p>
          <a:p>
            <a:endParaRPr lang="es-MX" sz="2400" dirty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dirty="0" smtClean="0"/>
              <a:t>nosotros/as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amos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stedes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an</a:t>
            </a:r>
          </a:p>
          <a:p>
            <a:r>
              <a:rPr lang="es-MX" sz="2400" dirty="0" smtClean="0"/>
              <a:t>ellos/ellas		</a:t>
            </a:r>
            <a:r>
              <a:rPr lang="es-MX" sz="2400" b="1" dirty="0" smtClean="0"/>
              <a:t>cant</a:t>
            </a:r>
            <a:r>
              <a:rPr lang="es-MX" sz="2400" b="1" dirty="0" smtClean="0">
                <a:solidFill>
                  <a:srgbClr val="0070C0"/>
                </a:solidFill>
              </a:rPr>
              <a:t>an</a:t>
            </a:r>
            <a:endParaRPr lang="es-MX" sz="2400" b="1" dirty="0">
              <a:solidFill>
                <a:srgbClr val="0070C0"/>
              </a:solidFill>
            </a:endParaRPr>
          </a:p>
          <a:p>
            <a:endParaRPr lang="es-MX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245768" y="2117558"/>
            <a:ext cx="1187116" cy="12192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432884" y="3388901"/>
            <a:ext cx="1251285" cy="673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 smtClean="0"/>
              <a:t>Drop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932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18" y="588135"/>
            <a:ext cx="691866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>
                <a:solidFill>
                  <a:srgbClr val="0070C0"/>
                </a:solidFill>
              </a:rPr>
              <a:t>Present</a:t>
            </a:r>
            <a:r>
              <a:rPr lang="es-MX" sz="2400" b="1" dirty="0" smtClean="0">
                <a:solidFill>
                  <a:srgbClr val="0070C0"/>
                </a:solidFill>
              </a:rPr>
              <a:t> tense of –</a:t>
            </a:r>
            <a:r>
              <a:rPr lang="es-MX" sz="2400" b="1" dirty="0" err="1">
                <a:solidFill>
                  <a:srgbClr val="FF0000"/>
                </a:solidFill>
              </a:rPr>
              <a:t>e</a:t>
            </a:r>
            <a:r>
              <a:rPr lang="es-MX" sz="2400" b="1" dirty="0" err="1" smtClean="0">
                <a:solidFill>
                  <a:srgbClr val="FF0000"/>
                </a:solidFill>
              </a:rPr>
              <a:t>r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ending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verbs</a:t>
            </a:r>
            <a:endParaRPr lang="es-MX" dirty="0" smtClean="0"/>
          </a:p>
          <a:p>
            <a:r>
              <a:rPr lang="es-MX" sz="2400" b="1" dirty="0" err="1" smtClean="0"/>
              <a:t>Drop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(–</a:t>
            </a:r>
            <a:r>
              <a:rPr lang="es-MX" sz="2400" b="1" dirty="0" err="1">
                <a:solidFill>
                  <a:srgbClr val="7030A0"/>
                </a:solidFill>
              </a:rPr>
              <a:t>e</a:t>
            </a:r>
            <a:r>
              <a:rPr lang="es-MX" sz="2400" b="1" dirty="0" err="1" smtClean="0">
                <a:solidFill>
                  <a:srgbClr val="7030A0"/>
                </a:solidFill>
              </a:rPr>
              <a:t>r</a:t>
            </a:r>
            <a:r>
              <a:rPr lang="es-MX" sz="2400" b="1" dirty="0" smtClean="0">
                <a:solidFill>
                  <a:srgbClr val="7030A0"/>
                </a:solidFill>
              </a:rPr>
              <a:t>) </a:t>
            </a:r>
            <a:r>
              <a:rPr lang="es-MX" sz="2400" b="1" dirty="0" smtClean="0"/>
              <a:t>and </a:t>
            </a:r>
            <a:r>
              <a:rPr lang="es-MX" sz="2400" b="1" dirty="0" err="1" smtClean="0"/>
              <a:t>add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following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endings</a:t>
            </a:r>
            <a:r>
              <a:rPr lang="es-MX" sz="2400" b="1" dirty="0" smtClean="0"/>
              <a:t>:</a:t>
            </a:r>
          </a:p>
          <a:p>
            <a:endParaRPr lang="es-MX" sz="2400" b="1" dirty="0"/>
          </a:p>
          <a:p>
            <a:pPr algn="ctr"/>
            <a:r>
              <a:rPr lang="es-MX" sz="2800" b="1" dirty="0" smtClean="0"/>
              <a:t>Aprend</a:t>
            </a:r>
            <a:r>
              <a:rPr lang="es-MX" sz="2800" b="1" dirty="0" smtClean="0">
                <a:solidFill>
                  <a:srgbClr val="0070C0"/>
                </a:solidFill>
              </a:rPr>
              <a:t>er</a:t>
            </a:r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b="1" u="sng" dirty="0" smtClean="0"/>
              <a:t>Singular</a:t>
            </a:r>
          </a:p>
          <a:p>
            <a:r>
              <a:rPr lang="es-MX" sz="2400" dirty="0"/>
              <a:t>y</a:t>
            </a:r>
            <a:r>
              <a:rPr lang="es-MX" sz="2400" dirty="0" smtClean="0"/>
              <a:t>o			</a:t>
            </a:r>
            <a:r>
              <a:rPr lang="es-MX" sz="2400" b="1" dirty="0" smtClean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o</a:t>
            </a:r>
          </a:p>
          <a:p>
            <a:r>
              <a:rPr lang="es-MX" sz="2400" dirty="0"/>
              <a:t>t</a:t>
            </a:r>
            <a:r>
              <a:rPr lang="es-MX" sz="2400" dirty="0" smtClean="0"/>
              <a:t>ú			</a:t>
            </a:r>
            <a:r>
              <a:rPr lang="es-MX" sz="2400" b="1" dirty="0" smtClean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es</a:t>
            </a:r>
          </a:p>
          <a:p>
            <a:r>
              <a:rPr lang="es-MX" sz="2400" dirty="0" smtClean="0"/>
              <a:t>él/ella/</a:t>
            </a:r>
            <a:r>
              <a:rPr lang="es-MX" sz="2400" dirty="0" err="1" smtClean="0"/>
              <a:t>it</a:t>
            </a:r>
            <a:r>
              <a:rPr lang="es-MX" sz="2400" dirty="0" smtClean="0"/>
              <a:t>		</a:t>
            </a:r>
            <a:r>
              <a:rPr lang="es-MX" sz="2400" b="1" dirty="0" smtClean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e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sted(formal)		</a:t>
            </a:r>
            <a:r>
              <a:rPr lang="es-MX" sz="2400" b="1" dirty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e</a:t>
            </a:r>
          </a:p>
          <a:p>
            <a:endParaRPr lang="es-MX" sz="2400" dirty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dirty="0" smtClean="0"/>
              <a:t>nosotros/as		</a:t>
            </a:r>
            <a:r>
              <a:rPr lang="es-MX" sz="2400" b="1" dirty="0" smtClean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emos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stedes		</a:t>
            </a:r>
            <a:r>
              <a:rPr lang="es-MX" sz="2400" b="1" dirty="0" smtClean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en</a:t>
            </a:r>
          </a:p>
          <a:p>
            <a:r>
              <a:rPr lang="es-MX" sz="2400" dirty="0" smtClean="0"/>
              <a:t>ellos/ellas		</a:t>
            </a:r>
            <a:r>
              <a:rPr lang="es-MX" sz="2400" b="1" dirty="0" smtClean="0"/>
              <a:t>aprend</a:t>
            </a:r>
            <a:r>
              <a:rPr lang="es-MX" sz="2400" b="1" dirty="0" smtClean="0">
                <a:solidFill>
                  <a:srgbClr val="0070C0"/>
                </a:solidFill>
              </a:rPr>
              <a:t>en</a:t>
            </a:r>
            <a:endParaRPr lang="es-MX" sz="2400" b="1" dirty="0">
              <a:solidFill>
                <a:srgbClr val="0070C0"/>
              </a:solidFill>
            </a:endParaRPr>
          </a:p>
          <a:p>
            <a:endParaRPr lang="es-MX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454315" y="2133600"/>
            <a:ext cx="1187116" cy="12192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641431" y="3404943"/>
            <a:ext cx="1251285" cy="673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 smtClean="0"/>
              <a:t>Drop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7644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18" y="588135"/>
            <a:ext cx="691866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>
                <a:solidFill>
                  <a:srgbClr val="0070C0"/>
                </a:solidFill>
              </a:rPr>
              <a:t>Present</a:t>
            </a:r>
            <a:r>
              <a:rPr lang="es-MX" sz="2400" b="1" dirty="0" smtClean="0">
                <a:solidFill>
                  <a:srgbClr val="0070C0"/>
                </a:solidFill>
              </a:rPr>
              <a:t> tense of –</a:t>
            </a:r>
            <a:r>
              <a:rPr lang="es-MX" sz="2400" b="1" dirty="0">
                <a:solidFill>
                  <a:srgbClr val="FF0000"/>
                </a:solidFill>
              </a:rPr>
              <a:t>i</a:t>
            </a:r>
            <a:r>
              <a:rPr lang="es-MX" sz="2400" b="1" dirty="0" smtClean="0">
                <a:solidFill>
                  <a:srgbClr val="FF0000"/>
                </a:solidFill>
              </a:rPr>
              <a:t>r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ending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verbs</a:t>
            </a:r>
            <a:endParaRPr lang="es-MX" dirty="0" smtClean="0"/>
          </a:p>
          <a:p>
            <a:r>
              <a:rPr lang="es-MX" sz="2400" b="1" dirty="0" err="1" smtClean="0"/>
              <a:t>Drop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(–</a:t>
            </a:r>
            <a:r>
              <a:rPr lang="es-MX" sz="2400" b="1" dirty="0">
                <a:solidFill>
                  <a:srgbClr val="7030A0"/>
                </a:solidFill>
              </a:rPr>
              <a:t>i</a:t>
            </a:r>
            <a:r>
              <a:rPr lang="es-MX" sz="2400" b="1" dirty="0" smtClean="0">
                <a:solidFill>
                  <a:srgbClr val="7030A0"/>
                </a:solidFill>
              </a:rPr>
              <a:t>r) </a:t>
            </a:r>
            <a:r>
              <a:rPr lang="es-MX" sz="2400" b="1" dirty="0" smtClean="0"/>
              <a:t>and </a:t>
            </a:r>
            <a:r>
              <a:rPr lang="es-MX" sz="2400" b="1" dirty="0" err="1" smtClean="0"/>
              <a:t>add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following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endings</a:t>
            </a:r>
            <a:r>
              <a:rPr lang="es-MX" sz="2400" b="1" dirty="0" smtClean="0"/>
              <a:t>:</a:t>
            </a:r>
          </a:p>
          <a:p>
            <a:endParaRPr lang="es-MX" sz="2400" b="1" dirty="0"/>
          </a:p>
          <a:p>
            <a:pPr algn="ctr"/>
            <a:r>
              <a:rPr lang="es-MX" sz="2800" b="1" dirty="0" smtClean="0"/>
              <a:t>Viv</a:t>
            </a:r>
            <a:r>
              <a:rPr lang="es-MX" sz="2800" b="1" dirty="0">
                <a:solidFill>
                  <a:srgbClr val="0070C0"/>
                </a:solidFill>
              </a:rPr>
              <a:t>i</a:t>
            </a:r>
            <a:r>
              <a:rPr lang="es-MX" sz="2800" b="1" dirty="0" smtClean="0">
                <a:solidFill>
                  <a:srgbClr val="0070C0"/>
                </a:solidFill>
              </a:rPr>
              <a:t>r</a:t>
            </a:r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b="1" u="sng" dirty="0" smtClean="0"/>
              <a:t>Singular</a:t>
            </a:r>
          </a:p>
          <a:p>
            <a:r>
              <a:rPr lang="es-MX" sz="2400" dirty="0"/>
              <a:t>y</a:t>
            </a:r>
            <a:r>
              <a:rPr lang="es-MX" sz="2400" dirty="0" smtClean="0"/>
              <a:t>o	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o</a:t>
            </a:r>
          </a:p>
          <a:p>
            <a:r>
              <a:rPr lang="es-MX" sz="2400" dirty="0"/>
              <a:t>t</a:t>
            </a:r>
            <a:r>
              <a:rPr lang="es-MX" sz="2400" dirty="0" smtClean="0"/>
              <a:t>ú	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es</a:t>
            </a:r>
          </a:p>
          <a:p>
            <a:r>
              <a:rPr lang="es-MX" sz="2400" dirty="0" smtClean="0"/>
              <a:t>él/ella/</a:t>
            </a:r>
            <a:r>
              <a:rPr lang="es-MX" sz="2400" dirty="0" err="1" smtClean="0"/>
              <a:t>it</a:t>
            </a:r>
            <a:r>
              <a:rPr lang="es-MX" sz="2400" dirty="0" smtClean="0"/>
              <a:t>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e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sted(formal)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e</a:t>
            </a:r>
          </a:p>
          <a:p>
            <a:endParaRPr lang="es-MX" sz="2400" dirty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dirty="0" smtClean="0"/>
              <a:t>nosotros/as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imos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stedes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en</a:t>
            </a:r>
          </a:p>
          <a:p>
            <a:r>
              <a:rPr lang="es-MX" sz="2400" dirty="0" smtClean="0"/>
              <a:t>ellos/ellas		</a:t>
            </a:r>
            <a:r>
              <a:rPr lang="es-MX" sz="2400" b="1" dirty="0" smtClean="0"/>
              <a:t>viv</a:t>
            </a:r>
            <a:r>
              <a:rPr lang="es-MX" sz="2400" b="1" dirty="0" smtClean="0">
                <a:solidFill>
                  <a:srgbClr val="0070C0"/>
                </a:solidFill>
              </a:rPr>
              <a:t>en</a:t>
            </a:r>
            <a:endParaRPr lang="es-MX" sz="2400" b="1" dirty="0">
              <a:solidFill>
                <a:srgbClr val="0070C0"/>
              </a:solidFill>
            </a:endParaRPr>
          </a:p>
          <a:p>
            <a:endParaRPr lang="es-MX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5085347" y="2117558"/>
            <a:ext cx="1187116" cy="12192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272463" y="3388901"/>
            <a:ext cx="1251285" cy="673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 smtClean="0"/>
              <a:t>Drop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352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995" y="657726"/>
            <a:ext cx="8828699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/>
              <a:t>Write the correct verb conjugation in the blank space.</a:t>
            </a:r>
          </a:p>
          <a:p>
            <a:endParaRPr lang="es-MX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María ________ espagueti todos los sábados. (Preparar)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David y yo __________ en </a:t>
            </a:r>
            <a:r>
              <a:rPr lang="es-MX" sz="2400" dirty="0" err="1" smtClean="0"/>
              <a:t>Busan</a:t>
            </a:r>
            <a:r>
              <a:rPr lang="es-MX" sz="2400" dirty="0" smtClean="0"/>
              <a:t>, Corea del Sur. (Vivir)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Los estudiantes ___________ muchas materias. (Aprender)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Ramón ___________ la carne con un cuchillo. (Cortar)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Yo __________ 4 años en la escuela. (Tener)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Jenny y Elena ____________ un cuento cada año. (Escribir)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avión ___________ mucha velocidad. (Desarrollar)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elemento químico _________ muchos electrones. (Contener)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apartamento ___________ mucho calor en el día. (Absorber)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Rafael, Carlos y yo __________ mucho. (Estudiar)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tomate ___________ mucha vitamina C. (Tener)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 vidrio ___________ mucha luz. (Reflejar)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/>
              <a:t>Ellos siempre___________ mucho éxito en el proyecto. (Obtener)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417096" y="304800"/>
            <a:ext cx="99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Answers</a:t>
            </a:r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6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2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0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382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30</cp:revision>
  <dcterms:created xsi:type="dcterms:W3CDTF">2013-09-22T05:09:38Z</dcterms:created>
  <dcterms:modified xsi:type="dcterms:W3CDTF">2013-09-22T06:37:11Z</dcterms:modified>
</cp:coreProperties>
</file>