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261" r:id="rId3"/>
    <p:sldId id="258" r:id="rId4"/>
    <p:sldId id="260" r:id="rId5"/>
    <p:sldId id="274" r:id="rId6"/>
    <p:sldId id="264" r:id="rId7"/>
    <p:sldId id="262" r:id="rId8"/>
    <p:sldId id="263" r:id="rId9"/>
    <p:sldId id="272" r:id="rId10"/>
    <p:sldId id="275" r:id="rId11"/>
    <p:sldId id="267" r:id="rId12"/>
    <p:sldId id="265" r:id="rId13"/>
    <p:sldId id="266" r:id="rId14"/>
    <p:sldId id="268" r:id="rId15"/>
    <p:sldId id="276" r:id="rId16"/>
    <p:sldId id="277" r:id="rId17"/>
    <p:sldId id="284" r:id="rId18"/>
    <p:sldId id="278" r:id="rId19"/>
    <p:sldId id="283" r:id="rId20"/>
    <p:sldId id="279" r:id="rId21"/>
    <p:sldId id="282" r:id="rId22"/>
    <p:sldId id="281" r:id="rId23"/>
    <p:sldId id="280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6" r:id="rId44"/>
    <p:sldId id="305" r:id="rId45"/>
    <p:sldId id="304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34" r:id="rId56"/>
    <p:sldId id="316" r:id="rId57"/>
    <p:sldId id="333" r:id="rId58"/>
    <p:sldId id="317" r:id="rId59"/>
    <p:sldId id="318" r:id="rId60"/>
    <p:sldId id="319" r:id="rId61"/>
    <p:sldId id="320" r:id="rId62"/>
    <p:sldId id="321" r:id="rId63"/>
    <p:sldId id="323" r:id="rId64"/>
    <p:sldId id="322" r:id="rId65"/>
    <p:sldId id="324" r:id="rId66"/>
    <p:sldId id="325" r:id="rId67"/>
    <p:sldId id="326" r:id="rId68"/>
    <p:sldId id="327" r:id="rId69"/>
    <p:sldId id="328" r:id="rId70"/>
    <p:sldId id="330" r:id="rId71"/>
    <p:sldId id="329" r:id="rId72"/>
    <p:sldId id="331" r:id="rId73"/>
    <p:sldId id="332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2" autoAdjust="0"/>
    <p:restoredTop sz="90409" autoAdjust="0"/>
  </p:normalViewPr>
  <p:slideViewPr>
    <p:cSldViewPr>
      <p:cViewPr varScale="1">
        <p:scale>
          <a:sx n="74" d="100"/>
          <a:sy n="74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frm=1&amp;source=images&amp;cd=&amp;cad=rja&amp;docid=Q_gaDKjvY8yT1M&amp;tbnid=BaU_7e-4rjh6yM:&amp;ved=0CAUQjRw&amp;url=http://horseandculture.wordpress.com/tag/equestrian-art/page/2/&amp;ei=Wzs1UcTlOOSjiAfYlYB4&amp;bvm=bv.43148975,d.aGc&amp;psig=AFQjCNEfTZNwDb5yfFxABTEzFi8JTHQqbg&amp;ust=1362529419086509" TargetMode="External"/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28812-627C-4F4C-9C74-D0F128EAED3E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</dgm:pt>
    <dgm:pt modelId="{AA251C4A-348A-49EB-8DF9-5360D56896A4}">
      <dgm:prSet phldrT="[Text]" phldr="1"/>
      <dgm:spPr/>
      <dgm:t>
        <a:bodyPr/>
        <a:lstStyle/>
        <a:p>
          <a:endParaRPr lang="es-MX"/>
        </a:p>
      </dgm:t>
    </dgm:pt>
    <dgm:pt modelId="{968D6543-744C-4D70-8D6A-6C7A79DBA17F}" type="parTrans" cxnId="{5A37F82A-9511-4416-BA2D-E22E779B42A0}">
      <dgm:prSet/>
      <dgm:spPr/>
      <dgm:t>
        <a:bodyPr/>
        <a:lstStyle/>
        <a:p>
          <a:endParaRPr lang="es-MX"/>
        </a:p>
      </dgm:t>
    </dgm:pt>
    <dgm:pt modelId="{4A279547-234A-4366-8FDF-0FC8E8B236D8}" type="sibTrans" cxnId="{5A37F82A-9511-4416-BA2D-E22E779B42A0}">
      <dgm:prSet/>
      <dgm:spPr/>
      <dgm:t>
        <a:bodyPr/>
        <a:lstStyle/>
        <a:p>
          <a:endParaRPr lang="es-MX"/>
        </a:p>
      </dgm:t>
    </dgm:pt>
    <dgm:pt modelId="{92EFBE13-CAA4-4E91-97E1-B62D8057C44F}" type="pres">
      <dgm:prSet presAssocID="{1F328812-627C-4F4C-9C74-D0F128EAED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9F79EC-17A0-46B9-9658-429FCBE2A198}" type="pres">
      <dgm:prSet presAssocID="{AA251C4A-348A-49EB-8DF9-5360D56896A4}" presName="hierRoot1" presStyleCnt="0"/>
      <dgm:spPr/>
    </dgm:pt>
    <dgm:pt modelId="{7B3085F8-9D8C-4D28-B1CC-D47569CDB577}" type="pres">
      <dgm:prSet presAssocID="{AA251C4A-348A-49EB-8DF9-5360D56896A4}" presName="composite" presStyleCnt="0"/>
      <dgm:spPr/>
    </dgm:pt>
    <dgm:pt modelId="{9001F521-FD26-4CC8-B4CD-152760164E0B}" type="pres">
      <dgm:prSet presAssocID="{AA251C4A-348A-49EB-8DF9-5360D56896A4}" presName="image" presStyleLbl="node0" presStyleIdx="0" presStyleCnt="1" custScaleX="83249" custScaleY="85912" custLinFactX="63210" custLinFactNeighborX="100000" custLinFactNeighborY="19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id="0" name="" descr="http://horseandculture.files.wordpress.com/2012/04/301588_10150338769908182_348072333181_8167089_599337933_n.jpg">
            <a:hlinkClick xmlns:r="http://schemas.openxmlformats.org/officeDocument/2006/relationships" r:id="rId2"/>
          </dgm14:cNvPr>
        </a:ext>
      </dgm:extLst>
    </dgm:pt>
    <dgm:pt modelId="{5390F44A-F888-4455-BFFF-E05C760DC879}" type="pres">
      <dgm:prSet presAssocID="{AA251C4A-348A-49EB-8DF9-5360D56896A4}" presName="text" presStyleLbl="revTx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D7115C9-9C8A-4C2F-8CFB-63A014F29825}" type="pres">
      <dgm:prSet presAssocID="{AA251C4A-348A-49EB-8DF9-5360D56896A4}" presName="hierChild2" presStyleCnt="0"/>
      <dgm:spPr/>
    </dgm:pt>
  </dgm:ptLst>
  <dgm:cxnLst>
    <dgm:cxn modelId="{07A2FE5F-6A4A-4497-A7E4-0E42FF9A2579}" type="presOf" srcId="{AA251C4A-348A-49EB-8DF9-5360D56896A4}" destId="{5390F44A-F888-4455-BFFF-E05C760DC879}" srcOrd="0" destOrd="0" presId="urn:microsoft.com/office/officeart/2009/layout/CirclePictureHierarchy"/>
    <dgm:cxn modelId="{B859E933-EB22-4DDF-8FBF-4014401E8A68}" type="presOf" srcId="{1F328812-627C-4F4C-9C74-D0F128EAED3E}" destId="{92EFBE13-CAA4-4E91-97E1-B62D8057C44F}" srcOrd="0" destOrd="0" presId="urn:microsoft.com/office/officeart/2009/layout/CirclePictureHierarchy"/>
    <dgm:cxn modelId="{5A37F82A-9511-4416-BA2D-E22E779B42A0}" srcId="{1F328812-627C-4F4C-9C74-D0F128EAED3E}" destId="{AA251C4A-348A-49EB-8DF9-5360D56896A4}" srcOrd="0" destOrd="0" parTransId="{968D6543-744C-4D70-8D6A-6C7A79DBA17F}" sibTransId="{4A279547-234A-4366-8FDF-0FC8E8B236D8}"/>
    <dgm:cxn modelId="{8E55EC3F-0453-46C4-9090-7BB321420300}" type="presParOf" srcId="{92EFBE13-CAA4-4E91-97E1-B62D8057C44F}" destId="{BC9F79EC-17A0-46B9-9658-429FCBE2A198}" srcOrd="0" destOrd="0" presId="urn:microsoft.com/office/officeart/2009/layout/CirclePictureHierarchy"/>
    <dgm:cxn modelId="{8D515017-3F1E-49A6-9758-7A2776CC967E}" type="presParOf" srcId="{BC9F79EC-17A0-46B9-9658-429FCBE2A198}" destId="{7B3085F8-9D8C-4D28-B1CC-D47569CDB577}" srcOrd="0" destOrd="0" presId="urn:microsoft.com/office/officeart/2009/layout/CirclePictureHierarchy"/>
    <dgm:cxn modelId="{AFDF9567-4607-4041-BEA5-1C7D753D283A}" type="presParOf" srcId="{7B3085F8-9D8C-4D28-B1CC-D47569CDB577}" destId="{9001F521-FD26-4CC8-B4CD-152760164E0B}" srcOrd="0" destOrd="0" presId="urn:microsoft.com/office/officeart/2009/layout/CirclePictureHierarchy"/>
    <dgm:cxn modelId="{0A56D863-9234-41A6-B9FA-BB11472DDA73}" type="presParOf" srcId="{7B3085F8-9D8C-4D28-B1CC-D47569CDB577}" destId="{5390F44A-F888-4455-BFFF-E05C760DC879}" srcOrd="1" destOrd="0" presId="urn:microsoft.com/office/officeart/2009/layout/CirclePictureHierarchy"/>
    <dgm:cxn modelId="{0CF64FC4-D74A-441B-BCB8-7E667199FCC3}" type="presParOf" srcId="{BC9F79EC-17A0-46B9-9658-429FCBE2A198}" destId="{1D7115C9-9C8A-4C2F-8CFB-63A014F29825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BDDEC-9A24-4B0D-88CE-31636837D469}" type="datetimeFigureOut">
              <a:rPr lang="es-MX" smtClean="0"/>
              <a:t>24/11/2013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1F795-B520-432E-A8AF-C85F61D59D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1F795-B520-432E-A8AF-C85F61D59D3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30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1F795-B520-432E-A8AF-C85F61D59D3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30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1F795-B520-432E-A8AF-C85F61D59D3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30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1F795-B520-432E-A8AF-C85F61D59D33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30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906-D6E3-4124-A131-6908DED513B7}" type="datetime1">
              <a:rPr lang="es-MX" smtClean="0"/>
              <a:t>24/11/2013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34C4-80F9-45E4-82B0-33481FA091A7}" type="datetime1">
              <a:rPr lang="es-MX" smtClean="0"/>
              <a:t>24/11/2013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3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1CEB-DC6B-4BFA-A4BC-A1DBD6C96A7B}" type="datetime1">
              <a:rPr lang="es-MX" smtClean="0"/>
              <a:t>24/11/2013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4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F9E0-5C64-4F55-AFC7-D66BAA24E32E}" type="datetime1">
              <a:rPr lang="es-MX" smtClean="0"/>
              <a:t>24/11/2013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28A-3929-4982-9C99-FC6C4535E312}" type="datetime1">
              <a:rPr lang="es-MX" smtClean="0"/>
              <a:t>24/11/2013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7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1497-0CDE-410B-A137-99A2BA3C7839}" type="datetime1">
              <a:rPr lang="es-MX" smtClean="0"/>
              <a:t>24/11/2013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2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68DB-B71A-4599-9215-140CBA611332}" type="datetime1">
              <a:rPr lang="es-MX" smtClean="0"/>
              <a:t>24/11/2013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9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611B-2933-48D9-9A1A-6CE5C1E836F7}" type="datetime1">
              <a:rPr lang="es-MX" smtClean="0"/>
              <a:t>24/11/2013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91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83CE-33FE-4AA9-BBD2-4E6D95E36AA9}" type="datetime1">
              <a:rPr lang="es-MX" smtClean="0"/>
              <a:t>24/11/2013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9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027-D163-42DE-BA61-C03453B385B9}" type="datetime1">
              <a:rPr lang="es-MX" smtClean="0"/>
              <a:t>24/11/2013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0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D28D-C7C8-406F-B9A9-9642E0F530C9}" type="datetime1">
              <a:rPr lang="es-MX" smtClean="0"/>
              <a:t>24/11/2013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8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5A87-803A-400E-9E0B-AB7C535FB6DE}" type="datetime1">
              <a:rPr lang="es-MX" smtClean="0"/>
              <a:t>24/11/2013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AF32-F173-4D7F-BECC-73CBB2F500C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122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uiseweb.com/CARNIVAL-LEGEND-PHOTO-GALLERY-01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youtu.be/2aDYwWSdmP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4.bp.blogspot.com/-b_75SFCVGbQ/UJX6oNHYrPI/AAAAAAABsi0/a5jU-GHTu1U/s1600/2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youtu.be/1PSnw4YY6p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KleyIGt7JxvVFM&amp;tbnid=sk416wRHTtfMNM:&amp;ved=0CAUQjRw&amp;url=http://www.comosolucionarproblemasdepareja.info/como-resolver-problemas-de-pareja-5-pasos-basicos/&amp;ei=fEcOUZGJF4_wigKl24DIDw&amp;bvm=bv.41867550,d.cGE&amp;psig=AFQjCNGfxdThT9v2UwK4BSW6DD96byr6mg&amp;ust=135997666964936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KleyIGt7JxvVFM&amp;tbnid=sk416wRHTtfMNM:&amp;ved=0CAUQjRw&amp;url=http://www.comosolucionarproblemasdepareja.info/como-resolver-problemas-de-pareja-5-pasos-basicos/&amp;ei=fEcOUZGJF4_wigKl24DIDw&amp;bvm=bv.41867550,d.cGE&amp;psig=AFQjCNGfxdThT9v2UwK4BSW6DD96byr6mg&amp;ust=135997666964936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hyperlink" Target="http://3.bp.blogspot.com/-kxsUjRVLiKw/TfJJEZGeX5I/AAAAAAAAdmY/4lCmuuphYhs/s1600/ElTirano_2358_1.gif" TargetMode="External"/><Relationship Id="rId2" Type="http://schemas.openxmlformats.org/officeDocument/2006/relationships/hyperlink" Target="http://www.google.com/url?sa=i&amp;rct=j&amp;q=&amp;esrc=s&amp;frm=1&amp;source=images&amp;cd=&amp;cad=rja&amp;docid=KleyIGt7JxvVFM&amp;tbnid=sk416wRHTtfMNM:&amp;ved=0CAUQjRw&amp;url=http://www.comosolucionarproblemasdepareja.info/como-resolver-problemas-de-pareja-5-pasos-basicos/&amp;ei=fEcOUZGJF4_wigKl24DIDw&amp;bvm=bv.41867550,d.cGE&amp;psig=AFQjCNGfxdThT9v2UwK4BSW6DD96byr6mg&amp;ust=135997666964936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chroniclejournal.com/sites/default/files/publications/horizons/issues/2012/may/images/travel-agents-reclaim-spotlight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e1vd98TxbdYOiM&amp;tbnid=T655cA15ZaNfBM:&amp;ved=0CAUQjRw&amp;url=http://www.02b.com/es/notices/2012/07/las_agencias_de_viajes_absorberan_la_subida_de_las_tasas_aereas_3346.php&amp;ei=704OUdjIEoKEiwKR3oCwDw&amp;psig=AFQjCNEqU5FfxFkL7BFqbHQAoev-gvxw0g&amp;ust=135997858137294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Yo3bRdwbBwBj0M&amp;tbnid=q20QiXe2NND5gM:&amp;ved=0CAUQjRw&amp;url=http://www.forodenuevayork.com/viewtopic.php?f=1&amp;t=17437&amp;ei=MAAPUezPDcmtiAeInIDQBg&amp;psig=AFQjCNEEhSLnxKqQV9H_5EHPLTUE_f4SJA&amp;ust=1360023912128716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://www.google.com/url?sa=i&amp;rct=j&amp;q=&amp;esrc=s&amp;frm=1&amp;source=images&amp;cd=&amp;cad=rja&amp;docid=rsYRvzFUJ86o4M&amp;tbnid=NRyzf6RFK_cI0M:&amp;ved=0CAUQjRw&amp;url=http://chenglianapparel.en.made-in-china.com/product/JbqQfSruOCVt/China-Men-Beachwear-for-Summer-BW001-.html&amp;ei=SzQPUcChDO2ViAek6ICYCA&amp;psig=AFQjCNFQm2nvanFhCC4v9WOxB-x9cLYr1A&amp;ust=1360037198643285" TargetMode="External"/><Relationship Id="rId26" Type="http://schemas.openxmlformats.org/officeDocument/2006/relationships/hyperlink" Target="http://www.google.com/url?sa=i&amp;rct=j&amp;q=&amp;esrc=s&amp;frm=1&amp;source=images&amp;cd=&amp;cad=rja&amp;docid=FDsd9mHtaEgBaM&amp;tbnid=RGMya17kCYogZM:&amp;ved=0CAUQjRw&amp;url=http://www.digitaltrends.com/lifestyle/credit-card-transactions-are-about-to-become-more-expensive/&amp;ei=mTUPUdfHBeyuiQeR14DIAw&amp;bvm=bv.41867550,d.aGc&amp;psig=AFQjCNGMuiSyXCct0xFGzjFsR-le9rjQog&amp;ust=1360037653841525" TargetMode="External"/><Relationship Id="rId3" Type="http://schemas.openxmlformats.org/officeDocument/2006/relationships/image" Target="../media/image21.jpeg"/><Relationship Id="rId21" Type="http://schemas.openxmlformats.org/officeDocument/2006/relationships/image" Target="../media/image30.jpeg"/><Relationship Id="rId7" Type="http://schemas.openxmlformats.org/officeDocument/2006/relationships/image" Target="../media/image23.jpeg"/><Relationship Id="rId12" Type="http://schemas.openxmlformats.org/officeDocument/2006/relationships/hyperlink" Target="http://www.google.com/url?sa=i&amp;rct=j&amp;q=&amp;esrc=s&amp;frm=1&amp;source=images&amp;cd=&amp;cad=rja&amp;docid=lZPKg3sm9EvRfM&amp;tbnid=c04GwKEyV52CIM:&amp;ved=0CAUQjRw&amp;url=http://servicio.mercadolibre.com.ve/MLV-40727346-alquiler-vehiculos-rent-a-car-isla-margarita-autos-_JM&amp;ei=9AAPUaWuAumYiAfo0YDICA&amp;psig=AFQjCNE1iYXkIlu4jSRaNRXt0FQMUSX6yQ&amp;ust=1360024178930368" TargetMode="External"/><Relationship Id="rId17" Type="http://schemas.openxmlformats.org/officeDocument/2006/relationships/image" Target="../media/image28.jpeg"/><Relationship Id="rId25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VBr4AdbyVvstEM&amp;tbnid=cNrzucb_T9wLQM:&amp;ved=0CAUQjRw&amp;url=http://consulmex.sre.gob.mx/detroit/index.php/pasaportes&amp;ei=yv4OUaiSK66ViAfHr4GICw&amp;bvm=bv.41867550,d.aGc&amp;psig=AFQjCNFONlyp9b_T80x36KFfsYlHoe6a1w&amp;ust=1360023602887275" TargetMode="External"/><Relationship Id="rId16" Type="http://schemas.openxmlformats.org/officeDocument/2006/relationships/hyperlink" Target="http://www.google.com/url?sa=i&amp;rct=j&amp;q=&amp;esrc=s&amp;frm=1&amp;source=images&amp;cd=&amp;cad=rja&amp;docid=WHzKb2lXeZOD1M&amp;tbnid=V3h1Cof1zadpIM:&amp;ved=0CAUQjRw&amp;url=http://life.paperblog.com/beach-wear-245708/&amp;ei=gzMPUdvCF6a4iQeYxYG4Bg&amp;psig=AFQjCNGW8qxf7kUYTyr_LGAKaKuvTrBzsg&amp;ust=1360037121999435" TargetMode="External"/><Relationship Id="rId20" Type="http://schemas.openxmlformats.org/officeDocument/2006/relationships/hyperlink" Target="http://www.google.com/url?sa=i&amp;rct=j&amp;q=&amp;esrc=s&amp;frm=1&amp;source=images&amp;cd=&amp;cad=rja&amp;docid=ncDLFe4Pz4t2UM&amp;tbnid=KpKuBL-IOeUD-M:&amp;ved=0CAUQjRw&amp;url=http://beachwearaccessories.com/men-shirts.html&amp;ei=ZzQPUfcGwbWJB9v2gNAP&amp;psig=AFQjCNFQm2nvanFhCC4v9WOxB-x9cLYr1A&amp;ust=1360037198643285" TargetMode="External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vp28iFcNx2iTcM&amp;tbnid=pOHQ_zaMMXhy6M:&amp;ved=0CAUQjRw&amp;url=http://www.innovationsinnewspapers.com/index.php/category/associated-press/&amp;ei=ev8OUenxJY28iAe-14CQAQ&amp;bvm=bv.41867550,d.aGc&amp;psig=AFQjCNFoAHoye6a-A--gGo4N4k0EfouLEA&amp;ust=1360023782741001" TargetMode="External"/><Relationship Id="rId11" Type="http://schemas.openxmlformats.org/officeDocument/2006/relationships/image" Target="../media/image25.jpeg"/><Relationship Id="rId24" Type="http://schemas.openxmlformats.org/officeDocument/2006/relationships/hyperlink" Target="http://www.google.com/url?sa=i&amp;rct=j&amp;q=&amp;esrc=s&amp;frm=1&amp;source=images&amp;cd=&amp;cad=rja&amp;docid=EIj3kyjIFazbfM&amp;tbnid=MlF1K8J_mMYcwM:&amp;ved=0CAUQjRw&amp;url=http://forbetterorforborscht.blogspot.com/&amp;ei=FjUPUa7mBq6ViAfHr4GICw&amp;psig=AFQjCNG_DBQkYT1WWGnv_gvsEXv6jgdOUQ&amp;ust=1360037519715592" TargetMode="External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23" Type="http://schemas.openxmlformats.org/officeDocument/2006/relationships/image" Target="../media/image31.jpeg"/><Relationship Id="rId28" Type="http://schemas.openxmlformats.org/officeDocument/2006/relationships/hyperlink" Target="http://www.google.com/url?sa=i&amp;rct=j&amp;q=&amp;esrc=s&amp;frm=1&amp;source=images&amp;cd=&amp;cad=rja&amp;docid=u8vN5Di7UiodvM&amp;tbnid=xvZfGuunWFcrHM:&amp;ved=0CAUQjRw&amp;url=http://www.diplomatic-corporate-services.si/services/finance/credit-cards/american%20express.php&amp;ei=2jUPUezpCqL_iAfh-YDICA&amp;bvm=bv.41867550,d.aGc&amp;psig=AFQjCNEGNXA4_JpEH-prQ7o7CJ61RVwuxg&amp;ust=1360037714342107" TargetMode="External"/><Relationship Id="rId10" Type="http://schemas.openxmlformats.org/officeDocument/2006/relationships/hyperlink" Target="http://www.google.com/url?sa=i&amp;rct=j&amp;q=&amp;esrc=s&amp;frm=1&amp;source=images&amp;cd=&amp;cad=rja&amp;docid=LzN_Gb9vdLqa_M&amp;tbnid=xoXX21FFsqPzuM:&amp;ved=0CAUQjRw&amp;url=http://www.ejemplos10.com/e/reservacion-de-hotel/&amp;ei=kQAPUaTKFbGQiQf8hIDIDQ&amp;psig=AFQjCNHuK8gbT7RDkC6wP0KA7JXWKq6-WA&amp;ust=1360024070430026" TargetMode="External"/><Relationship Id="rId19" Type="http://schemas.openxmlformats.org/officeDocument/2006/relationships/image" Target="../media/image29.jpeg"/><Relationship Id="rId31" Type="http://schemas.openxmlformats.org/officeDocument/2006/relationships/image" Target="../media/image35.gif"/><Relationship Id="rId4" Type="http://schemas.openxmlformats.org/officeDocument/2006/relationships/hyperlink" Target="http://www.google.com/url?sa=i&amp;rct=j&amp;q=&amp;esrc=s&amp;frm=1&amp;source=images&amp;cd=&amp;cad=rja&amp;docid=8B2zQcbD3-RbeM&amp;tbnid=1yRbfEJ8zuUBwM:&amp;ved=0CAUQjRw&amp;url=http://www.miscelaneasdecuba.net/web/article.asp?artID=11409&amp;ei=Kf8OUcT0F9GViQfy4YDIDg&amp;bvm=bv.41867550,d.aGc&amp;psig=AFQjCNFA-3NmYPhA2BtcM9ooO4pSp3x0iA&amp;ust=1360023676747377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://www.google.com/url?sa=i&amp;rct=j&amp;q=&amp;esrc=s&amp;frm=1&amp;source=images&amp;cd=&amp;cad=rja&amp;docid=aJXXooxRP9sNvM&amp;tbnid=u0A8tGaHEALwcM:&amp;ved=0CAUQjRw&amp;url=http://galicia24horas.es/2012/06/las-426-medicinas-excluidas-de-la-financiacion-publica/&amp;ei=mhEPUYq1DeitiQee64CQDw&amp;psig=AFQjCNF57g4ZstDZCPvpbconHXtqZAbdCg&amp;ust=1360028407424376" TargetMode="External"/><Relationship Id="rId22" Type="http://schemas.openxmlformats.org/officeDocument/2006/relationships/hyperlink" Target="http://www.google.com/url?sa=i&amp;rct=j&amp;q=&amp;esrc=s&amp;frm=1&amp;source=images&amp;cd=&amp;docid=LlEAKq_XeN34cM&amp;tbnid=Jw64WYtzDP4Z2M:&amp;ved=0CAUQjRw&amp;url=http://www.alsahiltextiles.com/products.php?sub=47&amp;ei=yjQPUZWuL6-ViAfUxIGoDQ&amp;psig=AFQjCNFpA9avwGkbfikPauHhFPoeAzjzCg&amp;ust=1360037428706916" TargetMode="External"/><Relationship Id="rId27" Type="http://schemas.openxmlformats.org/officeDocument/2006/relationships/image" Target="../media/image33.jpeg"/><Relationship Id="rId30" Type="http://schemas.openxmlformats.org/officeDocument/2006/relationships/hyperlink" Target="http://www.google.com/url?sa=i&amp;rct=j&amp;q=&amp;esrc=s&amp;frm=1&amp;source=images&amp;cd=&amp;cad=rja&amp;docid=24b9GhoxVmBrzM&amp;tbnid=paPfPfIrMJ-5KM:&amp;ved=0CAUQjRw&amp;url=http://mindmillion.com/MONEY/money_dollar_cash.htm&amp;ei=PTcPUdCJM8iuiQfFsoCwDQ&amp;bvm=bv.41867550,d.aGc&amp;psig=AFQjCNFKr0vA9fgusuSKsrYu-cv1ueiWdw&amp;ust=136003803708078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e1vd98TxbdYOiM&amp;tbnid=T655cA15ZaNfBM:&amp;ved=0CAUQjRw&amp;url=http://www.02b.com/es/notices/2012/07/las_agencias_de_viajes_absorberan_la_subida_de_las_tasas_aereas_3346.php&amp;ei=704OUdjIEoKEiwKR3oCwDw&amp;psig=AFQjCNEqU5FfxFkL7BFqbHQAoev-gvxw0g&amp;ust=1359978581372941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KleyIGt7JxvVFM&amp;tbnid=sk416wRHTtfMNM:&amp;ved=0CAUQjRw&amp;url=http://www.comosolucionarproblemasdepareja.info/como-resolver-problemas-de-pareja-5-pasos-basicos/&amp;ei=fEcOUZGJF4_wigKl24DIDw&amp;bvm=bv.41867550,d.cGE&amp;psig=AFQjCNGfxdThT9v2UwK4BSW6DD96byr6mg&amp;ust=1359976669649365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18" Type="http://schemas.openxmlformats.org/officeDocument/2006/relationships/hyperlink" Target="http://www.google.com/url?sa=i&amp;rct=j&amp;q=&amp;esrc=s&amp;frm=1&amp;source=images&amp;cd=&amp;cad=rja&amp;docid=-znyCvsf_eAOzM&amp;tbnid=Acr1T_gD4wjujM:&amp;ved=0CAUQjRw&amp;url=http://www.panoramio.com/photo/27590624&amp;ei=140dUcigHqnYigf_04FQ&amp;psig=AFQjCNGgxqR-gKh9EVaemVZtv7Rxxf38vA&amp;ust=1360977704468064" TargetMode="External"/><Relationship Id="rId26" Type="http://schemas.openxmlformats.org/officeDocument/2006/relationships/hyperlink" Target="http://www.google.com/url?sa=i&amp;rct=j&amp;q=&amp;esrc=s&amp;frm=1&amp;source=images&amp;cd=&amp;cad=rja&amp;docid=X4WN22xX_mdBbM&amp;tbnid=hEf41nbI2hnRQM:&amp;ved=0CAUQjRw&amp;url=http://www.colourbox.com/image/commercial-airplane-on-white-background-with-path-image-1761850&amp;ei=fZEdUd6GHvGXiQfuwoHwDQ&amp;bvm=bv.42553238,d.aGc&amp;psig=AFQjCNG1Xf8moolrnsVgiDB1I_t5zcNYPA&amp;ust=1360978682396592" TargetMode="External"/><Relationship Id="rId21" Type="http://schemas.openxmlformats.org/officeDocument/2006/relationships/image" Target="../media/image45.jpeg"/><Relationship Id="rId34" Type="http://schemas.openxmlformats.org/officeDocument/2006/relationships/hyperlink" Target="http://www.google.com/url?sa=i&amp;rct=j&amp;q=&amp;esrc=s&amp;frm=1&amp;source=images&amp;cd=&amp;cad=rja&amp;docid=nlAbJuhmrSbBNM&amp;tbnid=nm1YEikak619yM:&amp;ved=0CAUQjRw&amp;url=http://www.dirtyandthirty.com/jet-set/smartyattheparty-duty-free-send-off-to-korea-part1/&amp;ei=sJkdUcPTEc2diAfepoAg&amp;bvm=bv.42553238,d.aGc&amp;psig=AFQjCNEi3hv7UvXwhsm-h_Zk-VZP26gmrQ&amp;ust=1360980734047471" TargetMode="External"/><Relationship Id="rId7" Type="http://schemas.openxmlformats.org/officeDocument/2006/relationships/image" Target="../media/image38.jpeg"/><Relationship Id="rId12" Type="http://schemas.openxmlformats.org/officeDocument/2006/relationships/hyperlink" Target="http://www.google.com/url?sa=i&amp;rct=j&amp;q=&amp;esrc=s&amp;frm=1&amp;source=images&amp;cd=&amp;cad=rja&amp;docid=rZiGhqAXFsOcyM&amp;tbnid=1PTiZQlYxFf6nM:&amp;ved=0CAUQjRw&amp;url=http://www.agefotostock.com/en/Stock-Images/Rights-Managed/AXI-US-NEV-LV-E3-12&amp;ei=LosdUbWoLPCYiAfg7IHICw&amp;psig=AFQjCNGjKFPSsodR6DSY7hkv-ctPO19S7Q&amp;ust=1360977020977724" TargetMode="External"/><Relationship Id="rId17" Type="http://schemas.openxmlformats.org/officeDocument/2006/relationships/image" Target="../media/image43.jpeg"/><Relationship Id="rId25" Type="http://schemas.openxmlformats.org/officeDocument/2006/relationships/image" Target="../media/image47.gif"/><Relationship Id="rId3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&amp;esrc=s&amp;frm=1&amp;source=images&amp;cd=&amp;cad=rja&amp;docid=LKrDGaU_-2yw4M&amp;tbnid=iXyCO-fnWge3pM:&amp;ved=0CAUQjRw&amp;url=http://allimevoy.com/general/consejos-para-hacer-la-maleta-para-las-vacaciones/&amp;ei=w4cdUYiBJYyfiAfIroCYDQ&amp;bvm=bv.42553238,d.aGc&amp;psig=AFQjCNFLyb2jy_Jswky-82LuqOpeQgDYow&amp;ust=1360976119763800" TargetMode="External"/><Relationship Id="rId16" Type="http://schemas.openxmlformats.org/officeDocument/2006/relationships/hyperlink" Target="http://www.google.com/url?sa=i&amp;rct=j&amp;q=&amp;esrc=s&amp;frm=1&amp;source=images&amp;cd=&amp;cad=rja&amp;docid=UB-CctW8tuawNM&amp;tbnid=JVTKGaILh_3LuM:&amp;ved=0CAUQjRw&amp;url=http://www.flyertalk.com/the-gate/?attachment_id=8041&amp;ei=U40dUZbUAvGfiAfX5oCADg&amp;psig=AFQjCNEiOgqYPHzI6-iRtCCPrRGKO0T9kg&amp;ust=1360977617997837" TargetMode="External"/><Relationship Id="rId20" Type="http://schemas.openxmlformats.org/officeDocument/2006/relationships/hyperlink" Target="http://www.google.com/url?sa=i&amp;rct=j&amp;q=&amp;esrc=s&amp;frm=1&amp;source=images&amp;cd=&amp;cad=rja&amp;docid=xKSUP2tvjQ-3-M&amp;tbnid=pfMWoAQn7zNZRM:&amp;ved=0CAUQjRw&amp;url=http://boardingarea.com/blogs/flyingwithfish/2010/03/05/reader-mail-what-is-the-difference-between-customs-immigrations-at-the-airport/&amp;ei=ho8dUfi2F4utiQfh5IHQAw&amp;psig=AFQjCNHevZRcKXVR1wYVzSVTewvNgRN46g&amp;ust=1360978181426366" TargetMode="External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YdEhahL0taLm7M&amp;tbnid=ws_NR1sK2SyMrM:&amp;ved=0CAUQjRw&amp;url=http://sunshinetaxillc.com/&amp;ei=5ogdUaSyH_GyiQfL14GoDg&amp;psig=AFQjCNFh9SSRyRl8Rc34b6AvuIXOxlka7A&amp;ust=1360976478533604" TargetMode="External"/><Relationship Id="rId11" Type="http://schemas.openxmlformats.org/officeDocument/2006/relationships/image" Target="../media/image40.jpeg"/><Relationship Id="rId24" Type="http://schemas.openxmlformats.org/officeDocument/2006/relationships/hyperlink" Target="http://www.google.com/url?sa=i&amp;rct=j&amp;q=&amp;esrc=s&amp;frm=1&amp;source=images&amp;cd=&amp;cad=rja&amp;docid=lh2BiREEAOMHcM&amp;tbnid=6L-oPovVmglQXM:&amp;ved=0CAUQjRw&amp;url=http://www.suncabo.com/Cabo_Customs_and_Immigration.asp&amp;ei=4ZAdUYz3I8ueiAfAp4DIBg&amp;psig=AFQjCNGr0cxcmHwxinNw3NT9oEnSCWnxBg&amp;ust=1360978528436481" TargetMode="External"/><Relationship Id="rId32" Type="http://schemas.openxmlformats.org/officeDocument/2006/relationships/hyperlink" Target="http://www.google.com/url?sa=i&amp;rct=j&amp;q=&amp;esrc=s&amp;frm=1&amp;source=images&amp;cd=&amp;cad=rja&amp;docid=VffR8ARK4wxiQM&amp;tbnid=tnefmIsfUx3w7M:&amp;ved=0CAUQjRw&amp;url=http://www.carjet.com/blog/arriving-into-amsterdam-airport-schiphol&amp;ei=85gdUZeHDKmTiAfthoDgDw&amp;bvm=bv.42553238,d.aGc&amp;psig=AFQjCNGup8H6AOoOBw3LyUOTAeDaAM6SOw&amp;ust=1360980525237031" TargetMode="External"/><Relationship Id="rId37" Type="http://schemas.openxmlformats.org/officeDocument/2006/relationships/image" Target="../media/image53.jpeg"/><Relationship Id="rId5" Type="http://schemas.openxmlformats.org/officeDocument/2006/relationships/image" Target="../media/image37.jpeg"/><Relationship Id="rId15" Type="http://schemas.openxmlformats.org/officeDocument/2006/relationships/image" Target="../media/image42.jpeg"/><Relationship Id="rId23" Type="http://schemas.openxmlformats.org/officeDocument/2006/relationships/image" Target="../media/image46.jpeg"/><Relationship Id="rId28" Type="http://schemas.openxmlformats.org/officeDocument/2006/relationships/hyperlink" Target="http://www.google.com/url?sa=i&amp;rct=j&amp;q=&amp;esrc=s&amp;frm=1&amp;source=images&amp;cd=&amp;docid=glpUZfchgSChPM&amp;tbnid=iMyJnSI7aMJKqM:&amp;ved=0CAUQjRw&amp;url=http://www.nbcnews.com/id/33883565/&amp;ei=BJIdUYqMGrG5iAfZ24H4Aw&amp;bvm=bv.42553238,d.aGc&amp;psig=AFQjCNE8eoQ8t4z07tyRnQcLP_FRuf6bFg&amp;ust=1360978779424900" TargetMode="External"/><Relationship Id="rId36" Type="http://schemas.openxmlformats.org/officeDocument/2006/relationships/hyperlink" Target="http://www.google.com/url?sa=i&amp;rct=j&amp;q=&amp;esrc=s&amp;frm=1&amp;source=images&amp;cd=&amp;cad=rja&amp;docid=YaroVYUPiqmHWM&amp;tbnid=kWNiMt3mgWqu3M:&amp;ved=0CAUQjRw&amp;url=http://blog.gomarbella.com/2008/10/car-hire-rentals-at-malaga-airport.html&amp;ei=PpsdUYThG4yRiQekqIHoCg&amp;bvm=bv.42553238,d.aGc&amp;psig=AFQjCNEJRgrNbZ1a2PSAcBpXdFlPxgnZwg&amp;ust=1360981123482043" TargetMode="External"/><Relationship Id="rId10" Type="http://schemas.openxmlformats.org/officeDocument/2006/relationships/hyperlink" Target="http://www.google.com/url?sa=i&amp;rct=j&amp;q=&amp;esrc=s&amp;frm=1&amp;source=images&amp;cd=&amp;cad=rja&amp;docid=8rWB18T7LyKZuM&amp;tbnid=xFG518BrWnDmnM:&amp;ved=0CAUQjRw&amp;url=http://en.wikipedia.org/wiki/File:Berlin_Sch%C3%B6nefeld_Airport_metal_detectors.jpg&amp;ei=woodUaifH-eiiAej-oDIDA&amp;psig=AFQjCNHLa2nBzDy5taM8gBLhKRMtixpBNQ&amp;ust=1360976689047252" TargetMode="External"/><Relationship Id="rId19" Type="http://schemas.openxmlformats.org/officeDocument/2006/relationships/image" Target="../media/image44.jpeg"/><Relationship Id="rId31" Type="http://schemas.openxmlformats.org/officeDocument/2006/relationships/image" Target="../media/image50.jpeg"/><Relationship Id="rId4" Type="http://schemas.openxmlformats.org/officeDocument/2006/relationships/hyperlink" Target="http://www.google.com/url?sa=i&amp;rct=j&amp;q=&amp;esrc=s&amp;frm=1&amp;source=images&amp;cd=&amp;cad=rja&amp;docid=-WRZbfcHFGhCZM&amp;tbnid=uVQs-jlK0mp_jM:&amp;ved=0CAUQjRw&amp;url=http://www.globalexpresstours.com/espanol/tips-espanol/documentos-necesarios-para-viajar-al-extranjero.html&amp;ei=YogdUdTgErCUiAeYgoH4Cw&amp;psig=AFQjCNFX7JtcGWZLvxEua3XnthGKrjRJ4g&amp;ust=1360976270879143" TargetMode="External"/><Relationship Id="rId9" Type="http://schemas.openxmlformats.org/officeDocument/2006/relationships/image" Target="../media/image39.jpeg"/><Relationship Id="rId14" Type="http://schemas.openxmlformats.org/officeDocument/2006/relationships/hyperlink" Target="http://www.google.com/url?sa=i&amp;rct=j&amp;q=&amp;esrc=s&amp;frm=1&amp;source=images&amp;cd=&amp;cad=rja&amp;docid=5F7YzC46l6OECM&amp;tbnid=-uhSroMBzHTmMM:&amp;ved=0CAUQjRw&amp;url=http://mybleacher.blogspot.com/2011_04_01_archive.html&amp;ei=W4wdUb_sGYmWiQe_uYCQCQ&amp;psig=AFQjCNF6g_1hfcxqEUv9q-pfVZYZO0PfTg&amp;ust=1360977135488630" TargetMode="External"/><Relationship Id="rId22" Type="http://schemas.openxmlformats.org/officeDocument/2006/relationships/hyperlink" Target="http://www.google.com/url?sa=i&amp;rct=j&amp;q=&amp;esrc=s&amp;frm=1&amp;source=images&amp;cd=&amp;cad=rja&amp;docid=jZYX9IfyZW55_M&amp;tbnid=1lWVQ-YF6NRMxM:&amp;ved=0CAUQjRw&amp;url=http://www.bestdestinationwedding.com/t/74640/montego-bay-airport-questions&amp;ei=T5AdUcvVM5OhiQersYHoBA&amp;psig=AFQjCNEui-TGqevn34GrqTVgTC9i7OYxUQ&amp;ust=1360978367984288" TargetMode="External"/><Relationship Id="rId27" Type="http://schemas.openxmlformats.org/officeDocument/2006/relationships/image" Target="../media/image48.jpeg"/><Relationship Id="rId30" Type="http://schemas.openxmlformats.org/officeDocument/2006/relationships/hyperlink" Target="http://www.google.com/url?sa=i&amp;rct=j&amp;q=&amp;esrc=s&amp;frm=1&amp;source=images&amp;cd=&amp;cad=rja&amp;docid=ZOZQcaA5uaksBM&amp;tbnid=XZ087Ttg76m0uM:&amp;ved=0CAUQjRw&amp;url=http://www.tripadvisor.com/LocationPhotos-g60763-d1379306-Hilton_Club_New_York-New_York_City_New_York.html&amp;ei=i5YdUbnbLoajigeY8YCIBw&amp;bvm=bv.42553238,d.aGc&amp;psig=AFQjCNGiZK0JzFItXM_6oSMJiKgqPBqydw&amp;ust=1360979968127472" TargetMode="External"/><Relationship Id="rId35" Type="http://schemas.openxmlformats.org/officeDocument/2006/relationships/image" Target="../media/image52.jpeg"/><Relationship Id="rId8" Type="http://schemas.openxmlformats.org/officeDocument/2006/relationships/hyperlink" Target="http://www.google.com/url?sa=i&amp;rct=j&amp;q=&amp;esrc=s&amp;frm=1&amp;source=images&amp;cd=&amp;cad=rja&amp;docid=bvhuF1NpzFee0M&amp;tbnid=Ap_lhXRY2bBL8M:&amp;ved=0CAUQjRw&amp;url=http://bigstory.ap.org/article/korean-air-returns-profit-passengers-increase&amp;ei=bokdUeDkCYe4iQfmy4CIBg&amp;psig=AFQjCNH8_Lbvh6K2wU6DCy-6Yk8K74BHTA&amp;ust=1360976579255384" TargetMode="External"/><Relationship Id="rId3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url?sa=i&amp;rct=j&amp;q=&amp;esrc=s&amp;frm=1&amp;source=images&amp;cd=&amp;cad=rja&amp;docid=nlAbJuhmrSbBNM&amp;tbnid=nm1YEikak619yM:&amp;ved=0CAUQjRw&amp;url=http://www.dirtyandthirty.com/jet-set/smartyattheparty-duty-free-send-off-to-korea-part1/&amp;ei=sJkdUcPTEc2diAfepoAg&amp;bvm=bv.42553238,d.aGc&amp;psig=AFQjCNEi3hv7UvXwhsm-h_Zk-VZP26gmrQ&amp;ust=1360980734047471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url?sa=i&amp;rct=j&amp;q=&amp;esrc=s&amp;frm=1&amp;source=images&amp;cd=&amp;docid=glpUZfchgSChPM&amp;tbnid=iMyJnSI7aMJKqM:&amp;ved=0CAUQjRw&amp;url=http://www.nbcnews.com/id/33883565/&amp;ei=BJIdUYqMGrG5iAfZ24H4Aw&amp;bvm=bv.42553238,d.aGc&amp;psig=AFQjCNE8eoQ8t4z07tyRnQcLP_FRuf6bFg&amp;ust=1360978779424900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frm=1&amp;source=images&amp;cd=&amp;cad=rja&amp;docid=YdEhahL0taLm7M&amp;tbnid=ws_NR1sK2SyMrM:&amp;ved=0CAUQjRw&amp;url=http://sunshinetaxillc.com/&amp;ei=5ogdUaSyH_GyiQfL14GoDg&amp;psig=AFQjCNFh9SSRyRl8Rc34b6AvuIXOxlka7A&amp;ust=1360976478533604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&amp;esrc=s&amp;frm=1&amp;source=images&amp;cd=&amp;cad=rja&amp;docid=ZOZQcaA5uaksBM&amp;tbnid=XZ087Ttg76m0uM:&amp;ved=0CAUQjRw&amp;url=http://www.tripadvisor.com/LocationPhotos-g60763-d1379306-Hilton_Club_New_York-New_York_City_New_York.html&amp;ei=i5YdUbnbLoajigeY8YCIBw&amp;bvm=bv.42553238,d.aGc&amp;psig=AFQjCNGiZK0JzFItXM_6oSMJiKgqPBqydw&amp;ust=136097996812747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youtu.be/7q4YTpa3Bw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frm=1&amp;source=images&amp;cd=&amp;cad=rja&amp;docid=8rWB18T7LyKZuM&amp;tbnid=xFG518BrWnDmnM:&amp;ved=0CAUQjRw&amp;url=http://en.wikipedia.org/wiki/File:Berlin_Sch%C3%B6nefeld_Airport_metal_detectors.jpg&amp;ei=woodUaifH-eiiAej-oDIDA&amp;psig=AFQjCNHLa2nBzDy5taM8gBLhKRMtixpBNQ&amp;ust=1360976689047252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&amp;esrc=s&amp;frm=1&amp;source=images&amp;cd=&amp;cad=rja&amp;docid=LKrDGaU_-2yw4M&amp;tbnid=iXyCO-fnWge3pM:&amp;ved=0CAUQjRw&amp;url=http://allimevoy.com/general/consejos-para-hacer-la-maleta-para-las-vacaciones/&amp;ei=w4cdUYiBJYyfiAfIroCYDQ&amp;bvm=bv.42553238,d.aGc&amp;psig=AFQjCNFLyb2jy_Jswky-82LuqOpeQgDYow&amp;ust=1360976119763800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frm=1&amp;source=images&amp;cd=&amp;cad=rja&amp;docid=5F7YzC46l6OECM&amp;tbnid=-uhSroMBzHTmMM:&amp;ved=0CAUQjRw&amp;url=http://mybleacher.blogspot.com/2011_04_01_archive.html&amp;ei=W4wdUb_sGYmWiQe_uYCQCQ&amp;psig=AFQjCNF6g_1hfcxqEUv9q-pfVZYZO0PfTg&amp;ust=1360977135488630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frm=1&amp;source=images&amp;cd=&amp;cad=rja&amp;docid=UB-CctW8tuawNM&amp;tbnid=JVTKGaILh_3LuM:&amp;ved=0CAUQjRw&amp;url=http://www.flyertalk.com/the-gate/?attachment_id=8041&amp;ei=U40dUZbUAvGfiAfX5oCADg&amp;psig=AFQjCNEiOgqYPHzI6-iRtCCPrRGKO0T9kg&amp;ust=1360977617997837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&amp;esrc=s&amp;frm=1&amp;source=images&amp;cd=&amp;cad=rja&amp;docid=-znyCvsf_eAOzM&amp;tbnid=Acr1T_gD4wjujM:&amp;ved=0CAUQjRw&amp;url=http://www.panoramio.com/photo/27590624&amp;ei=140dUcigHqnYigf_04FQ&amp;psig=AFQjCNGgxqR-gKh9EVaemVZtv7Rxxf38vA&amp;ust=1360977704468064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i&amp;rct=j&amp;q=&amp;esrc=s&amp;frm=1&amp;source=images&amp;cd=&amp;cad=rja&amp;docid=xKSUP2tvjQ-3-M&amp;tbnid=pfMWoAQn7zNZRM:&amp;ved=0CAUQjRw&amp;url=http://boardingarea.com/blogs/flyingwithfish/2010/03/05/reader-mail-what-is-the-difference-between-customs-immigrations-at-the-airport/&amp;ei=ho8dUfi2F4utiQfh5IHQAw&amp;psig=AFQjCNHevZRcKXVR1wYVzSVTewvNgRN46g&amp;ust=1360978181426366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hyperlink" Target="http://www.google.com/url?sa=i&amp;rct=j&amp;q=&amp;esrc=s&amp;frm=1&amp;source=images&amp;cd=&amp;cad=rja&amp;docid=jZYX9IfyZW55_M&amp;tbnid=1lWVQ-YF6NRMxM:&amp;ved=0CAUQjRw&amp;url=http://www.bestdestinationwedding.com/t/74640/montego-bay-airport-questions&amp;ei=T5AdUcvVM5OhiQersYHoBA&amp;psig=AFQjCNEui-TGqevn34GrqTVgTC9i7OYxUQ&amp;ust=13609783679842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X4WN22xX_mdBbM&amp;tbnid=hEf41nbI2hnRQM:&amp;ved=0CAUQjRw&amp;url=http://www.colourbox.com/image/commercial-airplane-on-white-background-with-path-image-1761850&amp;ei=fZEdUd6GHvGXiQfuwoHwDQ&amp;bvm=bv.42553238,d.aGc&amp;psig=AFQjCNG1Xf8moolrnsVgiDB1I_t5zcNYPA&amp;ust=1360978682396592" TargetMode="External"/><Relationship Id="rId5" Type="http://schemas.openxmlformats.org/officeDocument/2006/relationships/image" Target="../media/image47.gif"/><Relationship Id="rId4" Type="http://schemas.openxmlformats.org/officeDocument/2006/relationships/hyperlink" Target="http://www.google.com/url?sa=i&amp;rct=j&amp;q=&amp;esrc=s&amp;frm=1&amp;source=images&amp;cd=&amp;cad=rja&amp;docid=lh2BiREEAOMHcM&amp;tbnid=6L-oPovVmglQXM:&amp;ved=0CAUQjRw&amp;url=http://www.suncabo.com/Cabo_Customs_and_Immigration.asp&amp;ei=4ZAdUYz3I8ueiAfAp4DIBg&amp;psig=AFQjCNGr0cxcmHwxinNw3NT9oEnSCWnxBg&amp;ust=136097852843648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frm=1&amp;source=images&amp;cd=&amp;cad=rja&amp;docid=-WRZbfcHFGhCZM&amp;tbnid=uVQs-jlK0mp_jM:&amp;ved=0CAUQjRw&amp;url=http://www.globalexpresstours.com/espanol/tips-espanol/documentos-necesarios-para-viajar-al-extranjero.html&amp;ei=YogdUdTgErCUiAeYgoH4Cw&amp;psig=AFQjCNFX7JtcGWZLvxEua3XnthGKrjRJ4g&amp;ust=1360976270879143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url?sa=i&amp;rct=j&amp;q=&amp;esrc=s&amp;frm=1&amp;source=images&amp;cd=&amp;cad=rja&amp;docid=YaroVYUPiqmHWM&amp;tbnid=kWNiMt3mgWqu3M:&amp;ved=0CAUQjRw&amp;url=http://blog.gomarbella.com/2008/10/car-hire-rentals-at-malaga-airport.html&amp;ei=PpsdUYThG4yRiQekqIHoCg&amp;bvm=bv.42553238,d.aGc&amp;psig=AFQjCNEJRgrNbZ1a2PSAcBpXdFlPxgnZwg&amp;ust=1360981123482043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&amp;esrc=s&amp;frm=1&amp;source=images&amp;cd=&amp;cad=rja&amp;docid=bvhuF1NpzFee0M&amp;tbnid=Ap_lhXRY2bBL8M:&amp;ved=0CAUQjRw&amp;url=http://bigstory.ap.org/article/korean-air-returns-profit-passengers-increase&amp;ei=bokdUeDkCYe4iQfmy4CIBg&amp;psig=AFQjCNH8_Lbvh6K2wU6DCy-6Yk8K74BHTA&amp;ust=136097657925538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youtu.be/nm-TAgdPOGM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&amp;esrc=s&amp;frm=1&amp;source=images&amp;cd=&amp;cad=rja&amp;docid=VffR8ARK4wxiQM&amp;tbnid=tnefmIsfUx3w7M:&amp;ved=0CAUQjRw&amp;url=http://www.carjet.com/blog/arriving-into-amsterdam-airport-schiphol&amp;ei=85gdUZeHDKmTiAfthoDgDw&amp;bvm=bv.42553238,d.aGc&amp;psig=AFQjCNGup8H6AOoOBw3LyUOTAeDaAM6SOw&amp;ust=1360980525237031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frm=1&amp;source=images&amp;cd=&amp;cad=rja&amp;docid=rZiGhqAXFsOcyM&amp;tbnid=1PTiZQlYxFf6nM:&amp;ved=0CAUQjRw&amp;url=http://www.agefotostock.com/en/Stock-Images/Rights-Managed/AXI-US-NEV-LV-E3-12&amp;ei=LosdUbWoLPCYiAfg7IHICw&amp;psig=AFQjCNGjKFPSsodR6DSY7hkv-ctPO19S7Q&amp;ust=1360977020977724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google.com/url?sa=i&amp;rct=j&amp;q=&amp;esrc=s&amp;frm=1&amp;source=images&amp;cd=&amp;cad=rja&amp;docid=i4lwRyCvNBXudM&amp;tbnid=82rPjVtfSXQvzM:&amp;ved=0CAUQjRw&amp;url=http://indesignartandcraft.com/2012/10/smiley-face-clip-art/&amp;ei=O0Q1Uc6rHo2RiQeDpYCwAg&amp;bvm=bv.43148975,d.aGc&amp;psig=AFQjCNFnjYVMR-BdaSy9JAEWONTQxTpoxA&amp;ust=1362531746768962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hyperlink" Target="http://www.google.com/url?sa=i&amp;rct=j&amp;q=&amp;esrc=s&amp;frm=1&amp;source=images&amp;cd=&amp;cad=rja&amp;docid=B57bluoVg6K0vM&amp;tbnid=LQgEttVGCNX1LM:&amp;ved=0CAUQjRw&amp;url=http://www.red2000.com/spain/region/1index.html&amp;ei=a0Y1UcHNMemiiAfynYEY&amp;psig=AFQjCNGP-bbBWRfpm_DXfiGLTpDHOuYDHA&amp;ust=1362532329035575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&amp;esrc=s&amp;frm=1&amp;source=images&amp;cd=&amp;cad=rja&amp;docid=8QqUno5zFm78iM&amp;tbnid=BMmgwAOZ5EJC0M:&amp;ved=0CAUQjRw&amp;url=http://elblogdemanuel5a.blogspot.com/2011/02/los-mapas-fisicos-de-espana-y-andalucia.html&amp;ei=DkU1UZrsDcOriAfEyYDIBA&amp;bvm=bv.43148975,d.aGc&amp;psig=AFQjCNG6LzY2KfCqmCye3C6gHeuju5WVMQ&amp;ust=1362531954302825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url?sa=i&amp;rct=j&amp;q=&amp;esrc=s&amp;frm=1&amp;source=images&amp;cd=&amp;cad=rja&amp;docid=Wwca3q7SeTWXPM&amp;tbnid=bidcT9CurKRPYM:&amp;ved=0CAUQjRw&amp;url=http://www.andalucia.com/benalmadena/nightlife.htm&amp;ei=DUo1UffgIKnBiQfnqYCQDg&amp;psig=AFQjCNG-ryr9Z5TUf5EKWY23Oue5fwOlvA&amp;ust=1362533246062043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/url?sa=i&amp;rct=j&amp;q=&amp;esrc=s&amp;frm=1&amp;source=images&amp;cd=&amp;cad=rja&amp;docid=Q_gaDKjvY8yT1M&amp;tbnid=BaU_7e-4rjh6yM:&amp;ved=0CAUQjRw&amp;url=http://horseandculture.wordpress.com/tag/equestrian-art/page/2/&amp;ei=Wzs1UcTlOOSjiAfYlYB4&amp;bvm=bv.43148975,d.aGc&amp;psig=AFQjCNEfTZNwDb5yfFxABTEzFi8JTHQqbg&amp;ust=1362529419086509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url?sa=i&amp;rct=j&amp;q=&amp;esrc=s&amp;frm=1&amp;source=images&amp;cd=&amp;cad=rja&amp;docid=Wwca3q7SeTWXPM&amp;tbnid=bidcT9CurKRPYM:&amp;ved=0CAUQjRw&amp;url=http://www.andalucia.com/benalmadena/nightlife.htm&amp;ei=DUo1UffgIKnBiQfnqYCQDg&amp;psig=AFQjCNG-ryr9Z5TUf5EKWY23Oue5fwOlvA&amp;ust=1362533246062043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url?sa=i&amp;rct=j&amp;q=&amp;esrc=s&amp;frm=1&amp;source=images&amp;cd=&amp;cad=rja&amp;docid=6VcLZTHuusRoGM&amp;tbnid=OqmIuPNsWWMZHM:&amp;ved=0CAUQjRw&amp;url=http://www.masterfile.com/stock-photography/image/635-01490225/Four-people-running-on-the-beach&amp;ei=yIJCUeunKaSViAfP74DQAQ&amp;bvm=bv.43828540,d.aGc&amp;psig=AFQjCNEOa3FACqYsrOhQe4V67cYs1wz4fQ&amp;ust=1363399699433241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/url?sa=i&amp;rct=j&amp;q=&amp;esrc=s&amp;frm=1&amp;source=images&amp;cd=&amp;cad=rja&amp;docid=DSN3ZyiXCUJakM&amp;tbnid=Ina5aWMx3KolhM:&amp;ved=0CAUQjRw&amp;url=http://www.alpentherme.com/en/therme-sauna/gastronomy/restaurant&amp;ei=MIRCUcTjO-WXiQeb74HICg&amp;bvm=bv.43828540,d.aGc&amp;psig=AFQjCNHNCaxbN6D26lopiBJdTEB-EwJE6w&amp;ust=1363400067651921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18" Type="http://schemas.openxmlformats.org/officeDocument/2006/relationships/hyperlink" Target="http://www.google.com/url?sa=i&amp;rct=j&amp;q=&amp;esrc=s&amp;frm=1&amp;source=images&amp;cd=&amp;cad=rja&amp;docid=-znyCvsf_eAOzM&amp;tbnid=Acr1T_gD4wjujM:&amp;ved=0CAUQjRw&amp;url=http://www.panoramio.com/photo/27590624&amp;ei=140dUcigHqnYigf_04FQ&amp;psig=AFQjCNGgxqR-gKh9EVaemVZtv7Rxxf38vA&amp;ust=1360977704468064" TargetMode="External"/><Relationship Id="rId26" Type="http://schemas.openxmlformats.org/officeDocument/2006/relationships/hyperlink" Target="http://www.google.com/url?sa=i&amp;rct=j&amp;q=&amp;esrc=s&amp;frm=1&amp;source=images&amp;cd=&amp;cad=rja&amp;docid=X4WN22xX_mdBbM&amp;tbnid=hEf41nbI2hnRQM:&amp;ved=0CAUQjRw&amp;url=http://www.colourbox.com/image/commercial-airplane-on-white-background-with-path-image-1761850&amp;ei=fZEdUd6GHvGXiQfuwoHwDQ&amp;bvm=bv.42553238,d.aGc&amp;psig=AFQjCNG1Xf8moolrnsVgiDB1I_t5zcNYPA&amp;ust=1360978682396592" TargetMode="External"/><Relationship Id="rId21" Type="http://schemas.openxmlformats.org/officeDocument/2006/relationships/image" Target="../media/image45.jpeg"/><Relationship Id="rId34" Type="http://schemas.openxmlformats.org/officeDocument/2006/relationships/hyperlink" Target="http://www.google.com/url?sa=i&amp;rct=j&amp;q=&amp;esrc=s&amp;frm=1&amp;source=images&amp;cd=&amp;cad=rja&amp;docid=nlAbJuhmrSbBNM&amp;tbnid=nm1YEikak619yM:&amp;ved=0CAUQjRw&amp;url=http://www.dirtyandthirty.com/jet-set/smartyattheparty-duty-free-send-off-to-korea-part1/&amp;ei=sJkdUcPTEc2diAfepoAg&amp;bvm=bv.42553238,d.aGc&amp;psig=AFQjCNEi3hv7UvXwhsm-h_Zk-VZP26gmrQ&amp;ust=1360980734047471" TargetMode="External"/><Relationship Id="rId7" Type="http://schemas.openxmlformats.org/officeDocument/2006/relationships/image" Target="../media/image38.jpeg"/><Relationship Id="rId12" Type="http://schemas.openxmlformats.org/officeDocument/2006/relationships/hyperlink" Target="http://www.google.com/url?sa=i&amp;rct=j&amp;q=&amp;esrc=s&amp;frm=1&amp;source=images&amp;cd=&amp;cad=rja&amp;docid=rZiGhqAXFsOcyM&amp;tbnid=1PTiZQlYxFf6nM:&amp;ved=0CAUQjRw&amp;url=http://www.agefotostock.com/en/Stock-Images/Rights-Managed/AXI-US-NEV-LV-E3-12&amp;ei=LosdUbWoLPCYiAfg7IHICw&amp;psig=AFQjCNGjKFPSsodR6DSY7hkv-ctPO19S7Q&amp;ust=1360977020977724" TargetMode="External"/><Relationship Id="rId17" Type="http://schemas.openxmlformats.org/officeDocument/2006/relationships/image" Target="../media/image43.jpeg"/><Relationship Id="rId25" Type="http://schemas.openxmlformats.org/officeDocument/2006/relationships/image" Target="../media/image47.gif"/><Relationship Id="rId3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&amp;esrc=s&amp;frm=1&amp;source=images&amp;cd=&amp;cad=rja&amp;docid=LKrDGaU_-2yw4M&amp;tbnid=iXyCO-fnWge3pM:&amp;ved=0CAUQjRw&amp;url=http://allimevoy.com/general/consejos-para-hacer-la-maleta-para-las-vacaciones/&amp;ei=w4cdUYiBJYyfiAfIroCYDQ&amp;bvm=bv.42553238,d.aGc&amp;psig=AFQjCNFLyb2jy_Jswky-82LuqOpeQgDYow&amp;ust=1360976119763800" TargetMode="External"/><Relationship Id="rId16" Type="http://schemas.openxmlformats.org/officeDocument/2006/relationships/hyperlink" Target="http://www.google.com/url?sa=i&amp;rct=j&amp;q=&amp;esrc=s&amp;frm=1&amp;source=images&amp;cd=&amp;cad=rja&amp;docid=UB-CctW8tuawNM&amp;tbnid=JVTKGaILh_3LuM:&amp;ved=0CAUQjRw&amp;url=http://www.flyertalk.com/the-gate/?attachment_id=8041&amp;ei=U40dUZbUAvGfiAfX5oCADg&amp;psig=AFQjCNEiOgqYPHzI6-iRtCCPrRGKO0T9kg&amp;ust=1360977617997837" TargetMode="External"/><Relationship Id="rId20" Type="http://schemas.openxmlformats.org/officeDocument/2006/relationships/hyperlink" Target="http://www.google.com/url?sa=i&amp;rct=j&amp;q=&amp;esrc=s&amp;frm=1&amp;source=images&amp;cd=&amp;cad=rja&amp;docid=xKSUP2tvjQ-3-M&amp;tbnid=pfMWoAQn7zNZRM:&amp;ved=0CAUQjRw&amp;url=http://boardingarea.com/blogs/flyingwithfish/2010/03/05/reader-mail-what-is-the-difference-between-customs-immigrations-at-the-airport/&amp;ei=ho8dUfi2F4utiQfh5IHQAw&amp;psig=AFQjCNHevZRcKXVR1wYVzSVTewvNgRN46g&amp;ust=1360978181426366" TargetMode="External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YdEhahL0taLm7M&amp;tbnid=ws_NR1sK2SyMrM:&amp;ved=0CAUQjRw&amp;url=http://sunshinetaxillc.com/&amp;ei=5ogdUaSyH_GyiQfL14GoDg&amp;psig=AFQjCNFh9SSRyRl8Rc34b6AvuIXOxlka7A&amp;ust=1360976478533604" TargetMode="External"/><Relationship Id="rId11" Type="http://schemas.openxmlformats.org/officeDocument/2006/relationships/image" Target="../media/image40.jpeg"/><Relationship Id="rId24" Type="http://schemas.openxmlformats.org/officeDocument/2006/relationships/hyperlink" Target="http://www.google.com/url?sa=i&amp;rct=j&amp;q=&amp;esrc=s&amp;frm=1&amp;source=images&amp;cd=&amp;cad=rja&amp;docid=lh2BiREEAOMHcM&amp;tbnid=6L-oPovVmglQXM:&amp;ved=0CAUQjRw&amp;url=http://www.suncabo.com/Cabo_Customs_and_Immigration.asp&amp;ei=4ZAdUYz3I8ueiAfAp4DIBg&amp;psig=AFQjCNGr0cxcmHwxinNw3NT9oEnSCWnxBg&amp;ust=1360978528436481" TargetMode="External"/><Relationship Id="rId32" Type="http://schemas.openxmlformats.org/officeDocument/2006/relationships/hyperlink" Target="http://www.google.com/url?sa=i&amp;rct=j&amp;q=&amp;esrc=s&amp;frm=1&amp;source=images&amp;cd=&amp;cad=rja&amp;docid=VffR8ARK4wxiQM&amp;tbnid=tnefmIsfUx3w7M:&amp;ved=0CAUQjRw&amp;url=http://www.carjet.com/blog/arriving-into-amsterdam-airport-schiphol&amp;ei=85gdUZeHDKmTiAfthoDgDw&amp;bvm=bv.42553238,d.aGc&amp;psig=AFQjCNGup8H6AOoOBw3LyUOTAeDaAM6SOw&amp;ust=1360980525237031" TargetMode="External"/><Relationship Id="rId37" Type="http://schemas.openxmlformats.org/officeDocument/2006/relationships/image" Target="../media/image53.jpeg"/><Relationship Id="rId5" Type="http://schemas.openxmlformats.org/officeDocument/2006/relationships/image" Target="../media/image37.jpeg"/><Relationship Id="rId15" Type="http://schemas.openxmlformats.org/officeDocument/2006/relationships/image" Target="../media/image42.jpeg"/><Relationship Id="rId23" Type="http://schemas.openxmlformats.org/officeDocument/2006/relationships/image" Target="../media/image46.jpeg"/><Relationship Id="rId28" Type="http://schemas.openxmlformats.org/officeDocument/2006/relationships/hyperlink" Target="http://www.google.com/url?sa=i&amp;rct=j&amp;q=&amp;esrc=s&amp;frm=1&amp;source=images&amp;cd=&amp;docid=glpUZfchgSChPM&amp;tbnid=iMyJnSI7aMJKqM:&amp;ved=0CAUQjRw&amp;url=http://www.nbcnews.com/id/33883565/&amp;ei=BJIdUYqMGrG5iAfZ24H4Aw&amp;bvm=bv.42553238,d.aGc&amp;psig=AFQjCNE8eoQ8t4z07tyRnQcLP_FRuf6bFg&amp;ust=1360978779424900" TargetMode="External"/><Relationship Id="rId36" Type="http://schemas.openxmlformats.org/officeDocument/2006/relationships/hyperlink" Target="http://www.google.com/url?sa=i&amp;rct=j&amp;q=&amp;esrc=s&amp;frm=1&amp;source=images&amp;cd=&amp;cad=rja&amp;docid=YaroVYUPiqmHWM&amp;tbnid=kWNiMt3mgWqu3M:&amp;ved=0CAUQjRw&amp;url=http://blog.gomarbella.com/2008/10/car-hire-rentals-at-malaga-airport.html&amp;ei=PpsdUYThG4yRiQekqIHoCg&amp;bvm=bv.42553238,d.aGc&amp;psig=AFQjCNEJRgrNbZ1a2PSAcBpXdFlPxgnZwg&amp;ust=1360981123482043" TargetMode="External"/><Relationship Id="rId10" Type="http://schemas.openxmlformats.org/officeDocument/2006/relationships/hyperlink" Target="http://www.google.com/url?sa=i&amp;rct=j&amp;q=&amp;esrc=s&amp;frm=1&amp;source=images&amp;cd=&amp;cad=rja&amp;docid=8rWB18T7LyKZuM&amp;tbnid=xFG518BrWnDmnM:&amp;ved=0CAUQjRw&amp;url=http://en.wikipedia.org/wiki/File:Berlin_Sch%C3%B6nefeld_Airport_metal_detectors.jpg&amp;ei=woodUaifH-eiiAej-oDIDA&amp;psig=AFQjCNHLa2nBzDy5taM8gBLhKRMtixpBNQ&amp;ust=1360976689047252" TargetMode="External"/><Relationship Id="rId19" Type="http://schemas.openxmlformats.org/officeDocument/2006/relationships/image" Target="../media/image44.jpeg"/><Relationship Id="rId31" Type="http://schemas.openxmlformats.org/officeDocument/2006/relationships/image" Target="../media/image50.jpeg"/><Relationship Id="rId4" Type="http://schemas.openxmlformats.org/officeDocument/2006/relationships/hyperlink" Target="http://www.google.com/url?sa=i&amp;rct=j&amp;q=&amp;esrc=s&amp;frm=1&amp;source=images&amp;cd=&amp;cad=rja&amp;docid=-WRZbfcHFGhCZM&amp;tbnid=uVQs-jlK0mp_jM:&amp;ved=0CAUQjRw&amp;url=http://www.globalexpresstours.com/espanol/tips-espanol/documentos-necesarios-para-viajar-al-extranjero.html&amp;ei=YogdUdTgErCUiAeYgoH4Cw&amp;psig=AFQjCNFX7JtcGWZLvxEua3XnthGKrjRJ4g&amp;ust=1360976270879143" TargetMode="External"/><Relationship Id="rId9" Type="http://schemas.openxmlformats.org/officeDocument/2006/relationships/image" Target="../media/image39.jpeg"/><Relationship Id="rId14" Type="http://schemas.openxmlformats.org/officeDocument/2006/relationships/hyperlink" Target="http://www.google.com/url?sa=i&amp;rct=j&amp;q=&amp;esrc=s&amp;frm=1&amp;source=images&amp;cd=&amp;cad=rja&amp;docid=5F7YzC46l6OECM&amp;tbnid=-uhSroMBzHTmMM:&amp;ved=0CAUQjRw&amp;url=http://mybleacher.blogspot.com/2011_04_01_archive.html&amp;ei=W4wdUb_sGYmWiQe_uYCQCQ&amp;psig=AFQjCNF6g_1hfcxqEUv9q-pfVZYZO0PfTg&amp;ust=1360977135488630" TargetMode="External"/><Relationship Id="rId22" Type="http://schemas.openxmlformats.org/officeDocument/2006/relationships/hyperlink" Target="http://www.google.com/url?sa=i&amp;rct=j&amp;q=&amp;esrc=s&amp;frm=1&amp;source=images&amp;cd=&amp;cad=rja&amp;docid=jZYX9IfyZW55_M&amp;tbnid=1lWVQ-YF6NRMxM:&amp;ved=0CAUQjRw&amp;url=http://www.bestdestinationwedding.com/t/74640/montego-bay-airport-questions&amp;ei=T5AdUcvVM5OhiQersYHoBA&amp;psig=AFQjCNEui-TGqevn34GrqTVgTC9i7OYxUQ&amp;ust=1360978367984288" TargetMode="External"/><Relationship Id="rId27" Type="http://schemas.openxmlformats.org/officeDocument/2006/relationships/image" Target="../media/image48.jpeg"/><Relationship Id="rId30" Type="http://schemas.openxmlformats.org/officeDocument/2006/relationships/hyperlink" Target="http://www.google.com/url?sa=i&amp;rct=j&amp;q=&amp;esrc=s&amp;frm=1&amp;source=images&amp;cd=&amp;cad=rja&amp;docid=ZOZQcaA5uaksBM&amp;tbnid=XZ087Ttg76m0uM:&amp;ved=0CAUQjRw&amp;url=http://www.tripadvisor.com/LocationPhotos-g60763-d1379306-Hilton_Club_New_York-New_York_City_New_York.html&amp;ei=i5YdUbnbLoajigeY8YCIBw&amp;bvm=bv.42553238,d.aGc&amp;psig=AFQjCNGiZK0JzFItXM_6oSMJiKgqPBqydw&amp;ust=1360979968127472" TargetMode="External"/><Relationship Id="rId35" Type="http://schemas.openxmlformats.org/officeDocument/2006/relationships/image" Target="../media/image52.jpeg"/><Relationship Id="rId8" Type="http://schemas.openxmlformats.org/officeDocument/2006/relationships/hyperlink" Target="http://www.google.com/url?sa=i&amp;rct=j&amp;q=&amp;esrc=s&amp;frm=1&amp;source=images&amp;cd=&amp;cad=rja&amp;docid=bvhuF1NpzFee0M&amp;tbnid=Ap_lhXRY2bBL8M:&amp;ved=0CAUQjRw&amp;url=http://bigstory.ap.org/article/korean-air-returns-profit-passengers-increase&amp;ei=bokdUeDkCYe4iQfmy4CIBg&amp;psig=AFQjCNH8_Lbvh6K2wU6DCy-6Yk8K74BHTA&amp;ust=1360976579255384" TargetMode="External"/><Relationship Id="rId3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frm=1&amp;source=images&amp;cd=&amp;cad=rja&amp;docid=-WRZbfcHFGhCZM&amp;tbnid=uVQs-jlK0mp_jM:&amp;ved=0CAUQjRw&amp;url=http://www.globalexpresstours.com/espanol/tips-espanol/documentos-necesarios-para-viajar-al-extranjero.html&amp;ei=YogdUdTgErCUiAeYgoH4Cw&amp;psig=AFQjCNFX7JtcGWZLvxEua3XnthGKrjRJ4g&amp;ust=1360976270879143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&amp;esrc=s&amp;frm=1&amp;source=images&amp;cd=&amp;cad=rja&amp;docid=LKrDGaU_-2yw4M&amp;tbnid=iXyCO-fnWge3pM:&amp;ved=0CAUQjRw&amp;url=http://allimevoy.com/general/consejos-para-hacer-la-maleta-para-las-vacaciones/&amp;ei=w4cdUYiBJYyfiAfIroCYDQ&amp;bvm=bv.42553238,d.aGc&amp;psig=AFQjCNFLyb2jy_Jswky-82LuqOpeQgDYow&amp;ust=136097611976380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frm=1&amp;source=images&amp;cd=&amp;cad=rja&amp;docid=YdEhahL0taLm7M&amp;tbnid=ws_NR1sK2SyMrM:&amp;ved=0CAUQjRw&amp;url=http://sunshinetaxillc.com/&amp;ei=5ogdUaSyH_GyiQfL14GoDg&amp;psig=AFQjCNFh9SSRyRl8Rc34b6AvuIXOxlka7A&amp;ust=1360976478533604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&amp;esrc=s&amp;frm=1&amp;source=images&amp;cd=&amp;cad=rja&amp;docid=bvhuF1NpzFee0M&amp;tbnid=Ap_lhXRY2bBL8M:&amp;ved=0CAUQjRw&amp;url=http://bigstory.ap.org/article/korean-air-returns-profit-passengers-increase&amp;ei=bokdUeDkCYe4iQfmy4CIBg&amp;psig=AFQjCNH8_Lbvh6K2wU6DCy-6Yk8K74BHTA&amp;ust=1360976579255384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frm=1&amp;source=images&amp;cd=&amp;cad=rja&amp;docid=8rWB18T7LyKZuM&amp;tbnid=xFG518BrWnDmnM:&amp;ved=0CAUQjRw&amp;url=http://en.wikipedia.org/wiki/File:Berlin_Sch%C3%B6nefeld_Airport_metal_detectors.jpg&amp;ei=woodUaifH-eiiAej-oDIDA&amp;psig=AFQjCNHLa2nBzDy5taM8gBLhKRMtixpBNQ&amp;ust=1360976689047252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frm=1&amp;source=images&amp;cd=&amp;cad=rja&amp;docid=5F7YzC46l6OECM&amp;tbnid=-uhSroMBzHTmMM:&amp;ved=0CAUQjRw&amp;url=http://mybleacher.blogspot.com/2011_04_01_archive.html&amp;ei=W4wdUb_sGYmWiQe_uYCQCQ&amp;psig=AFQjCNF6g_1hfcxqEUv9q-pfVZYZO0PfTg&amp;ust=1360977135488630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frm=1&amp;source=images&amp;cd=&amp;cad=rja&amp;docid=rZiGhqAXFsOcyM&amp;tbnid=1PTiZQlYxFf6nM:&amp;ved=0CAUQjRw&amp;url=http://www.agefotostock.com/en/Stock-Images/Rights-Managed/AXI-US-NEV-LV-E3-12&amp;ei=LosdUbWoLPCYiAfg7IHICw&amp;psig=AFQjCNGjKFPSsodR6DSY7hkv-ctPO19S7Q&amp;ust=1360977020977724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url?sa=i&amp;rct=j&amp;q=&amp;esrc=s&amp;frm=1&amp;source=images&amp;cd=&amp;cad=rja&amp;docid=nlAbJuhmrSbBNM&amp;tbnid=nm1YEikak619yM:&amp;ved=0CAUQjRw&amp;url=http://www.dirtyandthirty.com/jet-set/smartyattheparty-duty-free-send-off-to-korea-part1/&amp;ei=sJkdUcPTEc2diAfepoAg&amp;bvm=bv.42553238,d.aGc&amp;psig=AFQjCNEi3hv7UvXwhsm-h_Zk-VZP26gmrQ&amp;ust=1360980734047471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frm=1&amp;source=images&amp;cd=&amp;cad=rja&amp;docid=UB-CctW8tuawNM&amp;tbnid=JVTKGaILh_3LuM:&amp;ved=0CAUQjRw&amp;url=http://www.flyertalk.com/the-gate/?attachment_id=8041&amp;ei=U40dUZbUAvGfiAfX5oCADg&amp;psig=AFQjCNEiOgqYPHzI6-iRtCCPrRGKO0T9kg&amp;ust=1360977617997837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7.gif"/><Relationship Id="rId2" Type="http://schemas.openxmlformats.org/officeDocument/2006/relationships/hyperlink" Target="http://www.google.com/url?sa=i&amp;rct=j&amp;q=&amp;esrc=s&amp;frm=1&amp;source=images&amp;cd=&amp;cad=rja&amp;docid=jZYX9IfyZW55_M&amp;tbnid=1lWVQ-YF6NRMxM:&amp;ved=0CAUQjRw&amp;url=http://www.bestdestinationwedding.com/t/74640/montego-bay-airport-questions&amp;ei=T5AdUcvVM5OhiQersYHoBA&amp;psig=AFQjCNEui-TGqevn34GrqTVgTC9i7OYxUQ&amp;ust=13609783679842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lh2BiREEAOMHcM&amp;tbnid=6L-oPovVmglQXM:&amp;ved=0CAUQjRw&amp;url=http://www.suncabo.com/Cabo_Customs_and_Immigration.asp&amp;ei=4ZAdUYz3I8ueiAfAp4DIBg&amp;psig=AFQjCNGr0cxcmHwxinNw3NT9oEnSCWnxBg&amp;ust=1360978528436481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www.google.com/url?sa=i&amp;rct=j&amp;q=&amp;esrc=s&amp;frm=1&amp;source=images&amp;cd=&amp;cad=rja&amp;docid=X4WN22xX_mdBbM&amp;tbnid=hEf41nbI2hnRQM:&amp;ved=0CAUQjRw&amp;url=http://www.colourbox.com/image/commercial-airplane-on-white-background-with-path-image-1761850&amp;ei=fZEdUd6GHvGXiQfuwoHwDQ&amp;bvm=bv.42553238,d.aGc&amp;psig=AFQjCNG1Xf8moolrnsVgiDB1I_t5zcNYPA&amp;ust=1360978682396592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&amp;esrc=s&amp;frm=1&amp;source=images&amp;cd=&amp;cad=rja&amp;docid=-znyCvsf_eAOzM&amp;tbnid=Acr1T_gD4wjujM:&amp;ved=0CAUQjRw&amp;url=http://www.panoramio.com/photo/27590624&amp;ei=140dUcigHqnYigf_04FQ&amp;psig=AFQjCNGgxqR-gKh9EVaemVZtv7Rxxf38vA&amp;ust=1360977704468064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url?sa=i&amp;rct=j&amp;q=&amp;esrc=s&amp;frm=1&amp;source=images&amp;cd=&amp;docid=glpUZfchgSChPM&amp;tbnid=iMyJnSI7aMJKqM:&amp;ved=0CAUQjRw&amp;url=http://www.nbcnews.com/id/33883565/&amp;ei=BJIdUYqMGrG5iAfZ24H4Aw&amp;bvm=bv.42553238,d.aGc&amp;psig=AFQjCNE8eoQ8t4z07tyRnQcLP_FRuf6bFg&amp;ust=136097877942490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youtu.be/cCC0mr25HJU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i&amp;rct=j&amp;q=&amp;esrc=s&amp;frm=1&amp;source=images&amp;cd=&amp;cad=rja&amp;docid=xKSUP2tvjQ-3-M&amp;tbnid=pfMWoAQn7zNZRM:&amp;ved=0CAUQjRw&amp;url=http://boardingarea.com/blogs/flyingwithfish/2010/03/05/reader-mail-what-is-the-difference-between-customs-immigrations-at-the-airport/&amp;ei=ho8dUfi2F4utiQfh5IHQAw&amp;psig=AFQjCNHevZRcKXVR1wYVzSVTewvNgRN46g&amp;ust=1360978181426366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&amp;esrc=s&amp;frm=1&amp;source=images&amp;cd=&amp;cad=rja&amp;docid=VffR8ARK4wxiQM&amp;tbnid=tnefmIsfUx3w7M:&amp;ved=0CAUQjRw&amp;url=http://www.carjet.com/blog/arriving-into-amsterdam-airport-schiphol&amp;ei=85gdUZeHDKmTiAfthoDgDw&amp;bvm=bv.42553238,d.aGc&amp;psig=AFQjCNGup8H6AOoOBw3LyUOTAeDaAM6SOw&amp;ust=1360980525237031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/url?sa=i&amp;rct=j&amp;q=&amp;esrc=s&amp;frm=1&amp;source=images&amp;cd=&amp;cad=rja&amp;docid=kOntggAAPI1A5M&amp;tbnid=Cob8lydYCOTYrM:&amp;ved=0CAUQjRw&amp;url=http://www.prointl.ca/content/car-rental&amp;ei=OchHUZ33DeaNiAfMtYDABw&amp;bvm=bv.43828540,d.aGc&amp;psig=AFQjCNHuwfcn8OeL7UU4s9njbn8ds-cNVA&amp;ust=1363745191002704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&amp;esrc=s&amp;frm=1&amp;source=images&amp;cd=&amp;cad=rja&amp;docid=ZOZQcaA5uaksBM&amp;tbnid=XZ087Ttg76m0uM:&amp;ved=0CAUQjRw&amp;url=http://www.tripadvisor.com/LocationPhotos-g60763-d1379306-Hilton_Club_New_York-New_York_City_New_York.html&amp;ei=i5YdUbnbLoajigeY8YCIBw&amp;bvm=bv.42553238,d.aGc&amp;psig=AFQjCNGiZK0JzFItXM_6oSMJiKgqPBqydw&amp;ust=136097996812747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u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5" y="4140635"/>
            <a:ext cx="3669022" cy="220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nival Legend ship photo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4140635"/>
            <a:ext cx="4724400" cy="22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flightstory.net/wp-content/uploads/korean-air-747-8-intercontinen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28130"/>
            <a:ext cx="6096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40976" y="304800"/>
            <a:ext cx="5538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Turismo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y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Viajes</a:t>
            </a:r>
            <a:endParaRPr lang="es-MX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3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3" y="1113830"/>
            <a:ext cx="8765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Después de haber conocido un poco sobre el  Teleférico de Mérida  </a:t>
            </a:r>
          </a:p>
          <a:p>
            <a:r>
              <a:rPr lang="es-MX" sz="2400" b="1" dirty="0" smtClean="0">
                <a:solidFill>
                  <a:srgbClr val="002060"/>
                </a:solidFill>
              </a:rPr>
              <a:t>en Venezuela ¿Te gustaría visitar este sitio y </a:t>
            </a:r>
            <a:r>
              <a:rPr lang="es-MX" sz="2400" b="1" u="sng" dirty="0" smtClean="0">
                <a:solidFill>
                  <a:srgbClr val="FF0000"/>
                </a:solidFill>
              </a:rPr>
              <a:t>por qué</a:t>
            </a:r>
            <a:r>
              <a:rPr lang="es-MX" sz="2400" b="1" dirty="0" smtClean="0">
                <a:solidFill>
                  <a:srgbClr val="002060"/>
                </a:solidFill>
              </a:rPr>
              <a:t>?  Escribe tu</a:t>
            </a:r>
          </a:p>
          <a:p>
            <a:r>
              <a:rPr lang="es-MX" sz="2400" b="1" dirty="0" smtClean="0">
                <a:solidFill>
                  <a:srgbClr val="002060"/>
                </a:solidFill>
              </a:rPr>
              <a:t>Respuesta.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10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2654300" y="228600"/>
            <a:ext cx="3363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Actividad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www.saltoangel.com.ve/images/stories/imagenes_articulos/los_andes/Boli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87" y="2301875"/>
            <a:ext cx="66460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8181"/>
            <a:ext cx="7263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¿</a:t>
            </a:r>
            <a:r>
              <a:rPr lang="es-MX" sz="32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tus vacaciones?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svargo.com/images/Pictures/Pictures/Pictures_page12/venezuela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295399"/>
            <a:ext cx="8077202" cy="52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2053771"/>
            <a:ext cx="1016533" cy="1143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6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6521"/>
            <a:ext cx="7263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¿</a:t>
            </a:r>
            <a:r>
              <a:rPr lang="es-MX" sz="32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tus vacaciones?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7841" y="2438399"/>
            <a:ext cx="3544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Puedo visitar </a:t>
            </a:r>
            <a:r>
              <a:rPr lang="es-MX" sz="3200" b="1" dirty="0" smtClean="0">
                <a:solidFill>
                  <a:srgbClr val="002060"/>
                </a:solidFill>
              </a:rPr>
              <a:t>la Isla de Margarita en Venezuela.  Es la isla más visitada en Sur América por Europeos y Norte Americanos.</a:t>
            </a:r>
          </a:p>
        </p:txBody>
      </p:sp>
      <p:pic>
        <p:nvPicPr>
          <p:cNvPr id="10244" name="Picture 4" descr="http://4.bp.blogspot.com/-b_75SFCVGbQ/UJX6oNHYrPI/AAAAAAABsi0/a5jU-GHTu1U/s640/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739"/>
            <a:ext cx="5295184" cy="49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6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89172"/>
            <a:ext cx="7263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¿</a:t>
            </a:r>
            <a:r>
              <a:rPr lang="es-MX" sz="32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tus vacaciones?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34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La Isla de Margarita es uno de los mejores destinos en el mundo para el </a:t>
            </a:r>
            <a:r>
              <a:rPr lang="es-MX" sz="3200" b="1" dirty="0" err="1" smtClean="0">
                <a:solidFill>
                  <a:srgbClr val="002060"/>
                </a:solidFill>
              </a:rPr>
              <a:t>wind</a:t>
            </a:r>
            <a:r>
              <a:rPr lang="es-MX" sz="3200" b="1" dirty="0" smtClean="0">
                <a:solidFill>
                  <a:srgbClr val="002060"/>
                </a:solidFill>
              </a:rPr>
              <a:t> y </a:t>
            </a:r>
            <a:r>
              <a:rPr lang="es-MX" sz="3200" b="1" dirty="0" err="1" smtClean="0">
                <a:solidFill>
                  <a:srgbClr val="002060"/>
                </a:solidFill>
              </a:rPr>
              <a:t>kite</a:t>
            </a:r>
            <a:r>
              <a:rPr lang="es-MX" sz="3200" b="1" dirty="0" smtClean="0">
                <a:solidFill>
                  <a:srgbClr val="002060"/>
                </a:solidFill>
              </a:rPr>
              <a:t> surf.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://www.margaritaonline.com/imagenes/paginas/playas/el-yaque-windsurf-1-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1754"/>
            <a:ext cx="8153400" cy="398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6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8181"/>
            <a:ext cx="7263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¿</a:t>
            </a:r>
            <a:r>
              <a:rPr lang="es-MX" sz="32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tus vacaciones?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Mapa de la Isla de Margarita indicando Playas import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7170"/>
            <a:ext cx="8077200" cy="411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581400" y="4412947"/>
            <a:ext cx="1651265" cy="76865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5430287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Playa el </a:t>
            </a:r>
            <a:r>
              <a:rPr lang="es-MX" sz="3200" b="1" dirty="0" err="1" smtClean="0">
                <a:solidFill>
                  <a:srgbClr val="002060"/>
                </a:solidFill>
              </a:rPr>
              <a:t>Yaque</a:t>
            </a:r>
            <a:r>
              <a:rPr lang="es-MX" sz="3200" b="1" dirty="0" smtClean="0">
                <a:solidFill>
                  <a:srgbClr val="002060"/>
                </a:solidFill>
              </a:rPr>
              <a:t> es una de las mejores playas  en el mundo para el </a:t>
            </a:r>
            <a:r>
              <a:rPr lang="es-MX" sz="3200" b="1" dirty="0" err="1" smtClean="0">
                <a:solidFill>
                  <a:srgbClr val="002060"/>
                </a:solidFill>
              </a:rPr>
              <a:t>wind</a:t>
            </a:r>
            <a:r>
              <a:rPr lang="es-MX" sz="3200" b="1" dirty="0" smtClean="0">
                <a:solidFill>
                  <a:srgbClr val="002060"/>
                </a:solidFill>
              </a:rPr>
              <a:t> y el </a:t>
            </a:r>
            <a:r>
              <a:rPr lang="es-MX" sz="3200" b="1" dirty="0" err="1" smtClean="0">
                <a:solidFill>
                  <a:srgbClr val="002060"/>
                </a:solidFill>
              </a:rPr>
              <a:t>kite</a:t>
            </a:r>
            <a:r>
              <a:rPr lang="es-MX" sz="3200" b="1" dirty="0" smtClean="0">
                <a:solidFill>
                  <a:srgbClr val="002060"/>
                </a:solidFill>
              </a:rPr>
              <a:t> surf.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3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95543"/>
            <a:ext cx="88481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Después de haber conocido un poco sobre Playa el </a:t>
            </a:r>
            <a:r>
              <a:rPr lang="es-MX" sz="2800" b="1" dirty="0" err="1" smtClean="0">
                <a:solidFill>
                  <a:srgbClr val="002060"/>
                </a:solidFill>
              </a:rPr>
              <a:t>Yaque</a:t>
            </a:r>
            <a:r>
              <a:rPr lang="es-MX" sz="28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en Margarita, Venezuela ¿Te gustaría ir a este sitio?  </a:t>
            </a:r>
          </a:p>
          <a:p>
            <a:r>
              <a:rPr lang="es-MX" sz="2800" b="1" u="sng" dirty="0" smtClean="0">
                <a:solidFill>
                  <a:srgbClr val="FF0000"/>
                </a:solidFill>
              </a:rPr>
              <a:t>¿Por qué?</a:t>
            </a:r>
            <a:r>
              <a:rPr lang="es-MX" sz="2800" dirty="0" smtClean="0">
                <a:solidFill>
                  <a:srgbClr val="FF0000"/>
                </a:solidFill>
              </a:rPr>
              <a:t>  </a:t>
            </a:r>
            <a:r>
              <a:rPr lang="es-MX" sz="2800" b="1" dirty="0">
                <a:solidFill>
                  <a:srgbClr val="002060"/>
                </a:solidFill>
              </a:rPr>
              <a:t>Escribe tu respuesta.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15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2692400" y="45640"/>
            <a:ext cx="3363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Actividad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www.webworldproperty.com/uploads/1/waters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0" y="2511425"/>
            <a:ext cx="63627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828800" y="304800"/>
            <a:ext cx="5979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Preparando nuestras vacaciones…</a:t>
            </a:r>
            <a:endParaRPr lang="es-MX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comosolucionarproblemasdepareja.info/wp-content/uploads/2012/06/comoresolverproblemasdepareja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962400" y="889575"/>
            <a:ext cx="4953000" cy="3682425"/>
          </a:xfrm>
          <a:prstGeom prst="cloudCallout">
            <a:avLst>
              <a:gd name="adj1" fmla="val -50111"/>
              <a:gd name="adj2" fmla="val 428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Quiero ir a Playa el </a:t>
            </a:r>
            <a:r>
              <a:rPr lang="es-MX" sz="2400" b="1" dirty="0" err="1" smtClean="0">
                <a:solidFill>
                  <a:schemeClr val="tx1"/>
                </a:solidFill>
              </a:rPr>
              <a:t>Yaque</a:t>
            </a:r>
            <a:r>
              <a:rPr lang="es-MX" sz="2400" b="1" dirty="0" smtClean="0">
                <a:solidFill>
                  <a:schemeClr val="tx1"/>
                </a:solidFill>
              </a:rPr>
              <a:t> en Venezuela.  El </a:t>
            </a:r>
            <a:r>
              <a:rPr lang="es-MX" sz="2400" b="1" dirty="0" err="1" smtClean="0">
                <a:solidFill>
                  <a:schemeClr val="tx1"/>
                </a:solidFill>
              </a:rPr>
              <a:t>Yaque</a:t>
            </a:r>
            <a:r>
              <a:rPr lang="es-MX" sz="2400" b="1" dirty="0" smtClean="0">
                <a:solidFill>
                  <a:schemeClr val="tx1"/>
                </a:solidFill>
              </a:rPr>
              <a:t> está en la Isla de Margarita.  Esta es una isla tropical donde van muchos turistas europeos.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09600" y="1371599"/>
            <a:ext cx="3124200" cy="2111823"/>
          </a:xfrm>
          <a:prstGeom prst="cloudCallout">
            <a:avLst>
              <a:gd name="adj1" fmla="val -4118"/>
              <a:gd name="adj2" fmla="val 784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¿A dónde quieres ir de vacaciones?  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17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1079802" y="304800"/>
            <a:ext cx="7009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How to show obligation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993" y="1371600"/>
            <a:ext cx="86049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 smtClean="0"/>
              <a:t>To</a:t>
            </a:r>
            <a:r>
              <a:rPr lang="es-MX" sz="2800" dirty="0" smtClean="0"/>
              <a:t> show </a:t>
            </a:r>
            <a:r>
              <a:rPr lang="es-MX" sz="2800" dirty="0" err="1" smtClean="0"/>
              <a:t>obligation</a:t>
            </a:r>
            <a:r>
              <a:rPr lang="es-MX" sz="2800" dirty="0" smtClean="0"/>
              <a:t> (</a:t>
            </a:r>
            <a:r>
              <a:rPr lang="es-MX" sz="2800" dirty="0" err="1" smtClean="0"/>
              <a:t>to</a:t>
            </a:r>
            <a:r>
              <a:rPr lang="es-MX" sz="2800" dirty="0" smtClean="0"/>
              <a:t> </a:t>
            </a:r>
            <a:r>
              <a:rPr lang="es-MX" sz="2800" dirty="0" err="1" smtClean="0"/>
              <a:t>say</a:t>
            </a:r>
            <a:r>
              <a:rPr lang="es-MX" sz="2800" dirty="0" smtClean="0"/>
              <a:t> </a:t>
            </a:r>
            <a:r>
              <a:rPr lang="es-MX" sz="2800" dirty="0" err="1" smtClean="0"/>
              <a:t>that</a:t>
            </a:r>
            <a:r>
              <a:rPr lang="es-MX" sz="2800" dirty="0" smtClean="0"/>
              <a:t> </a:t>
            </a:r>
            <a:r>
              <a:rPr lang="es-MX" sz="2800" dirty="0" err="1" smtClean="0"/>
              <a:t>you</a:t>
            </a:r>
            <a:r>
              <a:rPr lang="es-MX" sz="2800" dirty="0" smtClean="0"/>
              <a:t> </a:t>
            </a:r>
            <a:r>
              <a:rPr lang="es-MX" sz="2800" dirty="0" err="1" smtClean="0"/>
              <a:t>have</a:t>
            </a:r>
            <a:r>
              <a:rPr lang="es-MX" sz="2800" dirty="0" smtClean="0"/>
              <a:t> </a:t>
            </a:r>
            <a:r>
              <a:rPr lang="es-MX" sz="2800" dirty="0" err="1" smtClean="0"/>
              <a:t>to</a:t>
            </a:r>
            <a:r>
              <a:rPr lang="es-MX" sz="2800" dirty="0" smtClean="0"/>
              <a:t> do </a:t>
            </a:r>
            <a:r>
              <a:rPr lang="es-MX" sz="2800" dirty="0" err="1" smtClean="0"/>
              <a:t>something</a:t>
            </a:r>
            <a:r>
              <a:rPr lang="es-MX" sz="2800" dirty="0" smtClean="0"/>
              <a:t>)</a:t>
            </a:r>
          </a:p>
          <a:p>
            <a:r>
              <a:rPr lang="es-MX" sz="2800" dirty="0"/>
              <a:t>i</a:t>
            </a:r>
            <a:r>
              <a:rPr lang="es-MX" sz="2800" dirty="0" smtClean="0"/>
              <a:t>n </a:t>
            </a:r>
            <a:r>
              <a:rPr lang="es-MX" sz="2800" dirty="0" err="1" smtClean="0"/>
              <a:t>Spanish</a:t>
            </a:r>
            <a:r>
              <a:rPr lang="es-MX" sz="2800" dirty="0" smtClean="0"/>
              <a:t>, use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expression</a:t>
            </a:r>
            <a:r>
              <a:rPr lang="es-MX" sz="2800" dirty="0" smtClean="0"/>
              <a:t>:  </a:t>
            </a:r>
          </a:p>
          <a:p>
            <a:pPr algn="ctr"/>
            <a:r>
              <a:rPr lang="es-MX" sz="2800" b="1" dirty="0" smtClean="0">
                <a:solidFill>
                  <a:srgbClr val="002060"/>
                </a:solidFill>
              </a:rPr>
              <a:t>tener</a:t>
            </a:r>
            <a:r>
              <a:rPr lang="es-MX" sz="2800" b="1" dirty="0" smtClean="0">
                <a:solidFill>
                  <a:srgbClr val="FF0000"/>
                </a:solidFill>
              </a:rPr>
              <a:t> +  </a:t>
            </a:r>
            <a:r>
              <a:rPr lang="es-MX" sz="2800" b="1" dirty="0" smtClean="0">
                <a:solidFill>
                  <a:srgbClr val="002060"/>
                </a:solidFill>
              </a:rPr>
              <a:t>que</a:t>
            </a:r>
            <a:r>
              <a:rPr lang="es-MX" sz="2800" b="1" dirty="0" smtClean="0">
                <a:solidFill>
                  <a:srgbClr val="FF0000"/>
                </a:solidFill>
              </a:rPr>
              <a:t> ( </a:t>
            </a:r>
            <a:r>
              <a:rPr lang="es-MX" sz="2800" b="1" dirty="0" err="1" smtClean="0">
                <a:solidFill>
                  <a:srgbClr val="FF0000"/>
                </a:solidFill>
              </a:rPr>
              <a:t>to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err="1" smtClean="0">
                <a:solidFill>
                  <a:srgbClr val="FF0000"/>
                </a:solidFill>
              </a:rPr>
              <a:t>have</a:t>
            </a:r>
            <a:r>
              <a:rPr lang="es-MX" sz="2800" b="1" dirty="0" smtClean="0">
                <a:solidFill>
                  <a:srgbClr val="FF0000"/>
                </a:solidFill>
              </a:rPr>
              <a:t> +  </a:t>
            </a:r>
            <a:r>
              <a:rPr lang="es-MX" sz="2800" b="1" dirty="0" err="1" smtClean="0">
                <a:solidFill>
                  <a:srgbClr val="FF0000"/>
                </a:solidFill>
              </a:rPr>
              <a:t>to</a:t>
            </a:r>
            <a:r>
              <a:rPr lang="es-MX" sz="2800" b="1" dirty="0" smtClean="0">
                <a:solidFill>
                  <a:srgbClr val="FF0000"/>
                </a:solidFill>
              </a:rPr>
              <a:t>)</a:t>
            </a:r>
          </a:p>
          <a:p>
            <a:endParaRPr lang="es-MX" sz="2800" dirty="0" smtClean="0"/>
          </a:p>
          <a:p>
            <a:r>
              <a:rPr lang="es-MX" sz="2800" i="1" u="sng" dirty="0" smtClean="0"/>
              <a:t>Tener</a:t>
            </a:r>
            <a:r>
              <a:rPr lang="es-MX" sz="2800" dirty="0" smtClean="0"/>
              <a:t> + que </a:t>
            </a:r>
          </a:p>
          <a:p>
            <a:r>
              <a:rPr lang="es-MX" sz="2800" dirty="0"/>
              <a:t> </a:t>
            </a:r>
            <a:r>
              <a:rPr lang="es-MX" sz="2800" dirty="0" smtClean="0"/>
              <a:t>                     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verb</a:t>
            </a:r>
            <a:r>
              <a:rPr lang="es-MX" sz="2800" dirty="0" smtClean="0"/>
              <a:t> tener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conjugated</a:t>
            </a:r>
            <a:r>
              <a:rPr lang="es-MX" sz="2800" dirty="0" smtClean="0"/>
              <a:t> </a:t>
            </a:r>
            <a:r>
              <a:rPr lang="es-MX" sz="2800" dirty="0" err="1" smtClean="0"/>
              <a:t>according</a:t>
            </a:r>
            <a:r>
              <a:rPr lang="es-MX" sz="2800" dirty="0" smtClean="0"/>
              <a:t> </a:t>
            </a:r>
            <a:r>
              <a:rPr lang="es-MX" sz="2800" dirty="0" err="1" smtClean="0"/>
              <a:t>to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endParaRPr lang="es-MX" sz="2800" dirty="0" smtClean="0"/>
          </a:p>
          <a:p>
            <a:r>
              <a:rPr lang="es-MX" sz="2800" dirty="0" err="1"/>
              <a:t>p</a:t>
            </a:r>
            <a:r>
              <a:rPr lang="es-MX" sz="2800" dirty="0" err="1" smtClean="0"/>
              <a:t>ronoun</a:t>
            </a:r>
            <a:r>
              <a:rPr lang="es-MX" sz="2800" dirty="0" smtClean="0"/>
              <a:t> </a:t>
            </a:r>
            <a:r>
              <a:rPr lang="es-MX" sz="2800" dirty="0" err="1" smtClean="0"/>
              <a:t>that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used</a:t>
            </a:r>
            <a:r>
              <a:rPr lang="es-MX" sz="2800" dirty="0" smtClean="0"/>
              <a:t>.</a:t>
            </a:r>
          </a:p>
          <a:p>
            <a:endParaRPr lang="es-MX" sz="2800" dirty="0"/>
          </a:p>
          <a:p>
            <a:r>
              <a:rPr lang="es-MX" sz="2800" dirty="0"/>
              <a:t>y</a:t>
            </a:r>
            <a:r>
              <a:rPr lang="es-MX" sz="2800" dirty="0" smtClean="0"/>
              <a:t>o 		tengo que		nosotros	tenemos que</a:t>
            </a:r>
          </a:p>
          <a:p>
            <a:r>
              <a:rPr lang="es-MX" sz="2800" dirty="0" smtClean="0"/>
              <a:t>tú		tienes que		vosotros	tenéis que</a:t>
            </a:r>
          </a:p>
          <a:p>
            <a:r>
              <a:rPr lang="es-MX" sz="2800" dirty="0" smtClean="0"/>
              <a:t>ella/él		tiene que		ustedes 	tienen que	</a:t>
            </a:r>
          </a:p>
          <a:p>
            <a:r>
              <a:rPr lang="es-MX" sz="2800" dirty="0"/>
              <a:t>u</a:t>
            </a:r>
            <a:r>
              <a:rPr lang="es-MX" sz="2800" dirty="0" smtClean="0"/>
              <a:t>sted		tiene que		ellos/ellas	</a:t>
            </a:r>
            <a:r>
              <a:rPr lang="es-MX" sz="2800" smtClean="0"/>
              <a:t>tienes que</a:t>
            </a:r>
            <a:r>
              <a:rPr lang="es-MX" sz="2800" dirty="0" smtClean="0"/>
              <a:t>	</a:t>
            </a:r>
            <a:endParaRPr lang="es-MX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448706" y="3618369"/>
            <a:ext cx="913494" cy="3440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18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457200" y="304799"/>
            <a:ext cx="5979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Preparando nuestras vacaciones…</a:t>
            </a:r>
            <a:endParaRPr lang="es-MX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comosolucionarproblemasdepareja.info/wp-content/uploads/2012/06/comoresolverproblemasdepareja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495800"/>
            <a:ext cx="3937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8100" y="889575"/>
            <a:ext cx="4953000" cy="4799737"/>
          </a:xfrm>
          <a:prstGeom prst="cloudCallout">
            <a:avLst>
              <a:gd name="adj1" fmla="val 75018"/>
              <a:gd name="adj2" fmla="val 3505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Me encanta tu idea.  Investigué el otro día en Google que El </a:t>
            </a:r>
            <a:r>
              <a:rPr lang="es-MX" sz="2400" b="1" dirty="0" err="1" smtClean="0">
                <a:solidFill>
                  <a:schemeClr val="tx1"/>
                </a:solidFill>
              </a:rPr>
              <a:t>Yaque</a:t>
            </a:r>
            <a:r>
              <a:rPr lang="es-MX" sz="2400" b="1" dirty="0" smtClean="0">
                <a:solidFill>
                  <a:schemeClr val="tx1"/>
                </a:solidFill>
              </a:rPr>
              <a:t> es excelente para hacer windsurf y kitesurf.  También Margarita tiene unos hoteles espectaculares y las playas son hermosas.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991100" y="597186"/>
            <a:ext cx="4114800" cy="3136613"/>
          </a:xfrm>
          <a:prstGeom prst="cloudCallout">
            <a:avLst>
              <a:gd name="adj1" fmla="val 13089"/>
              <a:gd name="adj2" fmla="val 776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Bueno, lo primero que </a:t>
            </a:r>
            <a:r>
              <a:rPr lang="es-MX" sz="2400" b="1" i="1" u="sng" dirty="0" smtClean="0">
                <a:solidFill>
                  <a:schemeClr val="tx1"/>
                </a:solidFill>
              </a:rPr>
              <a:t>tenemos que hacer</a:t>
            </a:r>
            <a:r>
              <a:rPr lang="es-MX" sz="2400" b="1" dirty="0" smtClean="0">
                <a:solidFill>
                  <a:schemeClr val="tx1"/>
                </a:solidFill>
              </a:rPr>
              <a:t> es ir a una agencia de viajes para averiguar todo sobre el viaje. 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sentir </a:t>
            </a:r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feel</a:t>
            </a:r>
            <a:r>
              <a:rPr lang="es-MX" sz="3200" b="1" dirty="0" smtClean="0">
                <a:solidFill>
                  <a:srgbClr val="002060"/>
                </a:solidFill>
              </a:rPr>
              <a:t>/</a:t>
            </a:r>
            <a:r>
              <a:rPr lang="es-MX" sz="3200" b="1" dirty="0" err="1" smtClean="0">
                <a:solidFill>
                  <a:srgbClr val="002060"/>
                </a:solidFill>
              </a:rPr>
              <a:t>iregular</a:t>
            </a:r>
            <a:r>
              <a:rPr lang="es-MX" sz="3200" b="1" dirty="0" smtClean="0">
                <a:solidFill>
                  <a:srgbClr val="002060"/>
                </a:solidFill>
              </a:rPr>
              <a:t>)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siento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sientes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siente</a:t>
            </a:r>
            <a:r>
              <a:rPr lang="es-MX" sz="3200" dirty="0" smtClean="0"/>
              <a:t>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siente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sentimos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sentís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sienten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sienten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7096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386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¿</a:t>
            </a:r>
            <a:r>
              <a:rPr lang="es-MX" sz="28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2800" b="1" dirty="0" smtClean="0">
                <a:solidFill>
                  <a:srgbClr val="002060"/>
                </a:solidFill>
              </a:rPr>
              <a:t>tus vacaciones?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svargo.com/images/Pictures/Pictures/Pictures_page12/venezuela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148071"/>
            <a:ext cx="8077202" cy="53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4114800"/>
            <a:ext cx="1676400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5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457200" y="304799"/>
            <a:ext cx="5979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Preparando nuestras vacaciones…</a:t>
            </a:r>
            <a:endParaRPr lang="es-MX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comosolucionarproblemasdepareja.info/wp-content/uploads/2012/06/comoresolverproblemasdepareja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82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495800" y="609886"/>
            <a:ext cx="4191000" cy="4495514"/>
          </a:xfrm>
          <a:prstGeom prst="cloudCallout">
            <a:avLst>
              <a:gd name="adj1" fmla="val -70571"/>
              <a:gd name="adj2" fmla="val 2928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Travel agents reclaim the spotligh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18951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webworldproperty.com/uploads/1/waters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60" y="2819543"/>
            <a:ext cx="2088764" cy="14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228600" y="889575"/>
            <a:ext cx="3886200" cy="2647590"/>
          </a:xfrm>
          <a:prstGeom prst="cloudCallout">
            <a:avLst>
              <a:gd name="adj1" fmla="val -16787"/>
              <a:gd name="adj2" fmla="val 9487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3.bp.blogspot.com/-kxsUjRVLiKw/TfJJEZGeX5I/AAAAAAAAdmY/4lCmuuphYhs/s400/ElTirano_2358_1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34974"/>
            <a:ext cx="2209800" cy="17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6000" y="5105400"/>
            <a:ext cx="42129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¿</a:t>
            </a:r>
            <a:r>
              <a:rPr lang="es-MX" sz="2800" b="1" dirty="0" smtClean="0">
                <a:solidFill>
                  <a:srgbClr val="FF0000"/>
                </a:solidFill>
              </a:rPr>
              <a:t>Cómo se sienten estas </a:t>
            </a:r>
          </a:p>
          <a:p>
            <a:r>
              <a:rPr lang="es-MX" sz="2800" b="1" dirty="0" smtClean="0">
                <a:solidFill>
                  <a:srgbClr val="FF0000"/>
                </a:solidFill>
              </a:rPr>
              <a:t>personas? Explica.  Escribe </a:t>
            </a:r>
          </a:p>
          <a:p>
            <a:r>
              <a:rPr lang="es-MX" sz="2800" b="1" dirty="0" smtClean="0">
                <a:solidFill>
                  <a:srgbClr val="FF0000"/>
                </a:solidFill>
              </a:rPr>
              <a:t>tu respuesta</a:t>
            </a:r>
            <a:r>
              <a:rPr lang="es-MX" dirty="0" smtClean="0">
                <a:solidFill>
                  <a:srgbClr val="FF0000"/>
                </a:solidFill>
              </a:rPr>
              <a:t>.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495300" y="164524"/>
            <a:ext cx="396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En la agencia de viajes</a:t>
            </a:r>
            <a:endParaRPr lang="es-MX" sz="32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02b.com/es/img2/2011/12/2fuera_622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962400" cy="25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04801" y="749299"/>
            <a:ext cx="4160240" cy="3264475"/>
          </a:xfrm>
          <a:prstGeom prst="cloudCallout">
            <a:avLst>
              <a:gd name="adj1" fmla="val -34345"/>
              <a:gd name="adj2" fmla="val 683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Buenos días ¿Qué necesitamos para irnos de vacaciones a Playa el </a:t>
            </a:r>
            <a:r>
              <a:rPr lang="es-MX" sz="2400" b="1" dirty="0" err="1" smtClean="0">
                <a:solidFill>
                  <a:schemeClr val="tx1"/>
                </a:solidFill>
              </a:rPr>
              <a:t>Yaque</a:t>
            </a:r>
            <a:r>
              <a:rPr lang="es-MX" sz="2400" b="1" dirty="0" smtClean="0">
                <a:solidFill>
                  <a:schemeClr val="tx1"/>
                </a:solidFill>
              </a:rPr>
              <a:t> en Margarita, Venezuela?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81600" y="1523999"/>
            <a:ext cx="3124200" cy="3864657"/>
          </a:xfrm>
          <a:prstGeom prst="cloudCallout">
            <a:avLst>
              <a:gd name="adj1" fmla="val -82235"/>
              <a:gd name="adj2" fmla="val 345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400" b="1" dirty="0">
              <a:solidFill>
                <a:schemeClr val="tx1"/>
              </a:solidFill>
            </a:endParaRPr>
          </a:p>
          <a:p>
            <a:endParaRPr lang="es-MX" sz="2400" b="1" dirty="0" smtClean="0">
              <a:solidFill>
                <a:schemeClr val="tx1"/>
              </a:solidFill>
            </a:endParaRPr>
          </a:p>
          <a:p>
            <a:r>
              <a:rPr lang="es-MX" sz="2400" b="1" dirty="0" smtClean="0">
                <a:solidFill>
                  <a:schemeClr val="tx1"/>
                </a:solidFill>
              </a:rPr>
              <a:t>Bueno, tienen que pensar sobre las cosas que están en la próxima lamina</a:t>
            </a:r>
          </a:p>
          <a:p>
            <a:endParaRPr lang="es-MX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MX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22</a:t>
            </a:fld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164524"/>
            <a:ext cx="478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Para el viaje necesitamos…</a:t>
            </a:r>
            <a:endParaRPr lang="es-MX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encrypted-tbn3.gstatic.com/images?q=tbn:ANd9GcQ3ua_chcKS8Pb1ZpCEuJ7Mja4eS-cbP_ON-YSr5rX2BPVeLb7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8" y="1085850"/>
            <a:ext cx="106254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scelaneasdecuba.net/media/Diuverse7/CandidoRbertoCalimanoRobaina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098550"/>
            <a:ext cx="1949137" cy="13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novationsinnewspapers.com/wp/wp-content/uploads/2007/09/air-tickets-klm-between-london-and-cape-town-1-dh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9448"/>
            <a:ext cx="2667000" cy="166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7.imageshack.us/img247/9540/presupuestoavmapfreusajw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80" y="830085"/>
            <a:ext cx="1423987" cy="1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-6MWyNF8-usw/TjL5OgM-VhI/AAAAAAAAACI/1HWyEwbC2cc/s1600/HOJA%2BDE%2BRESERVACIONES%2BHOTEL%2BGRAN%2BMELIA%2B201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7" y="2796344"/>
            <a:ext cx="1384301" cy="19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mlstatic.com/alquiler-vehiculos-rent-a-car-isla-margarita-autos_MLV-O-40727346_235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99" y="2869892"/>
            <a:ext cx="2286001" cy="17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hQREBQUEBQVFRUUFxUXFhcUGRcUFxcXGBUXFBQXFhQXHCYeGBkjHBUVHy8gJCcpLCwtFx4xNTAqNSYrLCkBCQoKDgwOGg8PGikkHiQsLC0sLCkpLC0sKSosLSwsLC0pLCwsLCwsKSwpLC0sKSwsLCwsKiwsLCwsLCksLCwpLP/AABEIAJ8BEAMBIgACEQEDEQH/xAAcAAACAwEBAQEAAAAAAAAAAAAEBQIDBgcBAAj/xAA9EAACAQIEAwUGBAQGAgMAAAABAgMAEQQSITEFQVEGEyJhcTJCgZGhsQcUI8FSctHhFWKCsvDxU5IWQ3P/xAAZAQADAQEBAAAAAAAAAAAAAAABAgMABAX/xAAqEQACAgIBAwMDBAMAAAAAAAAAAQIRAxIhBDFBE1FhInGBMpGh8COx0f/aAAwDAQACEQMRAD8A632g7QJhI8zasdEUbseevIDrXOOJdqsTOTmkKLyWMlQPiNT8TV3arHGfFSH3UJRR5KbH5m5pWsVergwxhFNrk4smRt0ikqSbkknzN/qamI6vWKpiKuqyJSI6kI6IEVSEVLZgdY6mIqvWKpiKtZgcR1IR0SI6kIqFmBu7qQjokQ1LuqFmoF7uve7oruq9ENazUCd3X3d0Z3Vfd1Q2NQH3VeGKje5r7ua2xqADFUTFR5hrww0djUAGGomKtJwXgyS5i5Jyi4RfabS+5pthMFD3LO2EdSvusMzn0F6559TGDotHE5KzBmKomGuk4fA4eRAxw4QHk65W+I5UJPwfCNKIu7sxFwUJtbztoPjSrrI+UwvA/c58YqgYa1fHuzPcKHRsyk2sfaF9ttCKRGCuqGRSVolKLi6YuMNVmKmTQVW0FPsAWmGoGKmTQVW0FNsAWtFUVuuqkqeqkg/MUe0NVtDRsww4R23xWHIu5lTmshzfJzqK6nwLjceLiEkR8mU7q3MGuLNDWj/D/iBhxYS/hmGUj/MBdT66EfGuTqcEZRckuS+LI06YIVuSTzJPzqSxUSIqmsVVsiDrFVgiq8R1YsdDY1FAiqQhokR1IR0uwaBxFUxDRKxVMRUNg0CiGpCKixFUhFS7BoEEVSENFiKrBFQ2DQEIakIaM7qvRFQ2NQH3NfdxR3c193VDY1AXc153NH91X3dVtg0AdzXncUw7mvu4rbG1Fbgobgkee31o6Hjko98n1saG4lgZg4aLxKBYpt8QetUpKR7cTr/pP3W4rkm03Z1wVKmOf8ZZxZgp9R/er4cYSbhVB2uFF7dL70ohmJ9lG+v9KPhw0rciB53qdFDzjblo7Mdcw0+/pSAwVq5+CXTfxj5HypK0FdeCSUaRyZVbsWHD1W0FNDBUGgro2JUKjh6raCmrQVBoKbYXUUth6rbD01aCoNBTbG1FDYeruExlcTCR/wCWP6uB+9GNBU+Hwfrxf/pH/vWjKX0syXJaI6sCVcqVNY6jsNRSsdWCOrljqYjpXINFSx1MR1eI6mI6XYailY6kI6OweCzk62A3o4cKTz+dSllSGUGxOI6kI6atwse6fn/ahpMKV3+dZZEw6NAojqQSr+7r3JW2BqVBK+EdXhakEpdg6lAjr3JV4SvQlbYOpQEr7JRwwWlyflrVZQXHta87DT1uaT1ENoC93QfEJshT1NOWwvQg/ekfaAWCfGmUrMo0wyDHA0bFOOVZGOe1ELjiKk0Wo16T1Z31ZOPjHnRKcWvS6mo0JmpLio7ubda8TGE1eEqmPhk5rgCMNQMVHmOomKrbktReYagYaYGKotFTKRtRaYag0FMjFUDDTbC6iw4ep4KD9aP+dP8AcKOMNe4WH9RP51/3Ci5cGUeQZUqxUqYSrFSls1EFjqwJUlWrAlK5BoiI6kqVYFqQWkbGoz+I7RHD41rC6BVR16+9cHrrWrwHFopheNhfodG+VYrtNwUiXvY9e83HQga+oNL8OxHkahNc2XgrR1K1eMOu3OsNBxKUCwdvnTTCYqRyA7Gx6mkSGcRpl6VKOK5t8a9y1mO2mMlheFo75bPqh8atcakc0t9asRo1wwwr04cVguH9rMY3shpPMxX+op3h+JYp/b/THMlctvp+4pOR6HrxWNVTjwNbfKbetqDwPEk2LlurW0J9RVfHu08WEyKf1JpjaGFfakOwN9lS/vHoaa6BRVwztOWW0/oGG59aN/NxNs6/G4+9Y8wflXYFsveHMVN2hUneNDuqjked+VGYbGE7CP1Drb60jSKI08dj7LA+mv2FLe1bBUjJPiuflpv0q3B4gtoZPgmp+lXca4CcRhyqeF11W/vG2zHlWj9LAzIRTXq130pdh7rowsQSCDyI0I9aummsK1lKNHw3sq8ih3YIGFwLXa3K/IU2Tssg99/ktJ+D9piIxlZWX3Q3Tyb9qZHtcB7UZ+DC1GpErL34IVHha/0PwNXRx2ABpenasyHLGmvW+a3w2+tNIjdQTzoq13A3ZApUclGQxA6mrxGOgobgoVlKNwyIR4bH71c0I6CleP4flUtESLakX5eVBysKiNDEOg+VUy4BW2Fj1FZpeJSj32qEvEnI8btb4/YVkmM40M2i1qUEfjX+ZfuKnEwZQVNx/wA+XpVkKeNfUferWRoXhKsC16FqaimbBR4q1MLXoFI+LcaeHE5EII7sZlHiIuT7S7jyIpGxkhrJj0U2N/kaIgmVxdTcVnBxcMb90SfMlR9aa4PigMclst1W9l1Vel25mp7OyjjwUcYhfvQ2hSw06dQfI7182HhbVkPrY/cUqTEjPnsWa1rsTY639narBjWv7K+drj6A1SUkaMWHHBRe6G+Jyj4k16kSrInjAW4ueXkoO5vVWDzSNlui87tdvkOdNcZgWRLhs4GpzKBbz05UiasaSYdNiAqFxqOVtidhr60FwPCRyFpZCJJidb65RyCjpSz88BFIL5bqpt1Oa2g9PtSVcVdgUJBHTS3pWfbgVROlhq9J+PrWAHaDEINJD/qsfuKccK/NzoHeQIh2uBcjrYbCp0GgrtIBGgZPCxYAgcwfLltXKuB45p+NSSyavGjhPJVAQADlYE/OurYzghdMveC973IP7VgJuzT4HiKzuo7qWORTImqhyRbNzHKj4GVGpXHI2jgH1o7C4bDn3E+QrOTAXo3B+tG7GcTXYd0UeEAemlX9+KzHfkc6tixxAJZgANydAPjSvgXUR8eVTipCuxI+dhesZ2u7Q/l7Igu7C9+g/rXUeCz4Yi7gZ2JN5BuOVr6DSnJwmHfeOFvVUP7UqugydcH5jw/H50ZnicoGN2A1UnmSp0phD2wxP8UJ/mjSu7cU7A8PnUiTDxqT70do2+a1xriXC8NwribRS55IfARIhyyx5hf0bex089DTWxFRGLtnirqZnYwhhnSJRFmXmpdRcXrvnCsQksMcsYIR0VkBFiFI0FvLaueR8XTiKNh8DhDiI1sGeT9KJbDwkufEW+tdIwEJSGNWABVFUhTcAhQNDzGlAMkvBdX1e2qnE4lYxdv+6woNxPHmK2UA3vvSnEY+SRDmPh8tBf8AepY7HFlLHmQBzt86owrhiBIbKTr+1/Km7FIoqhyH2gfVT+x3oiTDqFurBl66XHqNxTyLCgAWtYDkBr6HpVU6q2jR6dTv9POspUarFODezDJrcgHkCPPqacRL4l9R9xS4YfJiFQbWzemm1NIx4h6j707ZJ9xeFqQFegVK1UsQ9QVzbiXD82Kkd2YMXbUdL2H0rpaisXxbhWIbETdzGXXNpeyrqAbXbTnU5Oh4qwODCR7u7t5Ft6PxfHAkLLCoUAE2A3058zUYezUtrzyJFoTlA7w26kjwj51NuyKynLHiWDaHxIAPTQ71N34RVNeRZwztXhJVGZ+5Y7q+1+dn2t8qZrIjDwSxnzDKR96Ucb7CILGUWv4c6+AlhyI2PypEfw9QnwytbzUN9QdaDY65NtHxJYSC00II5sy/YmlvGvxIiUEd8Zf8sQsvxNrVmcN2BjJ8UrdSAqg8+d/Ktt2U/D/CIplKd6wNgJDmAO+Yjb4WoXZnxyJeBcaOLRzKmQG/d77AC2p3560SsZvZBpzreDDgeyqgeSKP2ryTBq+jqLc2ACso63FMm6oW0Y8ykD+tD8H7ePGCosyAmysC2XX2br4l9CKI4nMsMjKx9k2PwrkHEeJP3zlx4szG66X1+nIVkw5OyO6w9v8ANtCPgxt9RUuMcVabDF/CArJcC5G9jcn2jrtXD8L2okX2FUn/ADgt92tWj4TxqfEn9WQNktZFsqLrrZRoTahOVRYMUNpI180tzp8POmGCwM5Hhjf1sR96c9ioo2jZ9GkB1vrlW3ht5HXWtPU4JtWUyTp0kYl8BMB4kYfC/wBqTvh88xzXY30zsWCdMsfsj5E106lnH8IhiZyAHXVWtre4FvO9M064EU7fKMNiZ3vtmtYEeg3qzDYok+w/wDUSuBknnyoBa250CjqadQdmgp8Upv5CwoxtDS18sGwhNrkZR1c2Hy3Pyrk/4j4RpcbJKkcmQ5AvhJDZVAzAjQA9K7bHwNbg57i+xHPesv2rwphxCxx3Ky6oo5MfCVApvuJw+EefhXxBMPw6JJRkLl3uRb2mI8Q3vpvW/jmDC6kN6G9c9nw3djuswdkAzddddOoG1CpNbYkfSgbSzp9qGx8qBCHtqDpz8rD1rn351/42/wDY/wBaZcGUu5942JNzyG+p39KZIVxoNlTwGw0WxNZbFdoWE6oV0JItfxbaNfYela/FYgCJyLDwn61kIex+KmmWUIsa7gytYn0Ua6jnSyKwaXcJwvalLkRzBSNCrHIQeljRw7RubDvhr0Zb/C2tIoPwwxK4gSMYnXOXIDa7k7MLUxThMkc/6q92g2FlAbTkQLm55VoNvuPkUK+lml4ICXYnWy7+ZNO4xqPUfelfAI/Cx6kD6X/em0Y1HqPvVZdzjF4FSFK+J8dSAoras97KN7De199eVHGcCx666760RbRe17G29jb1tpSlO08bQgk2cWup5662qrtB2ljw0V2ezPdY1AzM7W1Cr6bnlXPuGY0Ol1kUb+CS505WYbg1mhovk6UnEY3UqzXBv7Vww9CN7dTUsMsCalsx6nrvf186wbYtlNspOl/Cw2O2h1r3/FXFgsRJ/wA7BR8QNahLJTo7Y9MpK7/lG17QzrNDbkGB+O1Z04W2W2yn+9DYjEyKi964zFrgKLIth7IG59Tqak2KJG9je/ll0sL8udLJmUVHhHjErty1+Tt/WrsFxBkkYxy5CToGvlcbb9QaqxFrt0u/+9T+5oYzujaosiMAbEXG3KtHkWZq4eMye+yf6VBP1tV78SkdSIQb/wDkktlXzC+yLed6QcPhLexh7fGwH1p/Hwkso7+QBf4FN/7U5Pg5v+IEjwzyAFxGQrJm1DBr2YHnexrm0k7E11z8SyuKKQxlQYxcXvte1r/GsJ/8PkHOL4t1+FC6A02I8L4mAc5VvqQMxA9L610rgfBsEuHP5XEq8p1YSWjY6bBT/XWswvYibrH8z/SrIuxT3sZIgfLMT8rVnyPjbg7HXDOPHD92wZgSZFLJuMrDL6izVuMH29bKLyIf5xY1zPH4QQhIgScrPqeZIQnSn/C8NeFD1B5eZrmjN7anfLFCUFNmwn/EG3/2RD0GY/IXpTxDtg0oUeJlZwpZhYcz4V+G9LjhBzF/hUOJxhUjGt81x8udvWqtuiCxwXY1HDONmFg26sLH+1aOLtBC4udD53/auYHEvkKx2zbj1Gp8rGhIu0bLpIliN7Ej6Gl9XXhlF0vrK0ddPG4F1zfIE/K9ZjinGw+MicCwjR8vmTpWIk7TsQcibA3LNoB1Nqg3EGIZybnKLchy2oSy8WjLpFjdM0/FgJjmVirdR+9ARriBoSjDq1D4LiYOjakfP+9MksRcGnx5oZDnnhlAMwPCnf25I0/lS5+ulanhUEcAuGLHmzb/AE2FY5ZGGxNFd6cu5q/BBxfkJxOML3A9nvduqhr3+V61kfFY5NQwBPI6fWsJLMEUnbxt9KSYDtVFLs3dvrdDpc33U7G9Kyjgn3OvqSdj9b/vVGMyZGWQggjQX1v1A5GuexY59g1OuEYR5DfNt9OhpoqyUseppOE4cpEAdySf2/ajk3HqPvQ8RIAB186vi3HqPvRZJGbmwcZcSMgLDYnW3p0rO9oO1LRy91HHnYjUlgACdlA5mtRJSDH9mYZJO8cEvpre221dDtrhiJ6u6sx57PTO0c+Kld3RiwQi6i+jAdNPhpVD8Njv4Wy+R0rcyYMKjCJdWFutYLHNZiOYJ86XSo8jOVseYYCQLsci229QCp2omLCgNfpry6WpdwDEZoNDqHYdOhtrRzmx8Qvbc/taubIdmLsF8T1hVl8RVrsRbQWta9CIGKXKMBbpYa+fwPzpng8PHiAI3vkzBiEGpt7o9fKgF7QLDJLm9lHZYlk1ugAAU8id9T0rnyz1VlccHOeqK5ZwsgDaBue25zChuEzzJM8bAtCQXQ8l8Wwb47VT+IeBnkSLEQwP3QjGfKQANd8g8QJ3v6bUXBmaFczZWdEY5fCNF/hO2+3lVI8AlTqu67jiLEW236DSpT49supt15kdNBQcULEi77WuLa+mah3wYAOeRrHkDlv8RrS38gS+BBipScYSut0PMdRtfSmkMht4gN7WIA+VL51tL+mLDLv0AYW0PnpR3e6a60UzakTiHzDKFvz1A0vbY716j3kvsL2sfIgfWrFl2tQuGHjN/wCM2+lGwOIs42v6v+on5qP6U94bcQx26dbc6TccH6v1+lO+Hm0SDbT051yp/Wz0pr/DEvlJ06Hz5/AVTPg86MxF+6y2IuAMxsaIxBta3n1/ah8NxJgsmHUKTMAxYnKUEYzacvnVJuonPjjbAcK15LbEBj9KW8Y9s36mmaNlkAa2Yjlrp18qW8W1J/mP7VGTtHf0sanwDYVbpIG2IANufOvZpbNMugyiPrz1NfYZvCfNh/T96u41dZZFZcpBUHfU2G4NG/poGbHeRy9v+BPCmuWPrWgwjeBf+c6zXD3/AH/59a0sWij0FT6df5G/g48v6S0tREJuoHU0IGq/D3JAXU62HnavSTOTWyjiOI7nuxYMWvubG51JXra4rIYns8sjmxyMbk6Zl6kjmPSugcV4I7KHeLSNCxJsQCfCvnfS9Za++ltfWl2aZVwUok8DiLAKrlsoAvrrbT510bstHaG5Fixv9K59gZBmFuuvn09K6jwaG0CeYv8AWqxfBy5lQWtWxbj1H3qAWrIxqPUfescwjlFAYhrUymXlS/ERXroixTMd5i2m1CrECb6DbkQ296XcW7MFryxi4PibUC3qCdvOtVJhb1lu2/De8jjVdSuZiuYjQgaledabSVhSFHAsaid5GxXfNuCNtTeny5SNLHN5g3+tZDB5JIIoljyyJJfvYwSSp91xt6VouOcHlwkcTixia3jKgMjHbMqnnrtXFKVr7HdhW1JeR/wPiohkBtrr5WFqFx/DsH3v5iQrmzs+UuGRmbkYzuLkaUXwiPCtgi7xtIyL3kmW4LW9lTb3dtKTcH4WJQrMkE8XiYRlck8YHshXFiTfz5Vy5ccpNNTpDeqoOtbY5xuLcspBjLC6lVca7EAW0uOpoGTGfqFZFyk6gHXfzFKMXhI+8mEcpAY3Kze2pAsVzaEj1FX8N4WqwDVu9zE33QrpYWOvWoucVkcn9jphCTxKxugU7fQ0PiZ0TU2G/r5+dSfhUieHursRfS/wrMcQ44I3swFwdQtmI63Ow+JrqjFsg5qJfjAzMzDQLpfrcj+lRhxJtqw89K0WA4zlwt8PFHiExIJzSHIVIujKV6g89qyzdjcUsbOmLwbhRchZLtr7trb8qdRJOdMZq4YDy+FWFQBoNQQfna/2pX/gWIGFM0eKgZlXMyWAItuASd/hrSOLg+Jkykz2D31zEj6G3OtJa92PFuS4ix9jMMxldiLqWsDvbw6L5aXNqZ4LEMgA39ar7LcAKBo2cyF2GUg3XPtrra9jvRWMwJshTwsCySKf4lNjauDPGXOSL4PW6bJDVYprkr4jjnytl3A5CgeGcA7yJ5J3ZMzaEeI7G4yk6i1r89KeYfhDSbFRuSWNgOt6acOwixrkkjId1a2bfI10zDWy3ufmK3SOWS3Pt8m6nNDElDGufg5jwoqmJJzZreG41Ui9gfKmuMAJb+a9P8X+HkQjHdEx/lzZ3vmz3ta+tr+dIuK4UwrmJzC42Ivr5U+drhJluhnDlvgXSyhCvS4JI9f7V5xfi6zOCGLHQXP0HwoqLhXeozqy+zezfKsz+eGyroNDba/X0p8S3VexHq8scd8rk0GAm8Z6Bf3rVCTQegrC4XEhSRcHYbg/UVpsFjRINKaEHGTZwbqURtG9RxeFaVcq5hcgXXcG99K8wMdwxYhcqltedhewprwKUFDImbPvHoQt9iSToemmtPkyKMeTY07tGdwmCkjSYmSYiOyyLJdAQ5stgfa1A12oX8+G2sbddDT7tvDi5I1lMI7tAburB9DY2YDZbgHWsr/gk2QOLWYXsd+ulCc4wr5LY4ua7/37jrAT+LkPjeugcb7SLFAggkQsMoaxA8IFjZiCL3rlHBMO3eKCwOuqEENbpc6W610OTg0ZjyvAl1BsVVWI0NrAUPXd6pP7izxQTUp/sOOy8GJJMk73R18K3zb6hr8tK0abj1rnnZjtAMO5EwdUdQo8SkGQG5y66C1bzAY5JrGM31FwdCPUcq6oSTRwdTCW23de6XBRxDDWc9DqP3oNsPetJNCGFjQEnDyNtRVVI5TD9t3lhwpfDsEIYZmNr5eik6ZibUr7HKk6mSZnkmZlFiCSFy2BYgWK6HbyrdcW4ImJjMUwuhtceY1BuKA4bwn8ojphbeEEgPcktlJAzedqnNW7fY7MWSMcTjX1PyD4bskkZ8HjU3zXIRgb3NrUVieKwRF0k7od0RZG1NwLjTkelZ7heHx0x/MPlUyEWS4C25MAp3v1OtKJ+yufFyPiZmdS9m3Dd6RfJcXuoXn8K5JTjii3BF/Ti5qGWduvH9oeYLiUGLdpURlzAgubojADKQpvY6D50F/huVwT+juyTErKND4SyrufWmWC7KQqMkTMqhWJQlmS1uQPsm+ulCcY7INDH+Zwc7h0XxZ7WIHPQcuhvepYqneVXXycslOKUF3v9/vwJeL9l5bSYlzFMqLneRGAJJNrgAXv60JwPHR7TvlshYAghmIIAVgQN77jpWy7LRifDyZDbvGtlIOUhSM1xyJsfLWlXaXhf5jEJNCTdVWNgTpcNZFXoCCb02SEZRi5Ho9PNPLKElXyuO3x2/I847hQ2BlCl4XyCxiuTYgEi4/ivbSuVLHC7ATZ42UADMCbaaeAj4XtXbcbgz3KIGEYQqCFFxYC2UeQ1qnE9moZ5FkbXILKRobkeLW2o2Plaryjkv4OTHlhjTdW/wC+TBYnsgqxhlxDI5ylQ4uMp9q+XmAaUcZ7IRQTYVHaR4maQzGMZbKMqoF31N/rWs7XPIsckQVjEtyjZxdja+oIva/mKwmH7RTzSQuD+pBlsOTC9iddAw0300rnhjzQmndryV9eGZVNV+P9Ojf9pezEM0USwM6GNQvdMACU2zEkXL7anQ0Z2c4akMeS4WwBsy5g76+JwRodtqT8T/EpJEAKskwAzFQCCOlzTXsjx2CZSWzr4soU6jYE2tc/M0uT1XluFUW1ksOsk+BPwvhUmLEiuroskuZhHdF7xSSdbWyi5tT6LsZIqLEj5AHZ8z+O2a10RRYWNrkmncTATXjY5G0YHbyIFFRSOHs9sviy5d7DTXztT4448rdyvxXg5MmeUPpgqT5Fr9mbNdTe4G+ljztas7NwbFriZmjgsCFBdjdWGYMzDUW03Hka1XF+N9wiSHQMQOu97bULLx/M3utGygWGZbE2G9rm9+nKkWLBCTSvkeOXLW0kn9z7jcEeEw08/tBYW8LaqxNst7cr/wDdcDxM8kqtmchmkCiO2UWILE390AhRY9a782Kgjw7piMrxFSSjKzDKdcvpXMOKTYaPEnu2ZopVJW6l2TkFJfU2tvyFq6koQVxQmGLzT0nKr/kXcN4ZJHh4S+HkADMXcgkMGYLGMt72FvrTLi3B+HYdyJgveaErAWbfXwlTbTannCuzgxeEMj4qeMtmyhbMqkaAkkEsNtL0BwvsRicMwmbuSQuVQg9k/wAZzaFrc/OuKeSKTlKVP2TOqSeywpLji37g3B+wmHMbzP8AmhG5/TeyrlXcEqwu+vptTvh2AhwqHNYJuJHGbvDewAXcE9KnguNYiZ5YXObIOZtcnYaaHWm2B4a86qmLjjMZBuu7MbW3G1utF59nDx+RvQeGLUuwiw3EI2lEc3d/qHIEQguQ912AIWwN9elW8T/EE4EnCvErBPCDc27sDwva2unLe9Ece4Th8HPFJh4I45HXQyAuAF0LKqnRvvWKnwhxvFe6mZjI0yLoEVO4UFmbQ3DAbAXrtx2pNVwcObLGf6e/sa/s1xRcTh3Z88Ie4AF1DggE2Zrg2v0oluxBxEaPJIFVL2EZsxXz5CmWB7QpjEEDLZZM8cMhAF2UeElB7B05aaUtfsdxOFbRYlH0OmoGgvzFRni2d3xXFeDr2cHT+mT9/KA07LQRyBnxDtGPdzAsD7pzjb5UVLxDDQS2UySLbMW1YoDsGAsKVxwSBUdmTMy/qAqGViDYFQNja1786Y4TsmJB32JjKqyqFWF7Fxc6kE2AtyJpY4m4aN8+50vSL2m37UV8bZFiWWFQY86qwlUhGLeyVO623vtrWg/DbDq/eS5yzJ+mVBzImzAKfe0+VMsf2XOLwvcPIyRMFBAVBIApBAVl0G1udaDhuASCNY4hZVA+PmepPWunFi0VXZ52bqtoaJfmz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16" descr="data:image/jpeg;base64,/9j/4AAQSkZJRgABAQAAAQABAAD/2wCEAAkGBhQREBQUEBQVFRUUFxUXFhcUGRcUFxcXGBUXFBQXFhQXHCYeGBkjHBUVHy8gJCcpLCwtFx4xNTAqNSYrLCkBCQoKDgwOGg8PGikkHiQsLC0sLCkpLC0sKSosLSwsLC0pLCwsLCwsKSwpLC0sKSwsLCwsKiwsLCwsLCksLCwpLP/AABEIAJ8BEAMBIgACEQEDEQH/xAAcAAACAwEBAQEAAAAAAAAAAAAEBQIDBgcBAAj/xAA9EAACAQIEAwUGBAQGAgMAAAABAgMAEQQSITEFQVEGEyJhcTJCgZGhsQcUI8FSctHhFWKCsvDxU5IWQ3P/xAAZAQADAQEBAAAAAAAAAAAAAAABAgMABAX/xAAqEQACAgIBAwMDBAMAAAAAAAAAAQIRAxIhBDFBE1FhInGBMpGh8COx0f/aAAwDAQACEQMRAD8A632g7QJhI8zasdEUbseevIDrXOOJdqsTOTmkKLyWMlQPiNT8TV3arHGfFSH3UJRR5KbH5m5pWsVergwxhFNrk4smRt0ikqSbkknzN/qamI6vWKpiKuqyJSI6kI6IEVSEVLZgdY6mIqvWKpiKtZgcR1IR0SI6kIqFmBu7qQjokQ1LuqFmoF7uve7oruq9ENazUCd3X3d0Z3Vfd1Q2NQH3VeGKje5r7ua2xqADFUTFR5hrww0djUAGGomKtJwXgyS5i5Jyi4RfabS+5pthMFD3LO2EdSvusMzn0F6559TGDotHE5KzBmKomGuk4fA4eRAxw4QHk65W+I5UJPwfCNKIu7sxFwUJtbztoPjSrrI+UwvA/c58YqgYa1fHuzPcKHRsyk2sfaF9ttCKRGCuqGRSVolKLi6YuMNVmKmTQVW0FPsAWmGoGKmTQVW0FNsAWtFUVuuqkqeqkg/MUe0NVtDRsww4R23xWHIu5lTmshzfJzqK6nwLjceLiEkR8mU7q3MGuLNDWj/D/iBhxYS/hmGUj/MBdT66EfGuTqcEZRckuS+LI06YIVuSTzJPzqSxUSIqmsVVsiDrFVgiq8R1YsdDY1FAiqQhokR1IR0uwaBxFUxDRKxVMRUNg0CiGpCKixFUhFS7BoEEVSENFiKrBFQ2DQEIakIaM7qvRFQ2NQH3NfdxR3c193VDY1AXc153NH91X3dVtg0AdzXncUw7mvu4rbG1Fbgobgkee31o6Hjko98n1saG4lgZg4aLxKBYpt8QetUpKR7cTr/pP3W4rkm03Z1wVKmOf8ZZxZgp9R/er4cYSbhVB2uFF7dL70ohmJ9lG+v9KPhw0rciB53qdFDzjblo7Mdcw0+/pSAwVq5+CXTfxj5HypK0FdeCSUaRyZVbsWHD1W0FNDBUGgro2JUKjh6raCmrQVBoKbYXUUth6rbD01aCoNBTbG1FDYeruExlcTCR/wCWP6uB+9GNBU+Hwfrxf/pH/vWjKX0syXJaI6sCVcqVNY6jsNRSsdWCOrljqYjpXINFSx1MR1eI6mI6XYailY6kI6OweCzk62A3o4cKTz+dSllSGUGxOI6kI6atwse6fn/ahpMKV3+dZZEw6NAojqQSr+7r3JW2BqVBK+EdXhakEpdg6lAjr3JV4SvQlbYOpQEr7JRwwWlyflrVZQXHta87DT1uaT1ENoC93QfEJshT1NOWwvQg/ekfaAWCfGmUrMo0wyDHA0bFOOVZGOe1ELjiKk0Wo16T1Z31ZOPjHnRKcWvS6mo0JmpLio7ubda8TGE1eEqmPhk5rgCMNQMVHmOomKrbktReYagYaYGKotFTKRtRaYag0FMjFUDDTbC6iw4ep4KD9aP+dP8AcKOMNe4WH9RP51/3Ci5cGUeQZUqxUqYSrFSls1EFjqwJUlWrAlK5BoiI6kqVYFqQWkbGoz+I7RHD41rC6BVR16+9cHrrWrwHFopheNhfodG+VYrtNwUiXvY9e83HQga+oNL8OxHkahNc2XgrR1K1eMOu3OsNBxKUCwdvnTTCYqRyA7Gx6mkSGcRpl6VKOK5t8a9y1mO2mMlheFo75bPqh8atcakc0t9asRo1wwwr04cVguH9rMY3shpPMxX+op3h+JYp/b/THMlctvp+4pOR6HrxWNVTjwNbfKbetqDwPEk2LlurW0J9RVfHu08WEyKf1JpjaGFfakOwN9lS/vHoaa6BRVwztOWW0/oGG59aN/NxNs6/G4+9Y8wflXYFsveHMVN2hUneNDuqjked+VGYbGE7CP1Drb60jSKI08dj7LA+mv2FLe1bBUjJPiuflpv0q3B4gtoZPgmp+lXca4CcRhyqeF11W/vG2zHlWj9LAzIRTXq130pdh7rowsQSCDyI0I9aummsK1lKNHw3sq8ih3YIGFwLXa3K/IU2Tssg99/ktJ+D9piIxlZWX3Q3Tyb9qZHtcB7UZ+DC1GpErL34IVHha/0PwNXRx2ABpenasyHLGmvW+a3w2+tNIjdQTzoq13A3ZApUclGQxA6mrxGOgobgoVlKNwyIR4bH71c0I6CleP4flUtESLakX5eVBysKiNDEOg+VUy4BW2Fj1FZpeJSj32qEvEnI8btb4/YVkmM40M2i1qUEfjX+ZfuKnEwZQVNx/wA+XpVkKeNfUferWRoXhKsC16FqaimbBR4q1MLXoFI+LcaeHE5EII7sZlHiIuT7S7jyIpGxkhrJj0U2N/kaIgmVxdTcVnBxcMb90SfMlR9aa4PigMclst1W9l1Vel25mp7OyjjwUcYhfvQ2hSw06dQfI7182HhbVkPrY/cUqTEjPnsWa1rsTY639narBjWv7K+drj6A1SUkaMWHHBRe6G+Jyj4k16kSrInjAW4ueXkoO5vVWDzSNlui87tdvkOdNcZgWRLhs4GpzKBbz05UiasaSYdNiAqFxqOVtidhr60FwPCRyFpZCJJidb65RyCjpSz88BFIL5bqpt1Oa2g9PtSVcVdgUJBHTS3pWfbgVROlhq9J+PrWAHaDEINJD/qsfuKccK/NzoHeQIh2uBcjrYbCp0GgrtIBGgZPCxYAgcwfLltXKuB45p+NSSyavGjhPJVAQADlYE/OurYzghdMveC973IP7VgJuzT4HiKzuo7qWORTImqhyRbNzHKj4GVGpXHI2jgH1o7C4bDn3E+QrOTAXo3B+tG7GcTXYd0UeEAemlX9+KzHfkc6tixxAJZgANydAPjSvgXUR8eVTipCuxI+dhesZ2u7Q/l7Igu7C9+g/rXUeCz4Yi7gZ2JN5BuOVr6DSnJwmHfeOFvVUP7UqugydcH5jw/H50ZnicoGN2A1UnmSp0phD2wxP8UJ/mjSu7cU7A8PnUiTDxqT70do2+a1xriXC8NwribRS55IfARIhyyx5hf0bex089DTWxFRGLtnirqZnYwhhnSJRFmXmpdRcXrvnCsQksMcsYIR0VkBFiFI0FvLaueR8XTiKNh8DhDiI1sGeT9KJbDwkufEW+tdIwEJSGNWABVFUhTcAhQNDzGlAMkvBdX1e2qnE4lYxdv+6woNxPHmK2UA3vvSnEY+SRDmPh8tBf8AepY7HFlLHmQBzt86owrhiBIbKTr+1/Km7FIoqhyH2gfVT+x3oiTDqFurBl66XHqNxTyLCgAWtYDkBr6HpVU6q2jR6dTv9POspUarFODezDJrcgHkCPPqacRL4l9R9xS4YfJiFQbWzemm1NIx4h6j707ZJ9xeFqQFegVK1UsQ9QVzbiXD82Kkd2YMXbUdL2H0rpaisXxbhWIbETdzGXXNpeyrqAbXbTnU5Oh4qwODCR7u7t5Ft6PxfHAkLLCoUAE2A3058zUYezUtrzyJFoTlA7w26kjwj51NuyKynLHiWDaHxIAPTQ71N34RVNeRZwztXhJVGZ+5Y7q+1+dn2t8qZrIjDwSxnzDKR96Ucb7CILGUWv4c6+AlhyI2PypEfw9QnwytbzUN9QdaDY65NtHxJYSC00II5sy/YmlvGvxIiUEd8Zf8sQsvxNrVmcN2BjJ8UrdSAqg8+d/Ktt2U/D/CIplKd6wNgJDmAO+Yjb4WoXZnxyJeBcaOLRzKmQG/d77AC2p3560SsZvZBpzreDDgeyqgeSKP2ryTBq+jqLc2ACso63FMm6oW0Y8ykD+tD8H7ePGCosyAmysC2XX2br4l9CKI4nMsMjKx9k2PwrkHEeJP3zlx4szG66X1+nIVkw5OyO6w9v8ANtCPgxt9RUuMcVabDF/CArJcC5G9jcn2jrtXD8L2okX2FUn/ADgt92tWj4TxqfEn9WQNktZFsqLrrZRoTahOVRYMUNpI180tzp8POmGCwM5Hhjf1sR96c9ioo2jZ9GkB1vrlW3ht5HXWtPU4JtWUyTp0kYl8BMB4kYfC/wBqTvh88xzXY30zsWCdMsfsj5E106lnH8IhiZyAHXVWtre4FvO9M064EU7fKMNiZ3vtmtYEeg3qzDYok+w/wDUSuBknnyoBa250CjqadQdmgp8Upv5CwoxtDS18sGwhNrkZR1c2Hy3Pyrk/4j4RpcbJKkcmQ5AvhJDZVAzAjQA9K7bHwNbg57i+xHPesv2rwphxCxx3Ky6oo5MfCVApvuJw+EefhXxBMPw6JJRkLl3uRb2mI8Q3vpvW/jmDC6kN6G9c9nw3djuswdkAzddddOoG1CpNbYkfSgbSzp9qGx8qBCHtqDpz8rD1rn351/42/wDY/wBaZcGUu5942JNzyG+p39KZIVxoNlTwGw0WxNZbFdoWE6oV0JItfxbaNfYela/FYgCJyLDwn61kIex+KmmWUIsa7gytYn0Ua6jnSyKwaXcJwvalLkRzBSNCrHIQeljRw7RubDvhr0Zb/C2tIoPwwxK4gSMYnXOXIDa7k7MLUxThMkc/6q92g2FlAbTkQLm55VoNvuPkUK+lml4ICXYnWy7+ZNO4xqPUfelfAI/Cx6kD6X/em0Y1HqPvVZdzjF4FSFK+J8dSAoras97KN7De199eVHGcCx666760RbRe17G29jb1tpSlO08bQgk2cWup5662qrtB2ljw0V2ezPdY1AzM7W1Cr6bnlXPuGY0Ol1kUb+CS505WYbg1mhovk6UnEY3UqzXBv7Vww9CN7dTUsMsCalsx6nrvf186wbYtlNspOl/Cw2O2h1r3/FXFgsRJ/wA7BR8QNahLJTo7Y9MpK7/lG17QzrNDbkGB+O1Z04W2W2yn+9DYjEyKi964zFrgKLIth7IG59Tqak2KJG9je/ll0sL8udLJmUVHhHjErty1+Tt/WrsFxBkkYxy5CToGvlcbb9QaqxFrt0u/+9T+5oYzujaosiMAbEXG3KtHkWZq4eMye+yf6VBP1tV78SkdSIQb/wDkktlXzC+yLed6QcPhLexh7fGwH1p/Hwkso7+QBf4FN/7U5Pg5v+IEjwzyAFxGQrJm1DBr2YHnexrm0k7E11z8SyuKKQxlQYxcXvte1r/GsJ/8PkHOL4t1+FC6A02I8L4mAc5VvqQMxA9L610rgfBsEuHP5XEq8p1YSWjY6bBT/XWswvYibrH8z/SrIuxT3sZIgfLMT8rVnyPjbg7HXDOPHD92wZgSZFLJuMrDL6izVuMH29bKLyIf5xY1zPH4QQhIgScrPqeZIQnSn/C8NeFD1B5eZrmjN7anfLFCUFNmwn/EG3/2RD0GY/IXpTxDtg0oUeJlZwpZhYcz4V+G9LjhBzF/hUOJxhUjGt81x8udvWqtuiCxwXY1HDONmFg26sLH+1aOLtBC4udD53/auYHEvkKx2zbj1Gp8rGhIu0bLpIliN7Ej6Gl9XXhlF0vrK0ddPG4F1zfIE/K9ZjinGw+MicCwjR8vmTpWIk7TsQcibA3LNoB1Nqg3EGIZybnKLchy2oSy8WjLpFjdM0/FgJjmVirdR+9ARriBoSjDq1D4LiYOjakfP+9MksRcGnx5oZDnnhlAMwPCnf25I0/lS5+ulanhUEcAuGLHmzb/AE2FY5ZGGxNFd6cu5q/BBxfkJxOML3A9nvduqhr3+V61kfFY5NQwBPI6fWsJLMEUnbxt9KSYDtVFLs3dvrdDpc33U7G9Kyjgn3OvqSdj9b/vVGMyZGWQggjQX1v1A5GuexY59g1OuEYR5DfNt9OhpoqyUseppOE4cpEAdySf2/ajk3HqPvQ8RIAB186vi3HqPvRZJGbmwcZcSMgLDYnW3p0rO9oO1LRy91HHnYjUlgACdlA5mtRJSDH9mYZJO8cEvpre221dDtrhiJ6u6sx57PTO0c+Kld3RiwQi6i+jAdNPhpVD8Njv4Wy+R0rcyYMKjCJdWFutYLHNZiOYJ86XSo8jOVseYYCQLsci229QCp2omLCgNfpry6WpdwDEZoNDqHYdOhtrRzmx8Qvbc/taubIdmLsF8T1hVl8RVrsRbQWta9CIGKXKMBbpYa+fwPzpng8PHiAI3vkzBiEGpt7o9fKgF7QLDJLm9lHZYlk1ugAAU8id9T0rnyz1VlccHOeqK5ZwsgDaBue25zChuEzzJM8bAtCQXQ8l8Wwb47VT+IeBnkSLEQwP3QjGfKQANd8g8QJ3v6bUXBmaFczZWdEY5fCNF/hO2+3lVI8AlTqu67jiLEW236DSpT49supt15kdNBQcULEi77WuLa+mah3wYAOeRrHkDlv8RrS38gS+BBipScYSut0PMdRtfSmkMht4gN7WIA+VL51tL+mLDLv0AYW0PnpR3e6a60UzakTiHzDKFvz1A0vbY716j3kvsL2sfIgfWrFl2tQuGHjN/wCM2+lGwOIs42v6v+on5qP6U94bcQx26dbc6TccH6v1+lO+Hm0SDbT051yp/Wz0pr/DEvlJ06Hz5/AVTPg86MxF+6y2IuAMxsaIxBta3n1/ah8NxJgsmHUKTMAxYnKUEYzacvnVJuonPjjbAcK15LbEBj9KW8Y9s36mmaNlkAa2Yjlrp18qW8W1J/mP7VGTtHf0sanwDYVbpIG2IANufOvZpbNMugyiPrz1NfYZvCfNh/T96u41dZZFZcpBUHfU2G4NG/poGbHeRy9v+BPCmuWPrWgwjeBf+c6zXD3/AH/59a0sWij0FT6df5G/g48v6S0tREJuoHU0IGq/D3JAXU62HnavSTOTWyjiOI7nuxYMWvubG51JXra4rIYns8sjmxyMbk6Zl6kjmPSugcV4I7KHeLSNCxJsQCfCvnfS9Za++ltfWl2aZVwUok8DiLAKrlsoAvrrbT510bstHaG5Fixv9K59gZBmFuuvn09K6jwaG0CeYv8AWqxfBy5lQWtWxbj1H3qAWrIxqPUfescwjlFAYhrUymXlS/ERXroixTMd5i2m1CrECb6DbkQ296XcW7MFryxi4PibUC3qCdvOtVJhb1lu2/De8jjVdSuZiuYjQgaledabSVhSFHAsaid5GxXfNuCNtTeny5SNLHN5g3+tZDB5JIIoljyyJJfvYwSSp91xt6VouOcHlwkcTixia3jKgMjHbMqnnrtXFKVr7HdhW1JeR/wPiohkBtrr5WFqFx/DsH3v5iQrmzs+UuGRmbkYzuLkaUXwiPCtgi7xtIyL3kmW4LW9lTb3dtKTcH4WJQrMkE8XiYRlck8YHshXFiTfz5Vy5ccpNNTpDeqoOtbY5xuLcspBjLC6lVca7EAW0uOpoGTGfqFZFyk6gHXfzFKMXhI+8mEcpAY3Kze2pAsVzaEj1FX8N4WqwDVu9zE33QrpYWOvWoucVkcn9jphCTxKxugU7fQ0PiZ0TU2G/r5+dSfhUieHursRfS/wrMcQ44I3swFwdQtmI63Ow+JrqjFsg5qJfjAzMzDQLpfrcj+lRhxJtqw89K0WA4zlwt8PFHiExIJzSHIVIujKV6g89qyzdjcUsbOmLwbhRchZLtr7trb8qdRJOdMZq4YDy+FWFQBoNQQfna/2pX/gWIGFM0eKgZlXMyWAItuASd/hrSOLg+Jkykz2D31zEj6G3OtJa92PFuS4ix9jMMxldiLqWsDvbw6L5aXNqZ4LEMgA39ar7LcAKBo2cyF2GUg3XPtrra9jvRWMwJshTwsCySKf4lNjauDPGXOSL4PW6bJDVYprkr4jjnytl3A5CgeGcA7yJ5J3ZMzaEeI7G4yk6i1r89KeYfhDSbFRuSWNgOt6acOwixrkkjId1a2bfI10zDWy3ufmK3SOWS3Pt8m6nNDElDGufg5jwoqmJJzZreG41Ui9gfKmuMAJb+a9P8X+HkQjHdEx/lzZ3vmz3ta+tr+dIuK4UwrmJzC42Ivr5U+drhJluhnDlvgXSyhCvS4JI9f7V5xfi6zOCGLHQXP0HwoqLhXeozqy+zezfKsz+eGyroNDba/X0p8S3VexHq8scd8rk0GAm8Z6Bf3rVCTQegrC4XEhSRcHYbg/UVpsFjRINKaEHGTZwbqURtG9RxeFaVcq5hcgXXcG99K8wMdwxYhcqltedhewprwKUFDImbPvHoQt9iSToemmtPkyKMeTY07tGdwmCkjSYmSYiOyyLJdAQ5stgfa1A12oX8+G2sbddDT7tvDi5I1lMI7tAburB9DY2YDZbgHWsr/gk2QOLWYXsd+ulCc4wr5LY4ua7/37jrAT+LkPjeugcb7SLFAggkQsMoaxA8IFjZiCL3rlHBMO3eKCwOuqEENbpc6W610OTg0ZjyvAl1BsVVWI0NrAUPXd6pP7izxQTUp/sOOy8GJJMk73R18K3zb6hr8tK0abj1rnnZjtAMO5EwdUdQo8SkGQG5y66C1bzAY5JrGM31FwdCPUcq6oSTRwdTCW23de6XBRxDDWc9DqP3oNsPetJNCGFjQEnDyNtRVVI5TD9t3lhwpfDsEIYZmNr5eik6ZibUr7HKk6mSZnkmZlFiCSFy2BYgWK6HbyrdcW4ImJjMUwuhtceY1BuKA4bwn8ojphbeEEgPcktlJAzedqnNW7fY7MWSMcTjX1PyD4bskkZ8HjU3zXIRgb3NrUVieKwRF0k7od0RZG1NwLjTkelZ7heHx0x/MPlUyEWS4C25MAp3v1OtKJ+yufFyPiZmdS9m3Dd6RfJcXuoXn8K5JTjii3BF/Ti5qGWduvH9oeYLiUGLdpURlzAgubojADKQpvY6D50F/huVwT+juyTErKND4SyrufWmWC7KQqMkTMqhWJQlmS1uQPsm+ulCcY7INDH+Zwc7h0XxZ7WIHPQcuhvepYqneVXXycslOKUF3v9/vwJeL9l5bSYlzFMqLneRGAJJNrgAXv60JwPHR7TvlshYAghmIIAVgQN77jpWy7LRifDyZDbvGtlIOUhSM1xyJsfLWlXaXhf5jEJNCTdVWNgTpcNZFXoCCb02SEZRi5Ho9PNPLKElXyuO3x2/I847hQ2BlCl4XyCxiuTYgEi4/ivbSuVLHC7ATZ42UADMCbaaeAj4XtXbcbgz3KIGEYQqCFFxYC2UeQ1qnE9moZ5FkbXILKRobkeLW2o2Plaryjkv4OTHlhjTdW/wC+TBYnsgqxhlxDI5ylQ4uMp9q+XmAaUcZ7IRQTYVHaR4maQzGMZbKMqoF31N/rWs7XPIsckQVjEtyjZxdja+oIva/mKwmH7RTzSQuD+pBlsOTC9iddAw0300rnhjzQmndryV9eGZVNV+P9Ojf9pezEM0USwM6GNQvdMACU2zEkXL7anQ0Z2c4akMeS4WwBsy5g76+JwRodtqT8T/EpJEAKskwAzFQCCOlzTXsjx2CZSWzr4soU6jYE2tc/M0uT1XluFUW1ksOsk+BPwvhUmLEiuroskuZhHdF7xSSdbWyi5tT6LsZIqLEj5AHZ8z+O2a10RRYWNrkmncTATXjY5G0YHbyIFFRSOHs9sviy5d7DTXztT4448rdyvxXg5MmeUPpgqT5Fr9mbNdTe4G+ljztas7NwbFriZmjgsCFBdjdWGYMzDUW03Hka1XF+N9wiSHQMQOu97bULLx/M3utGygWGZbE2G9rm9+nKkWLBCTSvkeOXLW0kn9z7jcEeEw08/tBYW8LaqxNst7cr/wDdcDxM8kqtmchmkCiO2UWILE390AhRY9a782Kgjw7piMrxFSSjKzDKdcvpXMOKTYaPEnu2ZopVJW6l2TkFJfU2tvyFq6koQVxQmGLzT0nKr/kXcN4ZJHh4S+HkADMXcgkMGYLGMt72FvrTLi3B+HYdyJgveaErAWbfXwlTbTannCuzgxeEMj4qeMtmyhbMqkaAkkEsNtL0BwvsRicMwmbuSQuVQg9k/wAZzaFrc/OuKeSKTlKVP2TOqSeywpLji37g3B+wmHMbzP8AmhG5/TeyrlXcEqwu+vptTvh2AhwqHNYJuJHGbvDewAXcE9KnguNYiZ5YXObIOZtcnYaaHWm2B4a86qmLjjMZBuu7MbW3G1utF59nDx+RvQeGLUuwiw3EI2lEc3d/qHIEQguQ912AIWwN9elW8T/EE4EnCvErBPCDc27sDwva2unLe9Ece4Th8HPFJh4I45HXQyAuAF0LKqnRvvWKnwhxvFe6mZjI0yLoEVO4UFmbQ3DAbAXrtx2pNVwcObLGf6e/sa/s1xRcTh3Z88Ie4AF1DggE2Zrg2v0oluxBxEaPJIFVL2EZsxXz5CmWB7QpjEEDLZZM8cMhAF2UeElB7B05aaUtfsdxOFbRYlH0OmoGgvzFRni2d3xXFeDr2cHT+mT9/KA07LQRyBnxDtGPdzAsD7pzjb5UVLxDDQS2UySLbMW1YoDsGAsKVxwSBUdmTMy/qAqGViDYFQNja1786Y4TsmJB32JjKqyqFWF7Fxc6kE2AtyJpY4m4aN8+50vSL2m37UV8bZFiWWFQY86qwlUhGLeyVO623vtrWg/DbDq/eS5yzJ+mVBzImzAKfe0+VMsf2XOLwvcPIyRMFBAVBIApBAVl0G1udaDhuASCNY4hZVA+PmepPWunFi0VXZ52bqtoaJfmz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42" name="Picture 18" descr="http://galicia24horas.es/wp-content/uploads/2012/06/Medicinas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25" y="3073340"/>
            <a:ext cx="2415350" cy="14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5.paperblog.com/i/24/245708/beach-wear-L-D5y68u.jpe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35" y="2978229"/>
            <a:ext cx="1752600" cy="16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age.made-in-china.com/2f0j00DMWtUIpRJdkb/Men-Beachwear-for-Summer-BW001-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2" y="5581650"/>
            <a:ext cx="1183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beachwearaccessories.com/uploads/4/3/8/7/4387491/6620862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2" y="4764029"/>
            <a:ext cx="874093" cy="105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ncrypted-tbn0.gstatic.com/images?q=tbn:ANd9GcQw7NWgNvvzDTxhknny0XqLCKw2qRy_kINChV6K3dj6vHWtVD_B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2900" y="5360786"/>
            <a:ext cx="1024574" cy="6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2.bp.blogspot.com/_9IyQcBGcuOE/THMSpZVnqbI/AAAAAAAAHDw/YarVlTzCGNQ/s1600/suitcases_set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96" y="4977009"/>
            <a:ext cx="1475741" cy="1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digitaltrends.com/wp-content/uploads/2012/07/Visa-Mastercard-credit-cards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25" y="5242522"/>
            <a:ext cx="1603849" cy="12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diplomatic-corporate-services.si/uploads/diplomatic-corporate-services.si_dev/american-express-platinum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6062">
            <a:off x="4079384" y="5259862"/>
            <a:ext cx="1371908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mindmillion.com/images/money/01-cash-fan.gif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33465"/>
            <a:ext cx="1935525" cy="14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495300" y="164524"/>
            <a:ext cx="396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En la agencia de viajes</a:t>
            </a:r>
            <a:endParaRPr lang="es-MX" sz="32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02b.com/es/img2/2011/12/2fuera_622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962400" cy="25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04801" y="749299"/>
            <a:ext cx="4160240" cy="3264475"/>
          </a:xfrm>
          <a:prstGeom prst="cloudCallout">
            <a:avLst>
              <a:gd name="adj1" fmla="val -34345"/>
              <a:gd name="adj2" fmla="val 683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Buenos días ¿Qué necesitamos para irnos de vacaciones a Playa el </a:t>
            </a:r>
            <a:r>
              <a:rPr lang="es-MX" sz="2400" b="1" dirty="0" err="1" smtClean="0">
                <a:solidFill>
                  <a:schemeClr val="tx1"/>
                </a:solidFill>
              </a:rPr>
              <a:t>Yaque</a:t>
            </a:r>
            <a:r>
              <a:rPr lang="es-MX" sz="2400" b="1" dirty="0" smtClean="0">
                <a:solidFill>
                  <a:schemeClr val="tx1"/>
                </a:solidFill>
              </a:rPr>
              <a:t> en Margarita, Venezuela?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038600" y="-76200"/>
            <a:ext cx="5029200" cy="6738714"/>
          </a:xfrm>
          <a:prstGeom prst="cloudCallout">
            <a:avLst>
              <a:gd name="adj1" fmla="val -58153"/>
              <a:gd name="adj2" fmla="val 4585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400" b="1" dirty="0">
              <a:solidFill>
                <a:schemeClr val="tx1"/>
              </a:solidFill>
            </a:endParaRPr>
          </a:p>
          <a:p>
            <a:endParaRPr lang="es-MX" sz="2400" b="1" dirty="0" smtClean="0">
              <a:solidFill>
                <a:schemeClr val="tx1"/>
              </a:solidFill>
            </a:endParaRPr>
          </a:p>
          <a:p>
            <a:r>
              <a:rPr lang="es-MX" sz="2400" b="1" dirty="0" smtClean="0">
                <a:solidFill>
                  <a:schemeClr val="tx1"/>
                </a:solidFill>
              </a:rPr>
              <a:t>Bueno, tienen que pensar sobre</a:t>
            </a:r>
            <a:r>
              <a:rPr lang="es-MX" sz="2000" b="1" dirty="0" smtClean="0">
                <a:solidFill>
                  <a:schemeClr val="tx1"/>
                </a:solidFill>
              </a:rPr>
              <a:t>: </a:t>
            </a:r>
            <a:endParaRPr lang="es-MX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Pasaportes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Visas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Boletos aéreos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Seguro medico y de viajes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Hotel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Alquiler de carros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Medicinas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Ropa adecuada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Tarjetas de crédito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Dinero en efectivo</a:t>
            </a:r>
          </a:p>
          <a:p>
            <a:endParaRPr lang="es-MX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MX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24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Preparando nuestras vacaciones…</a:t>
            </a:r>
            <a:endParaRPr lang="es-MX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comosolucionarproblemasdepareja.info/wp-content/uploads/2012/06/comoresolverproblemasdepareja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366260"/>
            <a:ext cx="4152900" cy="24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743200" y="889574"/>
            <a:ext cx="4876800" cy="3682425"/>
          </a:xfrm>
          <a:prstGeom prst="cloudCallout">
            <a:avLst>
              <a:gd name="adj1" fmla="val -66672"/>
              <a:gd name="adj2" fmla="val 514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Por favor investiga e infórmanos sobre todos los pasos que tenemos que hacer desde nuestra casa hasta llegar al hotel en nuestro destino final.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0" y="4191000"/>
            <a:ext cx="4191000" cy="2532236"/>
          </a:xfrm>
          <a:prstGeom prst="cloudCallout">
            <a:avLst>
              <a:gd name="adj1" fmla="val -81621"/>
              <a:gd name="adj2" fmla="val -389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Trabaja en tu grupo y escribe todos los pasos necesarios par llegar a Margarita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allimevoy.com/wp-content/uploads/2010/06/equipaj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37" y="2360029"/>
            <a:ext cx="1582123" cy="10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globalexpresstours.com/wp-content/uploads/2010/04/pasaport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78" y="3669740"/>
            <a:ext cx="1305659" cy="10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nshinetaxillc.com/yahoo_site_admin/assets/images/taxi.948594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30" y="1088171"/>
            <a:ext cx="1765823" cy="11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inaryapi.ap.org/fb8fa42de9f94afc85583f0b59dd6ddc/460x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44" y="5109234"/>
            <a:ext cx="1838909" cy="11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f/f7/Berlin_Schönefeld_Airport_metal_detector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7" y="2487231"/>
            <a:ext cx="1564021" cy="11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eviews.agefotostock.com/previewimage/bajaage/5793ee2051008d65c14232e0be40be1f/AXI-US-NEV-LV-E3-1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88" y="4939678"/>
            <a:ext cx="1725173" cy="14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3.bp.blogspot.com/-FZYgTLfMCK4/TaqhKLzOerI/AAAAAAAAGf0/nY8K3_Kwgmk/s400/airport%2Bimmigration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77" y="2220532"/>
            <a:ext cx="1521726" cy="10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lyertalk.com/the-gate/wp-content/uploads/2011/11/boarding-plane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89" y="2398313"/>
            <a:ext cx="1799021" cy="11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w2.google.com/mw-panoramio/photos/medium/27590624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7" y="3705908"/>
            <a:ext cx="1598180" cy="11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boardingarea.com/blogs/flyingwithfish/files/2010/03/4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69" y="3505200"/>
            <a:ext cx="1824061" cy="12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tp://cdn.bestdestinationwedding.com/2/2c/2cf28c05_customsfo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198">
            <a:off x="4619235" y="3522535"/>
            <a:ext cx="602722" cy="11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://www.suncabo.com/images/CustomsDeclaration.gif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052">
            <a:off x="5095614" y="3521504"/>
            <a:ext cx="637514" cy="12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://www.colourbox.com/preview/1761850-916368-commercial-airplane-on-white-background-with-path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47" y="4371903"/>
            <a:ext cx="806451" cy="5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msnbcmedia.msn.com/i/msnbc/Components/Photo/_new/080725-mad-airlines-hmed4p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2" y="1118043"/>
            <a:ext cx="1851675" cy="12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dia-cdn.tripadvisor.com/media/photo-s/01/d5/41/b4/exclusive-check-in-on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80" y="1118043"/>
            <a:ext cx="1741676" cy="11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carjet.com/files/Amsterdam,%20Netherlands%20-%20Amsterdam%20Airport%20Schiphol,%20currency%20exchange%20by%20GWK%20-%20Amsterdam%20car%20hire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99" y="4954864"/>
            <a:ext cx="1575462" cy="14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dirtyandthirty.com/wp-content/uploads/2012/04/lax-duty-free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4" y="1000803"/>
            <a:ext cx="2054605" cy="13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gomarbella.com/uploaded_images/gatwick-airport-car-rental-779570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1" y="5003839"/>
            <a:ext cx="1829830" cy="13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2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6" descr="http://www.dirtyandthirty.com/wp-content/uploads/2012/04/lax-duty-f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0" y="1096055"/>
            <a:ext cx="7535496" cy="46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27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8" descr="http://msnbcmedia.msn.com/i/msnbc/Components/Photo/_new/080725-mad-airlines-hmed4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79" y="1088171"/>
            <a:ext cx="6970020" cy="45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http://sunshinetaxillc.com/yahoo_site_admin/assets/images/taxi.948594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86" y="1088171"/>
            <a:ext cx="7520521" cy="48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29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0" descr="http://media-cdn.tripadvisor.com/media/photo-s/01/d5/41/b4/exclusive-check-in-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8171"/>
            <a:ext cx="7351020" cy="47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6521"/>
            <a:ext cx="7263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¿</a:t>
            </a:r>
            <a:r>
              <a:rPr lang="es-MX" sz="32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tus vacaciones?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esviajes.com/wp-content/uploads/2012/01/Salto-Ángel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1981200"/>
            <a:ext cx="5342428" cy="42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1014" y="2438400"/>
            <a:ext cx="3513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solidFill>
                  <a:srgbClr val="002060"/>
                </a:solidFill>
              </a:rPr>
              <a:t>Puedo visitar </a:t>
            </a:r>
            <a:r>
              <a:rPr lang="es-MX" sz="2400" b="1" dirty="0" smtClean="0">
                <a:solidFill>
                  <a:srgbClr val="002060"/>
                </a:solidFill>
              </a:rPr>
              <a:t>El </a:t>
            </a:r>
          </a:p>
          <a:p>
            <a:r>
              <a:rPr lang="es-MX" sz="2400" b="1" dirty="0" smtClean="0">
                <a:solidFill>
                  <a:srgbClr val="002060"/>
                </a:solidFill>
              </a:rPr>
              <a:t>Salto  Ángel en Venezuela.</a:t>
            </a:r>
          </a:p>
          <a:p>
            <a:r>
              <a:rPr lang="es-MX" sz="2400" b="1" dirty="0" smtClean="0">
                <a:solidFill>
                  <a:srgbClr val="002060"/>
                </a:solidFill>
              </a:rPr>
              <a:t>Esta cascada es una de las maravillas naturales del mundo.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0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10" descr="http://upload.wikimedia.org/wikipedia/commons/f/f7/Berlin_Schönefeld_Airport_metal_detect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1" y="1185041"/>
            <a:ext cx="799343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allimevoy.com/wp-content/uploads/2010/06/equipaj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1" y="1075033"/>
            <a:ext cx="7640352" cy="50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32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14" descr="http://3.bp.blogspot.com/-FZYgTLfMCK4/TaqhKLzOerI/AAAAAAAAGf0/nY8K3_Kwgmk/s400/airport%2Bimmig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88171"/>
            <a:ext cx="7391400" cy="492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16" descr="http://www.flyertalk.com/the-gate/wp-content/uploads/2011/11/boarding-pl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8171"/>
            <a:ext cx="7655122" cy="47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34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18" descr="http://mw2.google.com/mw-panoramio/photos/medium/275906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1596"/>
            <a:ext cx="7734614" cy="48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35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0" descr="http://boardingarea.com/blogs/flyingwithfish/files/2010/03/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67600" cy="46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2" descr="http://cdn.bestdestinationwedding.com/2/2c/2cf28c05_customsfor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0765"/>
            <a:ext cx="3084933" cy="57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://www.suncabo.com/images/CustomsDeclaration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76" y="1058137"/>
            <a:ext cx="28144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http://www.colourbox.com/preview/1761850-916368-commercial-airplane-on-white-background-with-pat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33" y="3331538"/>
            <a:ext cx="2856230" cy="19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37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img.globalexpresstours.com/wp-content/uploads/2010/04/pasapor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6564"/>
            <a:ext cx="73152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8" descr="http://www.gomarbella.com/uploaded_images/gatwick-airport-car-rental-77957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8" y="1088170"/>
            <a:ext cx="7864721" cy="50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39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8" descr="http://binaryapi.ap.org/fb8fa42de9f94afc85583f0b59dd6ddc/460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8" y="1192923"/>
            <a:ext cx="7772400" cy="49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6521"/>
            <a:ext cx="7263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¿</a:t>
            </a:r>
            <a:r>
              <a:rPr lang="es-MX" sz="32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tus vacaciones?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www.esviajes.com/wp-content/uploads/2012/01/Salto-Áng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483738"/>
            <a:ext cx="5669130" cy="484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96839" y="1676400"/>
            <a:ext cx="3226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El Salto  Ángel en Venezuela es la cascada más alta del mundo.</a:t>
            </a:r>
          </a:p>
          <a:p>
            <a:r>
              <a:rPr lang="es-MX" sz="2400" b="1" dirty="0" smtClean="0">
                <a:solidFill>
                  <a:srgbClr val="002060"/>
                </a:solidFill>
              </a:rPr>
              <a:t>(Altura: 980 m) Aventureros saltan en paracaídas desde la cima del Salto </a:t>
            </a:r>
            <a:r>
              <a:rPr lang="es-MX" sz="2400" b="1" dirty="0" err="1" smtClean="0">
                <a:solidFill>
                  <a:srgbClr val="002060"/>
                </a:solidFill>
              </a:rPr>
              <a:t>Angel</a:t>
            </a:r>
            <a:r>
              <a:rPr lang="es-MX" sz="24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5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34" descr="http://www.carjet.com/files/Amsterdam,%20Netherlands%20-%20Amsterdam%20Airport%20Schiphol,%20currency%20exchange%20by%20GWK%20-%20Amsterdam%20car%20h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0288"/>
            <a:ext cx="7122420" cy="49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12" descr="http://previews.agefotostock.com/previewimage/bajaage/5793ee2051008d65c14232e0be40be1f/AXI-US-NEV-LV-E3-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1" y="1090799"/>
            <a:ext cx="7987434" cy="47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42</a:t>
            </a:fld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520355" y="533400"/>
            <a:ext cx="8072338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70C0"/>
                </a:solidFill>
              </a:rPr>
              <a:t>Se puede(n)</a:t>
            </a:r>
          </a:p>
          <a:p>
            <a:r>
              <a:rPr lang="es-MX" sz="2800" b="1" dirty="0" smtClean="0"/>
              <a:t>Use </a:t>
            </a:r>
            <a:r>
              <a:rPr lang="es-MX" sz="2800" b="1" i="1" u="sng" dirty="0" smtClean="0">
                <a:solidFill>
                  <a:srgbClr val="FF0000"/>
                </a:solidFill>
              </a:rPr>
              <a:t>se puede </a:t>
            </a:r>
            <a:r>
              <a:rPr lang="es-MX" sz="2800" b="1" dirty="0" smtClean="0"/>
              <a:t>+ </a:t>
            </a:r>
            <a:r>
              <a:rPr lang="es-MX" sz="2800" b="1" dirty="0" err="1" smtClean="0"/>
              <a:t>the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infinitive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to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say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what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you</a:t>
            </a:r>
            <a:r>
              <a:rPr lang="es-MX" sz="2800" b="1" dirty="0" smtClean="0"/>
              <a:t> can do.</a:t>
            </a:r>
          </a:p>
          <a:p>
            <a:endParaRPr lang="es-MX" sz="2800" b="1" dirty="0"/>
          </a:p>
          <a:p>
            <a:r>
              <a:rPr lang="es-MX" sz="2800" b="1" dirty="0" err="1" smtClean="0"/>
              <a:t>Add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an</a:t>
            </a:r>
            <a:r>
              <a:rPr lang="es-MX" sz="2800" b="1" i="1" dirty="0" smtClean="0"/>
              <a:t> </a:t>
            </a:r>
            <a:r>
              <a:rPr lang="es-MX" sz="2800" b="1" i="1" u="sng" dirty="0" smtClean="0">
                <a:solidFill>
                  <a:srgbClr val="FF0000"/>
                </a:solidFill>
              </a:rPr>
              <a:t>‘n’ </a:t>
            </a:r>
            <a:r>
              <a:rPr lang="es-MX" sz="2800" b="1" dirty="0" err="1" smtClean="0"/>
              <a:t>to</a:t>
            </a:r>
            <a:r>
              <a:rPr lang="es-MX" sz="2800" b="1" dirty="0" smtClean="0"/>
              <a:t> </a:t>
            </a:r>
            <a:r>
              <a:rPr lang="es-MX" sz="2800" b="1" i="1" u="sng" dirty="0" smtClean="0">
                <a:solidFill>
                  <a:srgbClr val="FF0000"/>
                </a:solidFill>
              </a:rPr>
              <a:t>se puede </a:t>
            </a:r>
            <a:r>
              <a:rPr lang="es-MX" sz="2800" b="1" dirty="0" err="1" smtClean="0"/>
              <a:t>to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say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that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there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is</a:t>
            </a:r>
            <a:r>
              <a:rPr lang="es-MX" sz="2800" b="1" dirty="0" smtClean="0"/>
              <a:t> more </a:t>
            </a:r>
            <a:r>
              <a:rPr lang="es-MX" sz="2800" b="1" dirty="0" err="1" smtClean="0"/>
              <a:t>than</a:t>
            </a:r>
            <a:r>
              <a:rPr lang="es-MX" sz="2800" b="1" dirty="0" smtClean="0"/>
              <a:t> </a:t>
            </a:r>
          </a:p>
          <a:p>
            <a:r>
              <a:rPr lang="es-MX" sz="2800" b="1" dirty="0" err="1" smtClean="0"/>
              <a:t>one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activity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you</a:t>
            </a:r>
            <a:r>
              <a:rPr lang="es-MX" sz="2800" b="1" dirty="0" smtClean="0"/>
              <a:t> can do.</a:t>
            </a:r>
          </a:p>
          <a:p>
            <a:endParaRPr lang="es-MX" sz="2800" b="1" dirty="0"/>
          </a:p>
          <a:p>
            <a:r>
              <a:rPr lang="es-MX" sz="2800" b="1" u="sng" dirty="0" smtClean="0"/>
              <a:t>Ejemplo</a:t>
            </a:r>
            <a:r>
              <a:rPr lang="es-MX" sz="2800" b="1" dirty="0" smtClean="0"/>
              <a:t>:</a:t>
            </a:r>
          </a:p>
          <a:p>
            <a:endParaRPr lang="es-MX" sz="2800" b="1" dirty="0" smtClean="0"/>
          </a:p>
          <a:p>
            <a:r>
              <a:rPr lang="es-MX" sz="2800" b="1" dirty="0" smtClean="0">
                <a:solidFill>
                  <a:srgbClr val="0070C0"/>
                </a:solidFill>
              </a:rPr>
              <a:t>Se puede </a:t>
            </a:r>
            <a:r>
              <a:rPr lang="es-MX" sz="2800" b="1" dirty="0" smtClean="0"/>
              <a:t>ir a la playa.	</a:t>
            </a:r>
          </a:p>
          <a:p>
            <a:r>
              <a:rPr lang="es-MX" sz="2800" b="1" dirty="0" err="1" smtClean="0"/>
              <a:t>You</a:t>
            </a:r>
            <a:r>
              <a:rPr lang="es-MX" sz="2800" b="1" dirty="0" smtClean="0"/>
              <a:t> can </a:t>
            </a:r>
            <a:r>
              <a:rPr lang="es-MX" sz="2800" b="1" dirty="0" err="1" smtClean="0"/>
              <a:t>go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to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the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beach</a:t>
            </a:r>
            <a:r>
              <a:rPr lang="es-MX" sz="2800" b="1" dirty="0" smtClean="0"/>
              <a:t>.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Se pueden </a:t>
            </a:r>
            <a:r>
              <a:rPr lang="es-MX" sz="2800" b="1" dirty="0" smtClean="0"/>
              <a:t>ver animales y practicar deportes.</a:t>
            </a:r>
          </a:p>
          <a:p>
            <a:r>
              <a:rPr lang="es-MX" sz="2800" b="1" dirty="0" err="1" smtClean="0"/>
              <a:t>You</a:t>
            </a:r>
            <a:r>
              <a:rPr lang="es-MX" sz="2800" b="1" dirty="0" smtClean="0"/>
              <a:t> can </a:t>
            </a:r>
            <a:r>
              <a:rPr lang="es-MX" sz="2800" b="1" dirty="0" err="1" smtClean="0"/>
              <a:t>see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animals</a:t>
            </a:r>
            <a:r>
              <a:rPr lang="es-MX" sz="2800" b="1" dirty="0" smtClean="0"/>
              <a:t> and do </a:t>
            </a:r>
            <a:r>
              <a:rPr lang="es-MX" sz="2800" b="1" dirty="0" err="1" smtClean="0"/>
              <a:t>sports</a:t>
            </a:r>
            <a:r>
              <a:rPr lang="es-MX" sz="2800" b="1" dirty="0" smtClean="0"/>
              <a:t>.</a:t>
            </a:r>
          </a:p>
          <a:p>
            <a:endParaRPr lang="es-MX" dirty="0"/>
          </a:p>
        </p:txBody>
      </p:sp>
      <p:pic>
        <p:nvPicPr>
          <p:cNvPr id="2050" name="Picture 2" descr="http://indesignartandcraft.com/wp-content/uploads/2012/10/smiley-face-clip-ar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048000" cy="21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3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43</a:t>
            </a:fld>
            <a:endParaRPr lang="es-MX"/>
          </a:p>
        </p:txBody>
      </p:sp>
      <p:pic>
        <p:nvPicPr>
          <p:cNvPr id="4098" name="Picture 2" descr="http://www.red2000.com/spain/images/r-map-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9378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5067906"/>
            <a:ext cx="2452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smtClean="0">
                <a:solidFill>
                  <a:schemeClr val="bg1"/>
                </a:solidFill>
              </a:rPr>
              <a:t>España</a:t>
            </a:r>
            <a:endParaRPr lang="es-MX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44</a:t>
            </a:fld>
            <a:endParaRPr lang="es-MX"/>
          </a:p>
        </p:txBody>
      </p:sp>
      <p:pic>
        <p:nvPicPr>
          <p:cNvPr id="3074" name="Picture 2" descr="http://4.bp.blogspot.com/_W85r3AUm0Ok/TVJvQyWoZRI/AAAAAAAAAA8/MTFh3vcaYLM/s1600/mapa-fisico-andalucia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8638" y="5803612"/>
            <a:ext cx="512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u="sng" dirty="0" smtClean="0"/>
              <a:t>Jerez de la Frontera </a:t>
            </a:r>
            <a:r>
              <a:rPr lang="es-MX" sz="3200" b="1" dirty="0" smtClean="0"/>
              <a:t>y </a:t>
            </a:r>
            <a:r>
              <a:rPr lang="es-MX" sz="3200" b="1" u="sng" dirty="0" smtClean="0"/>
              <a:t>Málaga</a:t>
            </a:r>
            <a:endParaRPr lang="es-MX" sz="3200" b="1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38400" y="4191000"/>
            <a:ext cx="228600" cy="161261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800600" y="4343400"/>
            <a:ext cx="1295400" cy="161261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2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45</a:t>
            </a:fld>
            <a:endParaRPr lang="es-MX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0586200"/>
              </p:ext>
            </p:extLst>
          </p:nvPr>
        </p:nvGraphicFramePr>
        <p:xfrm>
          <a:off x="0" y="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28600"/>
            <a:ext cx="853284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¿</a:t>
            </a:r>
            <a:r>
              <a:rPr lang="es-MX" sz="2400" b="1" u="sng" dirty="0" smtClean="0">
                <a:solidFill>
                  <a:srgbClr val="0070C0"/>
                </a:solidFill>
              </a:rPr>
              <a:t>Qué se puede hacer en Jerez de la Frontera</a:t>
            </a:r>
            <a:r>
              <a:rPr lang="es-MX" sz="2400" b="1" dirty="0" smtClean="0">
                <a:solidFill>
                  <a:srgbClr val="0070C0"/>
                </a:solidFill>
              </a:rPr>
              <a:t>?</a:t>
            </a:r>
          </a:p>
          <a:p>
            <a:endParaRPr lang="es-MX" sz="2400" dirty="0"/>
          </a:p>
          <a:p>
            <a:r>
              <a:rPr lang="es-MX" sz="2400" b="1" dirty="0" smtClean="0"/>
              <a:t>Hay bodegas donde se puede comprar el jerez y se pueden ver</a:t>
            </a:r>
          </a:p>
          <a:p>
            <a:r>
              <a:rPr lang="es-MX" sz="2400" b="1" dirty="0"/>
              <a:t>e</a:t>
            </a:r>
            <a:r>
              <a:rPr lang="es-MX" sz="2400" b="1" dirty="0" smtClean="0"/>
              <a:t>spectáculos de flamenco.  También hay muchos monumentos y </a:t>
            </a:r>
          </a:p>
          <a:p>
            <a:r>
              <a:rPr lang="es-MX" sz="2400" b="1" dirty="0" smtClean="0"/>
              <a:t>hay una plaza de toros donde puedes ver corridas de toros.</a:t>
            </a:r>
          </a:p>
          <a:p>
            <a:endParaRPr lang="es-MX" sz="2400" dirty="0"/>
          </a:p>
          <a:p>
            <a:r>
              <a:rPr lang="es-MX" sz="2400" b="1" dirty="0" smtClean="0">
                <a:solidFill>
                  <a:srgbClr val="0070C0"/>
                </a:solidFill>
              </a:rPr>
              <a:t>¿</a:t>
            </a:r>
            <a:r>
              <a:rPr lang="es-MX" sz="2400" b="1" u="sng" dirty="0" smtClean="0">
                <a:solidFill>
                  <a:srgbClr val="0070C0"/>
                </a:solidFill>
              </a:rPr>
              <a:t>Se puede practicar deportes</a:t>
            </a:r>
            <a:r>
              <a:rPr lang="es-MX" sz="24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s-MX" sz="2400" b="1" dirty="0" smtClean="0"/>
              <a:t>En el parque natural se pueden practicar </a:t>
            </a:r>
          </a:p>
          <a:p>
            <a:r>
              <a:rPr lang="es-MX" sz="2400" b="1" dirty="0" smtClean="0"/>
              <a:t>deportes como Alpinismo y montar a caballo.</a:t>
            </a:r>
          </a:p>
          <a:p>
            <a:endParaRPr lang="es-MX" sz="2400" b="1" dirty="0"/>
          </a:p>
          <a:p>
            <a:r>
              <a:rPr lang="es-MX" sz="2400" b="1" dirty="0">
                <a:solidFill>
                  <a:srgbClr val="0070C0"/>
                </a:solidFill>
              </a:rPr>
              <a:t>¿</a:t>
            </a:r>
            <a:r>
              <a:rPr lang="es-MX" sz="2400" b="1" u="sng" dirty="0">
                <a:solidFill>
                  <a:srgbClr val="0070C0"/>
                </a:solidFill>
              </a:rPr>
              <a:t>Y qué hay para los </a:t>
            </a:r>
            <a:r>
              <a:rPr lang="es-MX" sz="2400" b="1" u="sng" dirty="0" err="1">
                <a:solidFill>
                  <a:srgbClr val="0070C0"/>
                </a:solidFill>
              </a:rPr>
              <a:t>jovenes</a:t>
            </a:r>
            <a:r>
              <a:rPr lang="es-MX" sz="2400" b="1" dirty="0">
                <a:solidFill>
                  <a:srgbClr val="0070C0"/>
                </a:solidFill>
              </a:rPr>
              <a:t>?</a:t>
            </a:r>
          </a:p>
          <a:p>
            <a:r>
              <a:rPr lang="es-MX" sz="2400" b="1" dirty="0"/>
              <a:t>Hay la escuela del Arte Ecuestre donde se puede ver ballet con </a:t>
            </a:r>
          </a:p>
          <a:p>
            <a:r>
              <a:rPr lang="es-MX" sz="2400" b="1" dirty="0"/>
              <a:t>Caballos.  Se puede ver la fiesta de la feria del caballo en mayo </a:t>
            </a:r>
          </a:p>
          <a:p>
            <a:r>
              <a:rPr lang="es-MX" sz="2400" b="1" dirty="0"/>
              <a:t>que es muy bonita.  El parque temático Isla Mágica esta cerca.  </a:t>
            </a:r>
          </a:p>
          <a:p>
            <a:r>
              <a:rPr lang="es-MX" sz="2400" b="1" dirty="0"/>
              <a:t>También hay un Zoológico donde se pueden ver muchos animales</a:t>
            </a:r>
          </a:p>
          <a:p>
            <a:r>
              <a:rPr lang="es-MX" sz="2400" b="1" dirty="0"/>
              <a:t>Diferentes.</a:t>
            </a:r>
          </a:p>
          <a:p>
            <a:endParaRPr lang="es-MX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89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ndalucia.com/image/photos/MVC12057016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33" y="3485901"/>
            <a:ext cx="5105400" cy="327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1967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¿</a:t>
            </a:r>
            <a:r>
              <a:rPr lang="es-MX" sz="2400" b="1" u="sng" dirty="0" smtClean="0">
                <a:solidFill>
                  <a:srgbClr val="0070C0"/>
                </a:solidFill>
              </a:rPr>
              <a:t>Qué se puede hace en Málaga </a:t>
            </a:r>
            <a:r>
              <a:rPr lang="es-MX" sz="24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s-MX" sz="2400" b="1" dirty="0" smtClean="0"/>
              <a:t>Se puede ir a la playa: hay playas magnificas y hace muy buen tiempo.</a:t>
            </a:r>
          </a:p>
          <a:p>
            <a:r>
              <a:rPr lang="es-MX" sz="2400" b="1" dirty="0"/>
              <a:t>s</a:t>
            </a:r>
            <a:r>
              <a:rPr lang="es-MX" sz="2400" b="1" dirty="0" smtClean="0"/>
              <a:t>e puede ir de paseo por el puerto.  Hay  muchos restaurantes y bares </a:t>
            </a:r>
          </a:p>
          <a:p>
            <a:r>
              <a:rPr lang="es-MX" sz="2400" b="1" dirty="0" smtClean="0"/>
              <a:t>donde se puede comer y tomar algo.</a:t>
            </a:r>
          </a:p>
          <a:p>
            <a:endParaRPr lang="es-MX" sz="2400" dirty="0"/>
          </a:p>
          <a:p>
            <a:r>
              <a:rPr lang="es-MX" sz="2400" b="1" dirty="0" smtClean="0">
                <a:solidFill>
                  <a:srgbClr val="0070C0"/>
                </a:solidFill>
              </a:rPr>
              <a:t>¿</a:t>
            </a:r>
            <a:r>
              <a:rPr lang="es-MX" sz="2400" b="1" u="sng" dirty="0" smtClean="0">
                <a:solidFill>
                  <a:srgbClr val="0070C0"/>
                </a:solidFill>
              </a:rPr>
              <a:t>Se puede practicar deportes</a:t>
            </a:r>
            <a:r>
              <a:rPr lang="es-MX" sz="24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s-MX" sz="2400" b="1" dirty="0" smtClean="0"/>
              <a:t>Se pueden practicar todos los deportes acuáticos, el </a:t>
            </a:r>
            <a:r>
              <a:rPr lang="es-MX" sz="2400" b="1" dirty="0" err="1" smtClean="0"/>
              <a:t>surfing</a:t>
            </a:r>
            <a:r>
              <a:rPr lang="es-MX" sz="2400" b="1" dirty="0" smtClean="0"/>
              <a:t>, la pesca</a:t>
            </a:r>
          </a:p>
          <a:p>
            <a:r>
              <a:rPr lang="es-MX" sz="2400" b="1" dirty="0"/>
              <a:t>y</a:t>
            </a:r>
            <a:r>
              <a:rPr lang="es-MX" sz="2400" b="1" dirty="0" smtClean="0"/>
              <a:t> el buceo.  También hay muchos campos de golf.</a:t>
            </a:r>
          </a:p>
          <a:p>
            <a:endParaRPr lang="es-MX" sz="2400" b="1" dirty="0"/>
          </a:p>
          <a:p>
            <a:r>
              <a:rPr lang="es-MX" sz="2400" b="1" dirty="0">
                <a:solidFill>
                  <a:srgbClr val="0070C0"/>
                </a:solidFill>
              </a:rPr>
              <a:t>¿</a:t>
            </a:r>
            <a:r>
              <a:rPr lang="es-MX" sz="2400" b="1" u="sng" dirty="0">
                <a:solidFill>
                  <a:srgbClr val="0070C0"/>
                </a:solidFill>
              </a:rPr>
              <a:t>Y qué hay para los </a:t>
            </a:r>
            <a:r>
              <a:rPr lang="es-MX" sz="2400" b="1" u="sng" dirty="0" err="1">
                <a:solidFill>
                  <a:srgbClr val="0070C0"/>
                </a:solidFill>
              </a:rPr>
              <a:t>jovenes</a:t>
            </a:r>
            <a:r>
              <a:rPr lang="es-MX" sz="2400" b="1" dirty="0">
                <a:solidFill>
                  <a:srgbClr val="0070C0"/>
                </a:solidFill>
              </a:rPr>
              <a:t>?</a:t>
            </a:r>
          </a:p>
          <a:p>
            <a:r>
              <a:rPr lang="es-MX" sz="2400" b="1" dirty="0" smtClean="0"/>
              <a:t>Hay muchas discotecas y centros comerciales.  Se puede visitar el</a:t>
            </a:r>
          </a:p>
          <a:p>
            <a:r>
              <a:rPr lang="es-MX" sz="2400" b="1" dirty="0" smtClean="0"/>
              <a:t>parque temático Isla Mágica, que no esta lejos.</a:t>
            </a:r>
            <a:endParaRPr lang="es-MX" sz="2400" b="1" dirty="0"/>
          </a:p>
          <a:p>
            <a:endParaRPr lang="es-MX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201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47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36616" y="381000"/>
            <a:ext cx="90020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rgbClr val="002060"/>
                </a:solidFill>
              </a:rPr>
              <a:t>Responde las siguientes preguntas</a:t>
            </a:r>
          </a:p>
          <a:p>
            <a:pPr algn="ctr"/>
            <a:endParaRPr lang="es-MX" sz="2400" b="1" u="sng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¿Qué bebida se puede comprar en Jerez?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¿Qué tipo de baile se puede ver?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¿Dónde se puede ir a una corrida de toros?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¿Qué fiesta se puede ver en mayo?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¿Qué tipo de ballet se puede ver?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¿Qué tipo de deportes se pueden practicar en Jerez de la frontera?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¿Te gustaría visitar a Jerez de la frontera? ¿Por qué?</a:t>
            </a:r>
            <a:endParaRPr lang="es-MX" sz="2400" b="1" dirty="0"/>
          </a:p>
        </p:txBody>
      </p:sp>
      <p:sp>
        <p:nvSpPr>
          <p:cNvPr id="4" name="Oval 3" descr="http://horseandculture.files.wordpress.com/2012/04/301588_10150338769908182_348072333181_8167089_599337933_n.jpg">
            <a:hlinkClick r:id="rId2"/>
          </p:cNvPr>
          <p:cNvSpPr/>
          <p:nvPr/>
        </p:nvSpPr>
        <p:spPr>
          <a:xfrm>
            <a:off x="6477000" y="990600"/>
            <a:ext cx="2326458" cy="184627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004390" y="3657600"/>
            <a:ext cx="4441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1. Se puede comprar el Jerez.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2587" y="3974574"/>
            <a:ext cx="420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2. Se puede ver el flamenco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587" y="4401011"/>
            <a:ext cx="5270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3. Se puede ir a una plaza de toros.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390" y="4716047"/>
            <a:ext cx="6901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4. Se puede ver la fiesta de la feria del caballo.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587" y="5105400"/>
            <a:ext cx="5291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5. Se puede ver ballet con caballos.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2587" y="5486400"/>
            <a:ext cx="779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6. Se pueden practicar alpinismo y montar a caballo.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2587" y="5910590"/>
            <a:ext cx="3797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7. Las respuestas varían.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228600" y="605051"/>
            <a:ext cx="72978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rgbClr val="002060"/>
                </a:solidFill>
              </a:rPr>
              <a:t>Responde las siguientes preguntas</a:t>
            </a:r>
          </a:p>
          <a:p>
            <a:pPr algn="ctr"/>
            <a:endParaRPr lang="es-MX" sz="2400" b="1" u="sng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¿Qué deportes se pueden practicar en Málaga?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¿Dónde se puede ir de paseo?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¿Dónde se puede practicar el golf?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¿Cómo se llama el parque temático cerca de Málaga?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¿Te gustaría visitar a Málaga? ¿Por qué?</a:t>
            </a:r>
            <a:endParaRPr lang="es-MX" sz="2400" b="1" dirty="0"/>
          </a:p>
        </p:txBody>
      </p:sp>
      <p:pic>
        <p:nvPicPr>
          <p:cNvPr id="4" name="Picture 2" descr="http://www.andalucia.com/image/photos/MVC12057016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47215"/>
            <a:ext cx="2174467" cy="13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390" y="3657600"/>
            <a:ext cx="767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1. Se puede practicar el </a:t>
            </a:r>
            <a:r>
              <a:rPr lang="es-MX" sz="2800" dirty="0" err="1" smtClean="0">
                <a:solidFill>
                  <a:srgbClr val="FF0000"/>
                </a:solidFill>
              </a:rPr>
              <a:t>surfing</a:t>
            </a:r>
            <a:r>
              <a:rPr lang="es-MX" sz="2800" dirty="0" smtClean="0">
                <a:solidFill>
                  <a:srgbClr val="FF0000"/>
                </a:solidFill>
              </a:rPr>
              <a:t>, la pesca y el buceo.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2587" y="4153597"/>
            <a:ext cx="566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2. Se puede ir de paseo por el puerto.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390" y="4508439"/>
            <a:ext cx="6544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3. Se puede practicar en los campos de golf.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2587" y="4936014"/>
            <a:ext cx="3548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4. Se llama Isla Mágica.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587" y="5367010"/>
            <a:ext cx="3878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5. Las respuestas varían.  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49</a:t>
            </a:fld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284923" y="457200"/>
            <a:ext cx="8335423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u="sng" dirty="0" smtClean="0"/>
              <a:t>Mis Vacaciones</a:t>
            </a:r>
          </a:p>
          <a:p>
            <a:endParaRPr lang="es-MX" dirty="0" smtClean="0"/>
          </a:p>
          <a:p>
            <a:r>
              <a:rPr lang="es-MX" sz="2400" b="1" dirty="0" smtClean="0">
                <a:solidFill>
                  <a:srgbClr val="0070C0"/>
                </a:solidFill>
              </a:rPr>
              <a:t>Normalmente voy de </a:t>
            </a:r>
            <a:r>
              <a:rPr lang="es-MX" sz="2400" b="1" dirty="0">
                <a:solidFill>
                  <a:srgbClr val="0070C0"/>
                </a:solidFill>
              </a:rPr>
              <a:t>v</a:t>
            </a:r>
            <a:r>
              <a:rPr lang="es-MX" sz="2400" b="1" dirty="0" smtClean="0">
                <a:solidFill>
                  <a:srgbClr val="0070C0"/>
                </a:solidFill>
              </a:rPr>
              <a:t>acaciones a Muñoveros, un pueblo 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cerca de la sierra en el Centro de España.  Voy a visitar a mis 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abuelos y a mis tíos y primos.  Generalmente, voy en coche con 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mis padres.  </a:t>
            </a:r>
          </a:p>
          <a:p>
            <a:endParaRPr lang="es-MX" sz="2400" b="1" dirty="0">
              <a:solidFill>
                <a:srgbClr val="0070C0"/>
              </a:solidFill>
            </a:endParaRPr>
          </a:p>
          <a:p>
            <a:r>
              <a:rPr lang="es-MX" sz="2400" b="1" dirty="0" smtClean="0">
                <a:solidFill>
                  <a:srgbClr val="0070C0"/>
                </a:solidFill>
              </a:rPr>
              <a:t>Muñoveros es un pueblo pequeño pero hay mucho para los 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jóvenes porque muchas familias veranean allí y </a:t>
            </a:r>
            <a:r>
              <a:rPr lang="es-MX" sz="2400" b="1" dirty="0">
                <a:solidFill>
                  <a:srgbClr val="0070C0"/>
                </a:solidFill>
              </a:rPr>
              <a:t> </a:t>
            </a:r>
            <a:r>
              <a:rPr lang="es-MX" sz="2400" b="1" dirty="0" smtClean="0">
                <a:solidFill>
                  <a:srgbClr val="0070C0"/>
                </a:solidFill>
              </a:rPr>
              <a:t>es muy 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d</a:t>
            </a:r>
            <a:r>
              <a:rPr lang="es-MX" sz="2400" b="1" dirty="0" smtClean="0">
                <a:solidFill>
                  <a:srgbClr val="0070C0"/>
                </a:solidFill>
              </a:rPr>
              <a:t>ivertido.  Hay canchas de tenis y un campo de futbol.  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m</a:t>
            </a:r>
            <a:r>
              <a:rPr lang="es-MX" sz="2400" b="1" dirty="0" smtClean="0">
                <a:solidFill>
                  <a:srgbClr val="0070C0"/>
                </a:solidFill>
              </a:rPr>
              <a:t>ontamos en bicicleta y vamos al rio o a la piscina y nadamos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y</a:t>
            </a:r>
            <a:r>
              <a:rPr lang="es-MX" sz="2400" b="1" dirty="0" smtClean="0">
                <a:solidFill>
                  <a:srgbClr val="0070C0"/>
                </a:solidFill>
              </a:rPr>
              <a:t> tomamos el sol.  También tenemos carreras de bicicletas y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p</a:t>
            </a:r>
            <a:r>
              <a:rPr lang="es-MX" sz="2400" b="1" dirty="0" smtClean="0">
                <a:solidFill>
                  <a:srgbClr val="0070C0"/>
                </a:solidFill>
              </a:rPr>
              <a:t>artidos de futbol contra equipos de otros pueblos.</a:t>
            </a:r>
          </a:p>
          <a:p>
            <a:endParaRPr lang="es-MX" sz="2400" b="1" dirty="0">
              <a:solidFill>
                <a:srgbClr val="0070C0"/>
              </a:solidFill>
            </a:endParaRPr>
          </a:p>
          <a:p>
            <a:r>
              <a:rPr lang="es-MX" sz="2400" b="1" dirty="0" smtClean="0">
                <a:solidFill>
                  <a:srgbClr val="0070C0"/>
                </a:solidFill>
              </a:rPr>
              <a:t>Durante las fiestas no nos acostamos hasta las cinco o seis de la 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m</a:t>
            </a:r>
            <a:r>
              <a:rPr lang="es-MX" sz="2400" b="1" dirty="0" smtClean="0">
                <a:solidFill>
                  <a:srgbClr val="0070C0"/>
                </a:solidFill>
              </a:rPr>
              <a:t>añana.  !Lo pasamos chévere!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999748"/>
            <a:ext cx="853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Después de haber conocido un poco sobre el  Salto Ángel en Venezuela ¿Te gustaría conocer este sitio? y </a:t>
            </a:r>
            <a:r>
              <a:rPr lang="es-MX" sz="2400" b="1" u="sng" dirty="0" smtClean="0">
                <a:solidFill>
                  <a:srgbClr val="FF0000"/>
                </a:solidFill>
              </a:rPr>
              <a:t>¿Por qué</a:t>
            </a:r>
            <a:r>
              <a:rPr lang="es-MX" sz="2400" b="1" dirty="0" smtClean="0">
                <a:solidFill>
                  <a:srgbClr val="002060"/>
                </a:solidFill>
              </a:rPr>
              <a:t>? Escribe tu respuesta.  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2667000" y="228600"/>
            <a:ext cx="3363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Actividad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travellista.info/wp-content/uploads/2012/09/salto-de-angel-venezue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947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50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55266" y="576590"/>
            <a:ext cx="868737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u="sng" dirty="0" smtClean="0">
                <a:solidFill>
                  <a:srgbClr val="0070C0"/>
                </a:solidFill>
              </a:rPr>
              <a:t>Escribe (8) preguntas sobre la lectura en la lamina 54.</a:t>
            </a:r>
          </a:p>
          <a:p>
            <a:pPr algn="ctr"/>
            <a:r>
              <a:rPr lang="es-MX" sz="2800" b="1" u="sng" dirty="0" smtClean="0">
                <a:solidFill>
                  <a:srgbClr val="0070C0"/>
                </a:solidFill>
              </a:rPr>
              <a:t>Cuando termines, dásela a un compañero para que las</a:t>
            </a:r>
          </a:p>
          <a:p>
            <a:pPr algn="ctr"/>
            <a:r>
              <a:rPr lang="es-MX" sz="2800" b="1" u="sng" dirty="0" smtClean="0">
                <a:solidFill>
                  <a:srgbClr val="0070C0"/>
                </a:solidFill>
              </a:rPr>
              <a:t>Responda.</a:t>
            </a:r>
          </a:p>
          <a:p>
            <a:pPr algn="ctr"/>
            <a:endParaRPr lang="es-MX" sz="2800" b="1" u="sng" dirty="0"/>
          </a:p>
          <a:p>
            <a:r>
              <a:rPr lang="es-MX" sz="2800" b="1" dirty="0" smtClean="0"/>
              <a:t>Asegúrate de que </a:t>
            </a:r>
            <a:r>
              <a:rPr lang="es-MX" sz="2800" b="1" u="sng" dirty="0" smtClean="0">
                <a:solidFill>
                  <a:srgbClr val="0070C0"/>
                </a:solidFill>
              </a:rPr>
              <a:t>una</a:t>
            </a:r>
            <a:r>
              <a:rPr lang="es-MX" sz="2800" b="1" dirty="0" smtClean="0">
                <a:solidFill>
                  <a:srgbClr val="0070C0"/>
                </a:solidFill>
              </a:rPr>
              <a:t> </a:t>
            </a:r>
            <a:r>
              <a:rPr lang="es-MX" sz="2800" b="1" dirty="0" smtClean="0"/>
              <a:t>de las preguntas sea una pregunta</a:t>
            </a:r>
          </a:p>
          <a:p>
            <a:r>
              <a:rPr lang="es-MX" sz="2800" b="1" dirty="0"/>
              <a:t>d</a:t>
            </a:r>
            <a:r>
              <a:rPr lang="es-MX" sz="2800" b="1" dirty="0" smtClean="0"/>
              <a:t>onde la respuesta </a:t>
            </a:r>
            <a:r>
              <a:rPr lang="es-MX" sz="2800" b="1" u="sng" dirty="0" smtClean="0">
                <a:solidFill>
                  <a:srgbClr val="0070C0"/>
                </a:solidFill>
              </a:rPr>
              <a:t>no</a:t>
            </a:r>
            <a:r>
              <a:rPr lang="es-MX" sz="2800" b="1" dirty="0" smtClean="0"/>
              <a:t> se encuentre en la lectura.  Puede </a:t>
            </a:r>
          </a:p>
          <a:p>
            <a:r>
              <a:rPr lang="es-MX" sz="2800" b="1" dirty="0"/>
              <a:t>s</a:t>
            </a:r>
            <a:r>
              <a:rPr lang="es-MX" sz="2800" b="1" dirty="0" smtClean="0"/>
              <a:t>er una pregunta donde el que la responda tiene que</a:t>
            </a:r>
          </a:p>
          <a:p>
            <a:r>
              <a:rPr lang="es-MX" sz="2800" b="1" dirty="0"/>
              <a:t>e</a:t>
            </a:r>
            <a:r>
              <a:rPr lang="es-MX" sz="2800" b="1" dirty="0" smtClean="0"/>
              <a:t>xpresar su </a:t>
            </a:r>
            <a:r>
              <a:rPr lang="es-MX" sz="2800" b="1" u="sng" dirty="0" smtClean="0">
                <a:solidFill>
                  <a:srgbClr val="0070C0"/>
                </a:solidFill>
              </a:rPr>
              <a:t>opinión</a:t>
            </a:r>
            <a:r>
              <a:rPr lang="es-MX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0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8437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¿A dónde fuiste, cuándo, para qué y con quién?</a:t>
            </a:r>
            <a:endParaRPr lang="es-MX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image1.masterfile.com/em_w/01/49/02/635-01490225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24" y="1295399"/>
            <a:ext cx="6287565" cy="419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490921"/>
            <a:ext cx="7639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u="sng" dirty="0" smtClean="0">
                <a:solidFill>
                  <a:srgbClr val="FF0000"/>
                </a:solidFill>
              </a:rPr>
              <a:t>Ayer fui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smtClean="0">
                <a:solidFill>
                  <a:srgbClr val="0070C0"/>
                </a:solidFill>
              </a:rPr>
              <a:t>a la playa </a:t>
            </a:r>
            <a:r>
              <a:rPr lang="es-MX" sz="2800" b="1" u="sng" dirty="0" smtClean="0">
                <a:solidFill>
                  <a:srgbClr val="FF0000"/>
                </a:solidFill>
              </a:rPr>
              <a:t>con</a:t>
            </a:r>
            <a:r>
              <a:rPr lang="es-MX" sz="2800" b="1" dirty="0" smtClean="0">
                <a:solidFill>
                  <a:srgbClr val="0070C0"/>
                </a:solidFill>
              </a:rPr>
              <a:t> mis amigos </a:t>
            </a:r>
            <a:r>
              <a:rPr lang="es-MX" sz="2800" b="1" u="sng" dirty="0" smtClean="0">
                <a:solidFill>
                  <a:srgbClr val="FF0000"/>
                </a:solidFill>
              </a:rPr>
              <a:t>para</a:t>
            </a:r>
            <a:r>
              <a:rPr lang="es-MX" sz="2800" b="1" dirty="0" smtClean="0">
                <a:solidFill>
                  <a:srgbClr val="0070C0"/>
                </a:solidFill>
              </a:rPr>
              <a:t> relajarme. </a:t>
            </a:r>
            <a:endParaRPr lang="es-MX" sz="28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3581400"/>
            <a:ext cx="1447800" cy="190952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52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7713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u="sng" dirty="0" smtClean="0">
                <a:solidFill>
                  <a:srgbClr val="FF0000"/>
                </a:solidFill>
              </a:rPr>
              <a:t>El sábado pasado fui</a:t>
            </a:r>
            <a:r>
              <a:rPr lang="es-MX" sz="2800" b="1" dirty="0" smtClean="0">
                <a:solidFill>
                  <a:srgbClr val="FF0000"/>
                </a:solidFill>
              </a:rPr>
              <a:t> </a:t>
            </a:r>
            <a:r>
              <a:rPr lang="es-MX" sz="2800" b="1" dirty="0" smtClean="0">
                <a:solidFill>
                  <a:srgbClr val="0070C0"/>
                </a:solidFill>
              </a:rPr>
              <a:t>al restaurante </a:t>
            </a:r>
            <a:r>
              <a:rPr lang="es-MX" sz="2800" b="1" u="sng" dirty="0" smtClean="0">
                <a:solidFill>
                  <a:srgbClr val="FF0000"/>
                </a:solidFill>
              </a:rPr>
              <a:t>con</a:t>
            </a:r>
            <a:r>
              <a:rPr lang="es-MX" sz="2800" b="1" dirty="0" smtClean="0">
                <a:solidFill>
                  <a:srgbClr val="0070C0"/>
                </a:solidFill>
              </a:rPr>
              <a:t> mi esposa </a:t>
            </a:r>
          </a:p>
          <a:p>
            <a:pPr algn="ctr"/>
            <a:r>
              <a:rPr lang="es-MX" sz="2800" b="1" u="sng" dirty="0" smtClean="0">
                <a:solidFill>
                  <a:srgbClr val="FF0000"/>
                </a:solidFill>
              </a:rPr>
              <a:t>para</a:t>
            </a:r>
            <a:r>
              <a:rPr lang="es-MX" sz="2800" b="1" dirty="0" smtClean="0">
                <a:solidFill>
                  <a:srgbClr val="0070C0"/>
                </a:solidFill>
              </a:rPr>
              <a:t> comer. </a:t>
            </a:r>
            <a:endParaRPr lang="es-MX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alpentherme.com/website/var/tmp/thumb_294__lightbox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41975"/>
            <a:ext cx="6274558" cy="418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219200" y="3951029"/>
            <a:ext cx="1094096" cy="138297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457200"/>
            <a:ext cx="8437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¿A dónde fuiste, cuándo, para qué y con quién?</a:t>
            </a:r>
            <a:endParaRPr lang="es-MX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5388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ir</a:t>
            </a:r>
            <a:r>
              <a:rPr lang="es-MX" sz="3200" b="1" dirty="0" smtClean="0">
                <a:solidFill>
                  <a:srgbClr val="002060"/>
                </a:solidFill>
              </a:rPr>
              <a:t> 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go</a:t>
            </a:r>
            <a:r>
              <a:rPr lang="es-MX" sz="3200" b="1" dirty="0" smtClean="0">
                <a:solidFill>
                  <a:srgbClr val="002060"/>
                </a:solidFill>
              </a:rPr>
              <a:t>/ irregular ) </a:t>
            </a:r>
            <a:r>
              <a:rPr lang="es-MX" sz="3200" b="1" dirty="0" err="1" smtClean="0">
                <a:solidFill>
                  <a:srgbClr val="002060"/>
                </a:solidFill>
              </a:rPr>
              <a:t>past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r>
              <a:rPr lang="es-MX" sz="3200" b="1" dirty="0" smtClean="0"/>
              <a:t>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fu</a:t>
            </a:r>
            <a:r>
              <a:rPr lang="es-MX" sz="3200" b="1" dirty="0" smtClean="0">
                <a:solidFill>
                  <a:srgbClr val="0070C0"/>
                </a:solidFill>
              </a:rPr>
              <a:t>i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fu</a:t>
            </a:r>
            <a:r>
              <a:rPr lang="es-MX" sz="3200" b="1" dirty="0" smtClean="0">
                <a:solidFill>
                  <a:srgbClr val="0070C0"/>
                </a:solidFill>
              </a:rPr>
              <a:t>iste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fu</a:t>
            </a:r>
            <a:r>
              <a:rPr lang="es-MX" sz="3200" b="1" dirty="0" smtClean="0">
                <a:solidFill>
                  <a:srgbClr val="0070C0"/>
                </a:solidFill>
              </a:rPr>
              <a:t>e</a:t>
            </a:r>
            <a:endParaRPr lang="es-MX" sz="3200" u="sng" dirty="0">
              <a:solidFill>
                <a:srgbClr val="0070C0"/>
              </a:solidFill>
            </a:endParaRP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 smtClean="0"/>
              <a:t> </a:t>
            </a:r>
            <a:r>
              <a:rPr lang="es-MX" sz="3200" dirty="0"/>
              <a:t>(formal)</a:t>
            </a:r>
            <a:r>
              <a:rPr lang="es-MX" sz="3200" dirty="0" smtClean="0"/>
              <a:t>			</a:t>
            </a:r>
            <a:r>
              <a:rPr lang="es-MX" sz="3200" b="1" dirty="0" smtClean="0"/>
              <a:t>fu</a:t>
            </a:r>
            <a:r>
              <a:rPr lang="es-MX" sz="3200" b="1" dirty="0" smtClean="0">
                <a:solidFill>
                  <a:srgbClr val="0070C0"/>
                </a:solidFill>
              </a:rPr>
              <a:t>e</a:t>
            </a:r>
            <a:endParaRPr lang="es-MX" sz="3200" b="1" u="sng" dirty="0" smtClean="0">
              <a:solidFill>
                <a:srgbClr val="0070C0"/>
              </a:solidFill>
            </a:endParaRP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fu</a:t>
            </a:r>
            <a:r>
              <a:rPr lang="es-MX" sz="3200" b="1" dirty="0" smtClean="0">
                <a:solidFill>
                  <a:srgbClr val="0070C0"/>
                </a:solidFill>
              </a:rPr>
              <a:t>imos</a:t>
            </a:r>
            <a:endParaRPr lang="es-MX" sz="3200" b="1" u="sng" dirty="0" smtClean="0">
              <a:solidFill>
                <a:srgbClr val="0070C0"/>
              </a:solidFill>
            </a:endParaRP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fu</a:t>
            </a:r>
            <a:r>
              <a:rPr lang="es-MX" sz="3200" b="1" dirty="0" smtClean="0">
                <a:solidFill>
                  <a:srgbClr val="0070C0"/>
                </a:solidFill>
              </a:rPr>
              <a:t>isteis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fu</a:t>
            </a:r>
            <a:r>
              <a:rPr lang="es-MX" sz="3200" b="1" dirty="0" smtClean="0">
                <a:solidFill>
                  <a:srgbClr val="0070C0"/>
                </a:solidFill>
              </a:rPr>
              <a:t>eron</a:t>
            </a:r>
            <a:r>
              <a:rPr lang="es-MX" sz="3200" b="1" dirty="0" smtClean="0"/>
              <a:t> </a:t>
            </a:r>
            <a:endParaRPr lang="es-MX" sz="3200" b="1" u="sng" dirty="0">
              <a:solidFill>
                <a:srgbClr val="FF0000"/>
              </a:solidFill>
            </a:endParaRPr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fu</a:t>
            </a:r>
            <a:r>
              <a:rPr lang="es-MX" sz="3200" b="1" dirty="0" smtClean="0">
                <a:solidFill>
                  <a:srgbClr val="0070C0"/>
                </a:solidFill>
              </a:rPr>
              <a:t>eron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4473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54</a:t>
            </a:fld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3412" y="457200"/>
            <a:ext cx="9227591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u="sng" dirty="0" smtClean="0"/>
              <a:t>Mis Vacaciones</a:t>
            </a:r>
          </a:p>
          <a:p>
            <a:endParaRPr lang="es-MX" dirty="0" smtClean="0"/>
          </a:p>
          <a:p>
            <a:r>
              <a:rPr lang="es-MX" sz="2400" b="1" dirty="0" smtClean="0">
                <a:solidFill>
                  <a:srgbClr val="0070C0"/>
                </a:solidFill>
              </a:rPr>
              <a:t>Queridos amigos,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El fin de semana pasado </a:t>
            </a:r>
            <a:r>
              <a:rPr lang="es-MX" sz="2400" b="1" u="sng" dirty="0" smtClean="0">
                <a:solidFill>
                  <a:srgbClr val="0070C0"/>
                </a:solidFill>
              </a:rPr>
              <a:t>fui a</a:t>
            </a:r>
            <a:r>
              <a:rPr lang="es-MX" sz="2400" b="1" dirty="0" smtClean="0">
                <a:solidFill>
                  <a:srgbClr val="0070C0"/>
                </a:solidFill>
              </a:rPr>
              <a:t> Madrid </a:t>
            </a:r>
            <a:r>
              <a:rPr lang="es-MX" sz="2400" b="1" u="sng" dirty="0" smtClean="0">
                <a:solidFill>
                  <a:srgbClr val="0070C0"/>
                </a:solidFill>
              </a:rPr>
              <a:t>a</a:t>
            </a:r>
            <a:r>
              <a:rPr lang="es-MX" sz="2400" b="1" dirty="0" smtClean="0">
                <a:solidFill>
                  <a:srgbClr val="0070C0"/>
                </a:solidFill>
              </a:rPr>
              <a:t> ver </a:t>
            </a:r>
            <a:r>
              <a:rPr lang="es-MX" sz="2400" b="1" u="sng" dirty="0" smtClean="0">
                <a:solidFill>
                  <a:srgbClr val="0070C0"/>
                </a:solidFill>
              </a:rPr>
              <a:t>a</a:t>
            </a:r>
            <a:r>
              <a:rPr lang="es-MX" sz="2400" b="1" dirty="0" smtClean="0">
                <a:solidFill>
                  <a:srgbClr val="0070C0"/>
                </a:solidFill>
              </a:rPr>
              <a:t> mis tíos y primos.  El 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v</a:t>
            </a:r>
            <a:r>
              <a:rPr lang="es-MX" sz="2400" b="1" dirty="0" smtClean="0">
                <a:solidFill>
                  <a:srgbClr val="0070C0"/>
                </a:solidFill>
              </a:rPr>
              <a:t>iernes por la mañana </a:t>
            </a:r>
            <a:r>
              <a:rPr lang="es-MX" sz="2400" b="1" u="sng" dirty="0" smtClean="0">
                <a:solidFill>
                  <a:srgbClr val="0070C0"/>
                </a:solidFill>
              </a:rPr>
              <a:t>fui a</a:t>
            </a:r>
            <a:r>
              <a:rPr lang="es-MX" sz="2400" b="1" dirty="0" smtClean="0">
                <a:solidFill>
                  <a:srgbClr val="0070C0"/>
                </a:solidFill>
              </a:rPr>
              <a:t>l parque del Retiro </a:t>
            </a:r>
            <a:r>
              <a:rPr lang="es-MX" sz="2400" b="1" u="sng" dirty="0" smtClean="0">
                <a:solidFill>
                  <a:srgbClr val="0070C0"/>
                </a:solidFill>
              </a:rPr>
              <a:t>a</a:t>
            </a:r>
            <a:r>
              <a:rPr lang="es-MX" sz="2400" b="1" dirty="0" smtClean="0">
                <a:solidFill>
                  <a:srgbClr val="0070C0"/>
                </a:solidFill>
              </a:rPr>
              <a:t> ir de paseo.  </a:t>
            </a:r>
            <a:r>
              <a:rPr lang="es-MX" sz="2400" b="1" u="sng" dirty="0" smtClean="0">
                <a:solidFill>
                  <a:srgbClr val="0070C0"/>
                </a:solidFill>
              </a:rPr>
              <a:t>Fui con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mi tía.  Por la tarde </a:t>
            </a:r>
            <a:r>
              <a:rPr lang="es-MX" sz="2400" b="1" u="sng" dirty="0" smtClean="0">
                <a:solidFill>
                  <a:srgbClr val="0070C0"/>
                </a:solidFill>
              </a:rPr>
              <a:t>fui a</a:t>
            </a:r>
            <a:r>
              <a:rPr lang="es-MX" sz="2400" b="1" dirty="0" smtClean="0">
                <a:solidFill>
                  <a:srgbClr val="0070C0"/>
                </a:solidFill>
              </a:rPr>
              <a:t> la Plaza Mayor </a:t>
            </a:r>
            <a:r>
              <a:rPr lang="es-MX" sz="2400" b="1" u="sng" dirty="0" smtClean="0">
                <a:solidFill>
                  <a:srgbClr val="0070C0"/>
                </a:solidFill>
              </a:rPr>
              <a:t>con</a:t>
            </a:r>
            <a:r>
              <a:rPr lang="es-MX" sz="2400" b="1" dirty="0" smtClean="0">
                <a:solidFill>
                  <a:srgbClr val="0070C0"/>
                </a:solidFill>
              </a:rPr>
              <a:t> mis tíos </a:t>
            </a:r>
            <a:r>
              <a:rPr lang="es-MX" sz="2400" b="1" u="sng" dirty="0" smtClean="0">
                <a:solidFill>
                  <a:srgbClr val="0070C0"/>
                </a:solidFill>
              </a:rPr>
              <a:t>a</a:t>
            </a:r>
            <a:r>
              <a:rPr lang="es-MX" sz="2400" b="1" dirty="0" smtClean="0">
                <a:solidFill>
                  <a:srgbClr val="0070C0"/>
                </a:solidFill>
              </a:rPr>
              <a:t> comer tapas. 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El sábado por la mañana </a:t>
            </a:r>
            <a:r>
              <a:rPr lang="es-MX" sz="2400" b="1" u="sng" dirty="0" smtClean="0">
                <a:solidFill>
                  <a:srgbClr val="0070C0"/>
                </a:solidFill>
              </a:rPr>
              <a:t>fui al </a:t>
            </a:r>
            <a:r>
              <a:rPr lang="es-MX" sz="2400" b="1" dirty="0" smtClean="0">
                <a:solidFill>
                  <a:srgbClr val="0070C0"/>
                </a:solidFill>
              </a:rPr>
              <a:t>Museo del Prado </a:t>
            </a:r>
            <a:r>
              <a:rPr lang="es-MX" sz="2400" b="1" u="sng" dirty="0" smtClean="0">
                <a:solidFill>
                  <a:srgbClr val="0070C0"/>
                </a:solidFill>
              </a:rPr>
              <a:t>con</a:t>
            </a:r>
            <a:r>
              <a:rPr lang="es-MX" sz="2400" b="1" dirty="0" smtClean="0">
                <a:solidFill>
                  <a:srgbClr val="0070C0"/>
                </a:solidFill>
              </a:rPr>
              <a:t> mi prima </a:t>
            </a:r>
            <a:r>
              <a:rPr lang="es-MX" sz="2400" b="1" u="sng" dirty="0" smtClean="0">
                <a:solidFill>
                  <a:srgbClr val="0070C0"/>
                </a:solidFill>
              </a:rPr>
              <a:t>a</a:t>
            </a:r>
            <a:r>
              <a:rPr lang="es-MX" sz="2400" b="1" dirty="0" smtClean="0">
                <a:solidFill>
                  <a:srgbClr val="0070C0"/>
                </a:solidFill>
              </a:rPr>
              <a:t> ver 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c</a:t>
            </a:r>
            <a:r>
              <a:rPr lang="es-MX" sz="2400" b="1" dirty="0" smtClean="0">
                <a:solidFill>
                  <a:srgbClr val="0070C0"/>
                </a:solidFill>
              </a:rPr>
              <a:t>uadros famosos de pintores como Goya y Velázquez.  Por la tarde </a:t>
            </a:r>
          </a:p>
          <a:p>
            <a:r>
              <a:rPr lang="es-MX" sz="2400" b="1" u="sng" dirty="0">
                <a:solidFill>
                  <a:srgbClr val="0070C0"/>
                </a:solidFill>
              </a:rPr>
              <a:t>f</a:t>
            </a:r>
            <a:r>
              <a:rPr lang="es-MX" sz="2400" b="1" u="sng" dirty="0" smtClean="0">
                <a:solidFill>
                  <a:srgbClr val="0070C0"/>
                </a:solidFill>
              </a:rPr>
              <a:t>uimos al </a:t>
            </a:r>
            <a:r>
              <a:rPr lang="es-MX" sz="2400" b="1" dirty="0" smtClean="0">
                <a:solidFill>
                  <a:srgbClr val="0070C0"/>
                </a:solidFill>
              </a:rPr>
              <a:t>Palacio Real </a:t>
            </a:r>
            <a:r>
              <a:rPr lang="es-MX" sz="2400" b="1" u="sng" dirty="0" smtClean="0">
                <a:solidFill>
                  <a:srgbClr val="0070C0"/>
                </a:solidFill>
              </a:rPr>
              <a:t>a</a:t>
            </a:r>
            <a:r>
              <a:rPr lang="es-MX" sz="2400" b="1" dirty="0" smtClean="0">
                <a:solidFill>
                  <a:srgbClr val="0070C0"/>
                </a:solidFill>
              </a:rPr>
              <a:t> visitar la residencia oficial del Rey.  Después 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De cenar </a:t>
            </a:r>
            <a:r>
              <a:rPr lang="es-MX" sz="2400" b="1" u="sng" dirty="0" smtClean="0">
                <a:solidFill>
                  <a:srgbClr val="0070C0"/>
                </a:solidFill>
              </a:rPr>
              <a:t>fuimos a </a:t>
            </a:r>
            <a:r>
              <a:rPr lang="es-MX" sz="2400" b="1" dirty="0" smtClean="0">
                <a:solidFill>
                  <a:srgbClr val="0070C0"/>
                </a:solidFill>
              </a:rPr>
              <a:t>una discoteca </a:t>
            </a:r>
            <a:r>
              <a:rPr lang="es-MX" sz="2400" b="1" u="sng" dirty="0" smtClean="0">
                <a:solidFill>
                  <a:srgbClr val="0070C0"/>
                </a:solidFill>
              </a:rPr>
              <a:t>a</a:t>
            </a:r>
            <a:r>
              <a:rPr lang="es-MX" sz="2400" b="1" dirty="0" smtClean="0">
                <a:solidFill>
                  <a:srgbClr val="0070C0"/>
                </a:solidFill>
              </a:rPr>
              <a:t> conocer la famosa vida nocturna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Madrileña.  El domingo por la mañana </a:t>
            </a:r>
            <a:r>
              <a:rPr lang="es-MX" sz="2400" b="1" u="sng" dirty="0" smtClean="0">
                <a:solidFill>
                  <a:srgbClr val="0070C0"/>
                </a:solidFill>
              </a:rPr>
              <a:t>fui al </a:t>
            </a:r>
            <a:r>
              <a:rPr lang="es-MX" sz="2400" b="1" dirty="0" smtClean="0">
                <a:solidFill>
                  <a:srgbClr val="0070C0"/>
                </a:solidFill>
              </a:rPr>
              <a:t>Rastro </a:t>
            </a:r>
            <a:r>
              <a:rPr lang="es-MX" sz="2400" b="1" u="sng" dirty="0" smtClean="0">
                <a:solidFill>
                  <a:srgbClr val="0070C0"/>
                </a:solidFill>
              </a:rPr>
              <a:t>con</a:t>
            </a:r>
            <a:r>
              <a:rPr lang="es-MX" sz="2400" b="1" dirty="0" smtClean="0">
                <a:solidFill>
                  <a:srgbClr val="0070C0"/>
                </a:solidFill>
              </a:rPr>
              <a:t> mi tío </a:t>
            </a:r>
            <a:r>
              <a:rPr lang="es-MX" sz="2400" b="1" u="sng" dirty="0" smtClean="0">
                <a:solidFill>
                  <a:srgbClr val="0070C0"/>
                </a:solidFill>
              </a:rPr>
              <a:t>a 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c</a:t>
            </a:r>
            <a:r>
              <a:rPr lang="es-MX" sz="2400" b="1" dirty="0" smtClean="0">
                <a:solidFill>
                  <a:srgbClr val="0070C0"/>
                </a:solidFill>
              </a:rPr>
              <a:t>omprar recuerdos.  El Rastro es un mercado donde puedes comprar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d</a:t>
            </a:r>
            <a:r>
              <a:rPr lang="es-MX" sz="2400" b="1" dirty="0" smtClean="0">
                <a:solidFill>
                  <a:srgbClr val="0070C0"/>
                </a:solidFill>
              </a:rPr>
              <a:t>e todo – antigüedades, ropa, recuerdos, libros, cualquier cosa.  Y por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l</a:t>
            </a:r>
            <a:r>
              <a:rPr lang="es-MX" sz="2400" b="1" dirty="0" smtClean="0">
                <a:solidFill>
                  <a:srgbClr val="0070C0"/>
                </a:solidFill>
              </a:rPr>
              <a:t>a tarde, lo mejor de todo, </a:t>
            </a:r>
            <a:r>
              <a:rPr lang="es-MX" sz="2400" b="1" u="sng" dirty="0" smtClean="0">
                <a:solidFill>
                  <a:srgbClr val="0070C0"/>
                </a:solidFill>
              </a:rPr>
              <a:t>fuimos al </a:t>
            </a:r>
            <a:r>
              <a:rPr lang="es-MX" sz="2400" b="1" dirty="0" smtClean="0">
                <a:solidFill>
                  <a:srgbClr val="0070C0"/>
                </a:solidFill>
              </a:rPr>
              <a:t>Estadio Bernabéu a ver un partido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d</a:t>
            </a:r>
            <a:r>
              <a:rPr lang="es-MX" sz="2400" b="1" dirty="0" smtClean="0">
                <a:solidFill>
                  <a:srgbClr val="0070C0"/>
                </a:solidFill>
              </a:rPr>
              <a:t>e futbol entre El Real Madrid y El Barca.  Y naturalmente gano el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Real Madrid.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55</a:t>
            </a:fld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822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Llena   la tabla de acuerdo a la información del relato sobre las vacaciones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09013"/>
              </p:ext>
            </p:extLst>
          </p:nvPr>
        </p:nvGraphicFramePr>
        <p:xfrm>
          <a:off x="456061" y="838200"/>
          <a:ext cx="8077201" cy="568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  <a:gridCol w="2438400"/>
                <a:gridCol w="1828801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¿Cuándo?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mtClean="0"/>
                        <a:t>¿Dónde</a:t>
                      </a:r>
                      <a:r>
                        <a:rPr lang="es-MX" dirty="0" smtClean="0"/>
                        <a:t>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¿A qué?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¿Con quién?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1. Fui</a:t>
                      </a:r>
                      <a:r>
                        <a:rPr lang="es-MX" baseline="0" dirty="0" smtClean="0"/>
                        <a:t> e</a:t>
                      </a:r>
                      <a:r>
                        <a:rPr lang="es-MX" dirty="0" smtClean="0"/>
                        <a:t>l</a:t>
                      </a:r>
                      <a:r>
                        <a:rPr lang="es-MX" baseline="0" dirty="0" smtClean="0"/>
                        <a:t> fin de semana pasado.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 Madrid.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</a:t>
                      </a:r>
                      <a:r>
                        <a:rPr lang="es-MX" baseline="0" dirty="0" smtClean="0"/>
                        <a:t> a</a:t>
                      </a:r>
                      <a:r>
                        <a:rPr lang="es-MX" dirty="0" smtClean="0"/>
                        <a:t> ver a mis tíos y primos.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</a:t>
                      </a:r>
                      <a:r>
                        <a:rPr lang="es-MX" baseline="0" dirty="0" smtClean="0"/>
                        <a:t> sólo.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2.</a:t>
                      </a:r>
                      <a:r>
                        <a:rPr lang="es-MX" baseline="0" dirty="0" smtClean="0"/>
                        <a:t> Fui el viernes por la mañana.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al Parque</a:t>
                      </a:r>
                      <a:r>
                        <a:rPr lang="es-MX" baseline="0" dirty="0" smtClean="0"/>
                        <a:t> del Retiro.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</a:t>
                      </a:r>
                      <a:r>
                        <a:rPr lang="es-MX" baseline="0" dirty="0" smtClean="0"/>
                        <a:t> para </a:t>
                      </a:r>
                      <a:r>
                        <a:rPr lang="es-MX" dirty="0" smtClean="0"/>
                        <a:t> ir de paseo.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con mi tía.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3.</a:t>
                      </a:r>
                      <a:r>
                        <a:rPr lang="es-MX" baseline="0" dirty="0" smtClean="0"/>
                        <a:t> Fui por la tarde.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 la Plaza Mayor.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 comer tapas.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con mis tíos.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4.  Fui el sábado por la mañana.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al Museo</a:t>
                      </a:r>
                      <a:r>
                        <a:rPr lang="es-MX" baseline="0" dirty="0" smtClean="0"/>
                        <a:t> del Prado.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con mi prima.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 ver cuadros</a:t>
                      </a:r>
                      <a:r>
                        <a:rPr lang="es-MX" baseline="0" dirty="0" smtClean="0"/>
                        <a:t> famosos.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5.  Fui</a:t>
                      </a:r>
                      <a:r>
                        <a:rPr lang="es-MX" baseline="0" dirty="0" smtClean="0"/>
                        <a:t> p</a:t>
                      </a:r>
                      <a:r>
                        <a:rPr lang="es-MX" dirty="0" smtClean="0"/>
                        <a:t>or la tarde.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al Palacio Real.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</a:t>
                      </a:r>
                      <a:r>
                        <a:rPr lang="es-MX" baseline="0" dirty="0" smtClean="0"/>
                        <a:t> a la residencia oficial del rey.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</a:t>
                      </a:r>
                      <a:r>
                        <a:rPr lang="es-MX" baseline="0" dirty="0" smtClean="0"/>
                        <a:t> con mi prima.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6. Fui después de cenar.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 una discoteca.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 conocer la vida nocturna</a:t>
                      </a:r>
                      <a:r>
                        <a:rPr lang="es-MX" baseline="0" dirty="0" smtClean="0"/>
                        <a:t> Madrileña.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con mi prima.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7.  Fui</a:t>
                      </a:r>
                      <a:r>
                        <a:rPr lang="es-MX" baseline="0" dirty="0" smtClean="0"/>
                        <a:t> e</a:t>
                      </a:r>
                      <a:r>
                        <a:rPr lang="es-MX" dirty="0" smtClean="0"/>
                        <a:t>l domingo</a:t>
                      </a:r>
                      <a:r>
                        <a:rPr lang="es-MX" baseline="0" dirty="0" smtClean="0"/>
                        <a:t> por la mañana.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</a:t>
                      </a:r>
                      <a:r>
                        <a:rPr lang="es-MX" baseline="0" dirty="0" smtClean="0"/>
                        <a:t> al Rastro.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 comprar recuerdos.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con mi tío.</a:t>
                      </a:r>
                      <a:endParaRPr lang="es-MX" dirty="0"/>
                    </a:p>
                  </a:txBody>
                  <a:tcPr/>
                </a:tc>
              </a:tr>
              <a:tr h="830034">
                <a:tc>
                  <a:txBody>
                    <a:bodyPr/>
                    <a:lstStyle/>
                    <a:p>
                      <a:r>
                        <a:rPr lang="es-MX" dirty="0" smtClean="0"/>
                        <a:t>8. Fui el domingo por la tarde.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al Estadio Bernabéu.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a ver un partido de futbol.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Fui con mi tío.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05619" y="1288007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ounded Rectangle 27"/>
          <p:cNvSpPr/>
          <p:nvPr/>
        </p:nvSpPr>
        <p:spPr>
          <a:xfrm>
            <a:off x="2504932" y="1288007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ounded Rectangle 28"/>
          <p:cNvSpPr/>
          <p:nvPr/>
        </p:nvSpPr>
        <p:spPr>
          <a:xfrm>
            <a:off x="4362161" y="1316438"/>
            <a:ext cx="1962437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ounded Rectangle 29"/>
          <p:cNvSpPr/>
          <p:nvPr/>
        </p:nvSpPr>
        <p:spPr>
          <a:xfrm>
            <a:off x="6762464" y="1288007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ounded Rectangle 30"/>
          <p:cNvSpPr/>
          <p:nvPr/>
        </p:nvSpPr>
        <p:spPr>
          <a:xfrm>
            <a:off x="577186" y="1900448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2" name="Rounded Rectangle 31"/>
          <p:cNvSpPr/>
          <p:nvPr/>
        </p:nvSpPr>
        <p:spPr>
          <a:xfrm>
            <a:off x="2504932" y="1960158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Rounded Rectangle 32"/>
          <p:cNvSpPr/>
          <p:nvPr/>
        </p:nvSpPr>
        <p:spPr>
          <a:xfrm>
            <a:off x="4399693" y="1960158"/>
            <a:ext cx="1924906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ounded Rectangle 33"/>
          <p:cNvSpPr/>
          <p:nvPr/>
        </p:nvSpPr>
        <p:spPr>
          <a:xfrm>
            <a:off x="6781799" y="189533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ounded Rectangle 34"/>
          <p:cNvSpPr/>
          <p:nvPr/>
        </p:nvSpPr>
        <p:spPr>
          <a:xfrm>
            <a:off x="605619" y="2524264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ounded Rectangle 35"/>
          <p:cNvSpPr/>
          <p:nvPr/>
        </p:nvSpPr>
        <p:spPr>
          <a:xfrm>
            <a:off x="2504932" y="2557243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ounded Rectangle 36"/>
          <p:cNvSpPr/>
          <p:nvPr/>
        </p:nvSpPr>
        <p:spPr>
          <a:xfrm>
            <a:off x="4410500" y="2557243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ounded Rectangle 37"/>
          <p:cNvSpPr/>
          <p:nvPr/>
        </p:nvSpPr>
        <p:spPr>
          <a:xfrm>
            <a:off x="6762464" y="2559516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ounded Rectangle 38"/>
          <p:cNvSpPr/>
          <p:nvPr/>
        </p:nvSpPr>
        <p:spPr>
          <a:xfrm>
            <a:off x="604482" y="32004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ounded Rectangle 39"/>
          <p:cNvSpPr/>
          <p:nvPr/>
        </p:nvSpPr>
        <p:spPr>
          <a:xfrm>
            <a:off x="2504932" y="3202673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ounded Rectangle 40"/>
          <p:cNvSpPr/>
          <p:nvPr/>
        </p:nvSpPr>
        <p:spPr>
          <a:xfrm>
            <a:off x="4410500" y="3197554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ounded Rectangle 41"/>
          <p:cNvSpPr/>
          <p:nvPr/>
        </p:nvSpPr>
        <p:spPr>
          <a:xfrm>
            <a:off x="6788622" y="3202673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ounded Rectangle 42"/>
          <p:cNvSpPr/>
          <p:nvPr/>
        </p:nvSpPr>
        <p:spPr>
          <a:xfrm>
            <a:off x="590834" y="3822507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ounded Rectangle 43"/>
          <p:cNvSpPr/>
          <p:nvPr/>
        </p:nvSpPr>
        <p:spPr>
          <a:xfrm>
            <a:off x="2499245" y="3861177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ounded Rectangle 44"/>
          <p:cNvSpPr/>
          <p:nvPr/>
        </p:nvSpPr>
        <p:spPr>
          <a:xfrm>
            <a:off x="4410500" y="3861177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ounded Rectangle 45"/>
          <p:cNvSpPr/>
          <p:nvPr/>
        </p:nvSpPr>
        <p:spPr>
          <a:xfrm>
            <a:off x="6762464" y="3822507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ounded Rectangle 46"/>
          <p:cNvSpPr/>
          <p:nvPr/>
        </p:nvSpPr>
        <p:spPr>
          <a:xfrm>
            <a:off x="577186" y="4465661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ounded Rectangle 47"/>
          <p:cNvSpPr/>
          <p:nvPr/>
        </p:nvSpPr>
        <p:spPr>
          <a:xfrm>
            <a:off x="2499245" y="4495229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ounded Rectangle 48"/>
          <p:cNvSpPr/>
          <p:nvPr/>
        </p:nvSpPr>
        <p:spPr>
          <a:xfrm>
            <a:off x="4386616" y="4466795"/>
            <a:ext cx="193798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Rounded Rectangle 49"/>
          <p:cNvSpPr/>
          <p:nvPr/>
        </p:nvSpPr>
        <p:spPr>
          <a:xfrm>
            <a:off x="6807956" y="4456559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Rounded Rectangle 50"/>
          <p:cNvSpPr/>
          <p:nvPr/>
        </p:nvSpPr>
        <p:spPr>
          <a:xfrm>
            <a:off x="568088" y="506218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Rounded Rectangle 51"/>
          <p:cNvSpPr/>
          <p:nvPr/>
        </p:nvSpPr>
        <p:spPr>
          <a:xfrm>
            <a:off x="2504932" y="5100276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Rounded Rectangle 52"/>
          <p:cNvSpPr/>
          <p:nvPr/>
        </p:nvSpPr>
        <p:spPr>
          <a:xfrm>
            <a:off x="4399693" y="5142359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ounded Rectangle 53"/>
          <p:cNvSpPr/>
          <p:nvPr/>
        </p:nvSpPr>
        <p:spPr>
          <a:xfrm>
            <a:off x="6762464" y="5142359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Rounded Rectangle 54"/>
          <p:cNvSpPr/>
          <p:nvPr/>
        </p:nvSpPr>
        <p:spPr>
          <a:xfrm>
            <a:off x="568088" y="57912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Rounded Rectangle 55"/>
          <p:cNvSpPr/>
          <p:nvPr/>
        </p:nvSpPr>
        <p:spPr>
          <a:xfrm>
            <a:off x="2485597" y="5767313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Rounded Rectangle 56"/>
          <p:cNvSpPr/>
          <p:nvPr/>
        </p:nvSpPr>
        <p:spPr>
          <a:xfrm>
            <a:off x="4362162" y="5767313"/>
            <a:ext cx="211483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Rounded Rectangle 57"/>
          <p:cNvSpPr/>
          <p:nvPr/>
        </p:nvSpPr>
        <p:spPr>
          <a:xfrm>
            <a:off x="6762464" y="5786644"/>
            <a:ext cx="1798092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ounded Rectangle 3"/>
          <p:cNvSpPr/>
          <p:nvPr/>
        </p:nvSpPr>
        <p:spPr>
          <a:xfrm>
            <a:off x="152400" y="1316438"/>
            <a:ext cx="304800" cy="504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152183" y="1923761"/>
            <a:ext cx="304800" cy="504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152990" y="2564731"/>
            <a:ext cx="304800" cy="504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3</a:t>
            </a:r>
            <a:endParaRPr lang="es-MX" sz="24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163776" y="3208270"/>
            <a:ext cx="304800" cy="504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4</a:t>
            </a:r>
            <a:endParaRPr lang="es-MX" sz="24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152183" y="3850938"/>
            <a:ext cx="304800" cy="504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152183" y="4480159"/>
            <a:ext cx="304800" cy="504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6</a:t>
            </a:r>
            <a:endParaRPr lang="es-MX" sz="2400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152183" y="5085140"/>
            <a:ext cx="304800" cy="504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7</a:t>
            </a:r>
            <a:endParaRPr lang="es-MX" sz="2400" b="1" dirty="0"/>
          </a:p>
        </p:txBody>
      </p:sp>
      <p:sp>
        <p:nvSpPr>
          <p:cNvPr id="65" name="Rounded Rectangle 64"/>
          <p:cNvSpPr/>
          <p:nvPr/>
        </p:nvSpPr>
        <p:spPr>
          <a:xfrm>
            <a:off x="139323" y="5711630"/>
            <a:ext cx="304800" cy="504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smtClean="0"/>
              <a:t>8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591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077" y="257174"/>
            <a:ext cx="674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Los pasos que tienes que investigar necesitan estar </a:t>
            </a:r>
          </a:p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relacionados con las siguientes imágenes.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allimevoy.com/wp-content/uploads/2010/06/equipaj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37" y="2360029"/>
            <a:ext cx="1582123" cy="10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globalexpresstours.com/wp-content/uploads/2010/04/pasaport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78" y="3669740"/>
            <a:ext cx="1305659" cy="10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nshinetaxillc.com/yahoo_site_admin/assets/images/taxi.948594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30" y="1088171"/>
            <a:ext cx="1765823" cy="11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inaryapi.ap.org/fb8fa42de9f94afc85583f0b59dd6ddc/460x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44" y="5109234"/>
            <a:ext cx="1838909" cy="11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f/f7/Berlin_Schönefeld_Airport_metal_detector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7" y="2487231"/>
            <a:ext cx="1564021" cy="11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eviews.agefotostock.com/previewimage/bajaage/5793ee2051008d65c14232e0be40be1f/AXI-US-NEV-LV-E3-1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88" y="4939678"/>
            <a:ext cx="1725173" cy="14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3.bp.blogspot.com/-FZYgTLfMCK4/TaqhKLzOerI/AAAAAAAAGf0/nY8K3_Kwgmk/s400/airport%2Bimmigration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77" y="2220532"/>
            <a:ext cx="1521726" cy="10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lyertalk.com/the-gate/wp-content/uploads/2011/11/boarding-plane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89" y="2398313"/>
            <a:ext cx="1799021" cy="11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w2.google.com/mw-panoramio/photos/medium/27590624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7" y="3705908"/>
            <a:ext cx="1598180" cy="11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boardingarea.com/blogs/flyingwithfish/files/2010/03/4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69" y="3505200"/>
            <a:ext cx="1824061" cy="12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tp://cdn.bestdestinationwedding.com/2/2c/2cf28c05_customsfo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198">
            <a:off x="4619235" y="3522535"/>
            <a:ext cx="602722" cy="11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://www.suncabo.com/images/CustomsDeclaration.gif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052">
            <a:off x="5095614" y="3521504"/>
            <a:ext cx="637514" cy="12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://www.colourbox.com/preview/1761850-916368-commercial-airplane-on-white-background-with-path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47" y="4371903"/>
            <a:ext cx="806451" cy="5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msnbcmedia.msn.com/i/msnbc/Components/Photo/_new/080725-mad-airlines-hmed4p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2" y="1118043"/>
            <a:ext cx="1851675" cy="12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dia-cdn.tripadvisor.com/media/photo-s/01/d5/41/b4/exclusive-check-in-on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80" y="1118043"/>
            <a:ext cx="1741676" cy="11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carjet.com/files/Amsterdam,%20Netherlands%20-%20Amsterdam%20Airport%20Schiphol,%20currency%20exchange%20by%20GWK%20-%20Amsterdam%20car%20hire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99" y="4954864"/>
            <a:ext cx="1575462" cy="14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dirtyandthirty.com/wp-content/uploads/2012/04/lax-duty-free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4" y="1000803"/>
            <a:ext cx="2054605" cy="13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gomarbella.com/uploaded_images/gatwick-airport-car-rental-779570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1" y="5003839"/>
            <a:ext cx="1829830" cy="13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9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57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652156" y="914400"/>
            <a:ext cx="3821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Examen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Oral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43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 ¿Qué pasos tomas para viajar?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1320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58</a:t>
            </a:fld>
            <a:endParaRPr lang="es-MX"/>
          </a:p>
        </p:txBody>
      </p:sp>
      <p:pic>
        <p:nvPicPr>
          <p:cNvPr id="3" name="Picture 4" descr="http://img.globalexpresstours.com/wp-content/uploads/2010/04/pasapor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799"/>
            <a:ext cx="6781800" cy="55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59</a:t>
            </a:fld>
            <a:endParaRPr lang="es-MX"/>
          </a:p>
        </p:txBody>
      </p:sp>
      <p:pic>
        <p:nvPicPr>
          <p:cNvPr id="3" name="Picture 2" descr="http://allimevoy.com/wp-content/uploads/2010/06/equipaj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32252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8302"/>
            <a:ext cx="7263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¿</a:t>
            </a:r>
            <a:r>
              <a:rPr lang="es-MX" sz="32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tus vacaciones?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svargo.com/images/Pictures/Pictures/Pictures_page12/venezuela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295399"/>
            <a:ext cx="8077202" cy="52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524000" y="3124200"/>
            <a:ext cx="838200" cy="1371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5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60</a:t>
            </a:fld>
            <a:endParaRPr lang="es-MX"/>
          </a:p>
        </p:txBody>
      </p:sp>
      <p:pic>
        <p:nvPicPr>
          <p:cNvPr id="3" name="Picture 6" descr="http://sunshinetaxillc.com/yahoo_site_admin/assets/images/taxi.948594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264535" cy="40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61</a:t>
            </a:fld>
            <a:endParaRPr lang="es-MX"/>
          </a:p>
        </p:txBody>
      </p:sp>
      <p:pic>
        <p:nvPicPr>
          <p:cNvPr id="3" name="Picture 8" descr="http://binaryapi.ap.org/fb8fa42de9f94afc85583f0b59dd6ddc/460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7" y="914400"/>
            <a:ext cx="770903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62</a:t>
            </a:fld>
            <a:endParaRPr lang="es-MX"/>
          </a:p>
        </p:txBody>
      </p:sp>
      <p:pic>
        <p:nvPicPr>
          <p:cNvPr id="3" name="Picture 10" descr="http://upload.wikimedia.org/wikipedia/commons/f/f7/Berlin_Schönefeld_Airport_metal_detect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42146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63</a:t>
            </a:fld>
            <a:endParaRPr lang="es-MX"/>
          </a:p>
        </p:txBody>
      </p:sp>
      <p:pic>
        <p:nvPicPr>
          <p:cNvPr id="3" name="Picture 14" descr="http://3.bp.blogspot.com/-FZYgTLfMCK4/TaqhKLzOerI/AAAAAAAAGf0/nY8K3_Kwgmk/s400/airport%2Bimmig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162800" cy="500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64</a:t>
            </a:fld>
            <a:endParaRPr lang="es-MX"/>
          </a:p>
        </p:txBody>
      </p:sp>
      <p:pic>
        <p:nvPicPr>
          <p:cNvPr id="3" name="Picture 12" descr="http://previews.agefotostock.com/previewimage/bajaage/5793ee2051008d65c14232e0be40be1f/AXI-US-NEV-LV-E3-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3245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65</a:t>
            </a:fld>
            <a:endParaRPr lang="es-MX"/>
          </a:p>
        </p:txBody>
      </p:sp>
      <p:pic>
        <p:nvPicPr>
          <p:cNvPr id="4" name="Picture 36" descr="http://www.dirtyandthirty.com/wp-content/uploads/2012/04/lax-duty-f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972226" cy="464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66</a:t>
            </a:fld>
            <a:endParaRPr lang="es-MX"/>
          </a:p>
        </p:txBody>
      </p:sp>
      <p:pic>
        <p:nvPicPr>
          <p:cNvPr id="3" name="Picture 16" descr="http://www.flyertalk.com/the-gate/wp-content/uploads/2011/11/boarding-pl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43086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67</a:t>
            </a:fld>
            <a:endParaRPr lang="es-MX"/>
          </a:p>
        </p:txBody>
      </p:sp>
      <p:pic>
        <p:nvPicPr>
          <p:cNvPr id="3" name="Picture 22" descr="http://cdn.bestdestinationwedding.com/2/2c/2cf28c05_customsfor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198">
            <a:off x="1396613" y="481917"/>
            <a:ext cx="2568727" cy="47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 descr="http://www.colourbox.com/preview/1761850-916368-commercial-airplane-on-white-background-with-pat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61" y="4267200"/>
            <a:ext cx="3436995" cy="23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ttp://www.suncabo.com/images/CustomsDeclaration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052">
            <a:off x="5165806" y="754540"/>
            <a:ext cx="2174042" cy="441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68</a:t>
            </a:fld>
            <a:endParaRPr lang="es-MX"/>
          </a:p>
        </p:txBody>
      </p:sp>
      <p:pic>
        <p:nvPicPr>
          <p:cNvPr id="3" name="Picture 18" descr="http://mw2.google.com/mw-panoramio/photos/medium/275906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916123" cy="51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69</a:t>
            </a:fld>
            <a:endParaRPr lang="es-MX"/>
          </a:p>
        </p:txBody>
      </p:sp>
      <p:pic>
        <p:nvPicPr>
          <p:cNvPr id="3" name="Picture 28" descr="http://msnbcmedia.msn.com/i/msnbc/Components/Photo/_new/080725-mad-airlines-hmed4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5953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6521"/>
            <a:ext cx="7263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¿</a:t>
            </a:r>
            <a:r>
              <a:rPr lang="es-MX" sz="32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tus vacaciones?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93510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u="sng" dirty="0" smtClean="0">
                <a:solidFill>
                  <a:srgbClr val="002060"/>
                </a:solidFill>
              </a:rPr>
              <a:t>Puedo visitar </a:t>
            </a:r>
            <a:r>
              <a:rPr lang="es-MX" sz="3200" b="1" dirty="0" smtClean="0">
                <a:solidFill>
                  <a:srgbClr val="002060"/>
                </a:solidFill>
              </a:rPr>
              <a:t>el Teleférico de Mérida en Venezuela (Altura: 4.7 km, Largo: 12.5 Km)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www.telefericoenmerida.com/imagenes/teleferico-de-merida-venezuel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981200"/>
            <a:ext cx="9036583" cy="29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5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70</a:t>
            </a:fld>
            <a:endParaRPr lang="es-MX"/>
          </a:p>
        </p:txBody>
      </p:sp>
      <p:pic>
        <p:nvPicPr>
          <p:cNvPr id="3" name="Picture 20" descr="http://boardingarea.com/blogs/flyingwithfish/files/2010/03/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075044" cy="47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71</a:t>
            </a:fld>
            <a:endParaRPr lang="es-MX"/>
          </a:p>
        </p:txBody>
      </p:sp>
      <p:pic>
        <p:nvPicPr>
          <p:cNvPr id="3" name="Picture 34" descr="http://www.carjet.com/files/Amsterdam,%20Netherlands%20-%20Amsterdam%20Airport%20Schiphol,%20currency%20exchange%20by%20GWK%20-%20Amsterdam%20car%20h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5981320" cy="55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72</a:t>
            </a:fld>
            <a:endParaRPr lang="es-MX"/>
          </a:p>
        </p:txBody>
      </p:sp>
      <p:pic>
        <p:nvPicPr>
          <p:cNvPr id="1026" name="Picture 2" descr="http://www.prointl.ca/sites/default/files/Car%20Rental.jpg?13493260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38340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73</a:t>
            </a:fld>
            <a:endParaRPr lang="es-MX"/>
          </a:p>
        </p:txBody>
      </p:sp>
      <p:pic>
        <p:nvPicPr>
          <p:cNvPr id="3" name="Picture 30" descr="http://media-cdn.tripadvisor.com/media/photo-s/01/d5/41/b4/exclusive-check-in-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182686" cy="46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6521"/>
            <a:ext cx="7263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¿</a:t>
            </a:r>
            <a:r>
              <a:rPr lang="es-MX" sz="3200" b="1" dirty="0" smtClean="0">
                <a:solidFill>
                  <a:srgbClr val="002060"/>
                </a:solidFill>
              </a:rPr>
              <a:t>Qué lugares de interés puedes visitar en </a:t>
            </a:r>
          </a:p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tus vacaciones?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9984" y="2438400"/>
            <a:ext cx="3544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Pico Bolívar en Mérida, Venezuela.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(Altura: 5 Km).  Punto más alto en Venezuela.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www.skimountaineer.com/ROF/SoAm/Bolivar/PicoBoli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483738"/>
            <a:ext cx="5581840" cy="43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5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2667000"/>
            <a:ext cx="34286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Ruta del Teleférico 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de Mérida.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www.viaggiareliberi.it/VENEZUELA/Merida_teleferico_car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632"/>
            <a:ext cx="5334000" cy="64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5638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1.600 m</a:t>
            </a:r>
          </a:p>
          <a:p>
            <a:r>
              <a:rPr lang="es-MX" sz="2400" b="1" dirty="0" err="1" smtClean="0"/>
              <a:t>Barinitas</a:t>
            </a:r>
            <a:endParaRPr lang="es-MX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4750" y="4343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2.486 m</a:t>
            </a:r>
          </a:p>
          <a:p>
            <a:r>
              <a:rPr lang="es-MX" sz="2400" b="1" dirty="0" smtClean="0"/>
              <a:t>La Montana</a:t>
            </a:r>
            <a:endParaRPr lang="es-MX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19429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3.452 m </a:t>
            </a:r>
          </a:p>
          <a:p>
            <a:r>
              <a:rPr lang="es-MX" sz="2400" b="1" dirty="0" smtClean="0"/>
              <a:t>La Aguada</a:t>
            </a:r>
            <a:endParaRPr lang="es-MX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71900" y="1993961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4.045 m</a:t>
            </a:r>
          </a:p>
          <a:p>
            <a:r>
              <a:rPr lang="es-MX" sz="2400" b="1" dirty="0" smtClean="0"/>
              <a:t>Loma Redonda</a:t>
            </a:r>
            <a:endParaRPr lang="es-MX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1447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4.765 m Pico Espejo</a:t>
            </a:r>
            <a:endParaRPr lang="es-MX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57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5.007 m Pico Bolívar </a:t>
            </a:r>
            <a:endParaRPr lang="es-MX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793" y="6205955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Ciudad de Mérida</a:t>
            </a:r>
            <a:endParaRPr lang="es-MX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F32-F173-4D7F-BECC-73CBB2F500C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2225</Words>
  <Application>Microsoft Office PowerPoint</Application>
  <PresentationFormat>On-screen Show (4:3)</PresentationFormat>
  <Paragraphs>402</Paragraphs>
  <Slides>73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193</cp:revision>
  <dcterms:created xsi:type="dcterms:W3CDTF">2012-12-02T02:41:47Z</dcterms:created>
  <dcterms:modified xsi:type="dcterms:W3CDTF">2013-11-24T05:37:25Z</dcterms:modified>
</cp:coreProperties>
</file>