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04/09/2013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412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04/09/2013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753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04/09/2013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1060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04/09/2013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122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04/09/2013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938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04/09/2013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1101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04/09/2013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617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04/09/2013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50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04/09/2013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192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04/09/2013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0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04/09/2013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15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78466-FAF3-4495-96F7-DDA157777603}" type="datetimeFigureOut">
              <a:rPr lang="es-MX" smtClean="0"/>
              <a:t>04/09/2013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5556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810" y="762000"/>
            <a:ext cx="9100505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000" b="1" u="sng" dirty="0" smtClean="0">
                <a:solidFill>
                  <a:srgbClr val="0070C0"/>
                </a:solidFill>
              </a:rPr>
              <a:t>Estar</a:t>
            </a:r>
          </a:p>
          <a:p>
            <a:pPr algn="ctr"/>
            <a:endParaRPr lang="es-MX" sz="4000" b="1" dirty="0" smtClean="0">
              <a:solidFill>
                <a:srgbClr val="0070C0"/>
              </a:solidFill>
            </a:endParaRPr>
          </a:p>
          <a:p>
            <a:pPr algn="ctr"/>
            <a:r>
              <a:rPr lang="es-MX" sz="2400" b="1" u="sng" dirty="0" err="1">
                <a:solidFill>
                  <a:srgbClr val="00B050"/>
                </a:solidFill>
              </a:rPr>
              <a:t>T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his</a:t>
            </a:r>
            <a:r>
              <a:rPr lang="es-MX" sz="2400" b="1" u="sng" dirty="0" smtClean="0">
                <a:solidFill>
                  <a:srgbClr val="00B05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form</a:t>
            </a:r>
            <a:r>
              <a:rPr lang="es-MX" sz="2400" b="1" u="sng" dirty="0" smtClean="0">
                <a:solidFill>
                  <a:srgbClr val="00B050"/>
                </a:solidFill>
              </a:rPr>
              <a:t> of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the</a:t>
            </a:r>
            <a:r>
              <a:rPr lang="es-MX" sz="2400" b="1" u="sng" dirty="0" smtClean="0">
                <a:solidFill>
                  <a:srgbClr val="00B05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verb</a:t>
            </a:r>
            <a:r>
              <a:rPr lang="es-MX" sz="2400" b="1" u="sng" dirty="0" smtClean="0">
                <a:solidFill>
                  <a:srgbClr val="00B050"/>
                </a:solidFill>
              </a:rPr>
              <a:t> (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to</a:t>
            </a:r>
            <a:r>
              <a:rPr lang="es-MX" sz="2400" b="1" u="sng" dirty="0" smtClean="0">
                <a:solidFill>
                  <a:srgbClr val="00B050"/>
                </a:solidFill>
              </a:rPr>
              <a:t> be)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is</a:t>
            </a:r>
            <a:r>
              <a:rPr lang="es-MX" sz="2400" b="1" u="sng" dirty="0" smtClean="0">
                <a:solidFill>
                  <a:srgbClr val="00B05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used</a:t>
            </a:r>
            <a:r>
              <a:rPr lang="es-MX" sz="2400" b="1" u="sng" dirty="0" smtClean="0">
                <a:solidFill>
                  <a:srgbClr val="00B05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to</a:t>
            </a:r>
            <a:r>
              <a:rPr lang="es-MX" sz="2400" b="1" u="sng" dirty="0" smtClean="0">
                <a:solidFill>
                  <a:srgbClr val="00B05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talk</a:t>
            </a:r>
            <a:r>
              <a:rPr lang="es-MX" sz="2400" b="1" u="sng" dirty="0" smtClean="0">
                <a:solidFill>
                  <a:srgbClr val="00B05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about</a:t>
            </a:r>
            <a:r>
              <a:rPr lang="es-MX" sz="2400" b="1" u="sng" dirty="0" smtClean="0">
                <a:solidFill>
                  <a:srgbClr val="00B050"/>
                </a:solidFill>
              </a:rPr>
              <a:t>:</a:t>
            </a:r>
          </a:p>
          <a:p>
            <a:pPr algn="ctr"/>
            <a:endParaRPr lang="es-MX" sz="2400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2400" b="1" dirty="0" err="1" smtClean="0"/>
              <a:t>Location</a:t>
            </a:r>
            <a:r>
              <a:rPr lang="es-MX" sz="2400" b="1" dirty="0" smtClean="0"/>
              <a:t> of </a:t>
            </a:r>
            <a:r>
              <a:rPr lang="es-MX" sz="2400" b="1" dirty="0" err="1" smtClean="0"/>
              <a:t>things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or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people</a:t>
            </a:r>
            <a:r>
              <a:rPr lang="es-MX" sz="2400" b="1" dirty="0" smtClean="0"/>
              <a:t> (</a:t>
            </a:r>
            <a:r>
              <a:rPr lang="es-MX" sz="2400" b="1" dirty="0" err="1" smtClean="0"/>
              <a:t>not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events</a:t>
            </a:r>
            <a:r>
              <a:rPr lang="es-MX" sz="2400" b="1" dirty="0" smtClean="0"/>
              <a:t>)  </a:t>
            </a:r>
            <a:r>
              <a:rPr lang="es-MX" sz="2400" b="1" dirty="0" smtClean="0">
                <a:solidFill>
                  <a:srgbClr val="0070C0"/>
                </a:solidFill>
              </a:rPr>
              <a:t>Carlos está en la casa.</a:t>
            </a:r>
          </a:p>
          <a:p>
            <a:pPr marL="514350" indent="-514350">
              <a:buAutoNum type="arabicPeriod" startAt="2"/>
            </a:pPr>
            <a:r>
              <a:rPr lang="es-MX" sz="2400" b="1" dirty="0" err="1" smtClean="0"/>
              <a:t>Emotions</a:t>
            </a:r>
            <a:r>
              <a:rPr lang="es-MX" sz="2400" b="1" dirty="0" smtClean="0"/>
              <a:t>, </a:t>
            </a:r>
            <a:r>
              <a:rPr lang="es-MX" sz="2400" b="1" dirty="0" err="1" smtClean="0"/>
              <a:t>moods</a:t>
            </a:r>
            <a:r>
              <a:rPr lang="es-MX" sz="2400" b="1" dirty="0" smtClean="0"/>
              <a:t>, and </a:t>
            </a:r>
            <a:r>
              <a:rPr lang="es-MX" sz="2400" b="1" dirty="0" err="1" smtClean="0"/>
              <a:t>feelings</a:t>
            </a:r>
            <a:r>
              <a:rPr lang="es-MX" sz="2400" b="1" dirty="0">
                <a:solidFill>
                  <a:srgbClr val="0070C0"/>
                </a:solidFill>
              </a:rPr>
              <a:t> </a:t>
            </a:r>
            <a:r>
              <a:rPr lang="es-MX" sz="2400" b="1" dirty="0" smtClean="0">
                <a:solidFill>
                  <a:srgbClr val="0070C0"/>
                </a:solidFill>
              </a:rPr>
              <a:t>Estoy contenta.  Ella está brava.</a:t>
            </a:r>
          </a:p>
          <a:p>
            <a:pPr marL="514350" indent="-514350">
              <a:buAutoNum type="arabicPeriod" startAt="2"/>
            </a:pPr>
            <a:r>
              <a:rPr lang="es-MX" sz="2400" b="1" dirty="0" err="1" smtClean="0"/>
              <a:t>Physical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state</a:t>
            </a:r>
            <a:r>
              <a:rPr lang="es-MX" sz="2400" b="1" dirty="0" smtClean="0"/>
              <a:t> </a:t>
            </a:r>
            <a:r>
              <a:rPr lang="es-MX" sz="2400" b="1" dirty="0" smtClean="0">
                <a:solidFill>
                  <a:srgbClr val="0070C0"/>
                </a:solidFill>
              </a:rPr>
              <a:t>  Ellos están cansados.  Juan está bien. Los chicos 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       </a:t>
            </a:r>
            <a:r>
              <a:rPr lang="es-MX" sz="2400" b="1" dirty="0" smtClean="0">
                <a:solidFill>
                  <a:srgbClr val="0070C0"/>
                </a:solidFill>
              </a:rPr>
              <a:t>están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enfermos</a:t>
            </a:r>
            <a:r>
              <a:rPr lang="en-US" sz="2400" b="1" dirty="0" smtClean="0">
                <a:solidFill>
                  <a:srgbClr val="0070C0"/>
                </a:solidFill>
              </a:rPr>
              <a:t>.  El </a:t>
            </a:r>
            <a:r>
              <a:rPr lang="en-US" sz="2400" b="1" dirty="0" err="1" smtClean="0">
                <a:solidFill>
                  <a:srgbClr val="0070C0"/>
                </a:solidFill>
              </a:rPr>
              <a:t>vestido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s-MX" sz="2400" b="1" dirty="0" smtClean="0">
                <a:solidFill>
                  <a:srgbClr val="0070C0"/>
                </a:solidFill>
              </a:rPr>
              <a:t>está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muy</a:t>
            </a:r>
            <a:r>
              <a:rPr lang="en-US" sz="2400" b="1" dirty="0" smtClean="0">
                <a:solidFill>
                  <a:srgbClr val="0070C0"/>
                </a:solidFill>
              </a:rPr>
              <a:t> bonito.</a:t>
            </a:r>
            <a:endParaRPr lang="es-MX" sz="2400" b="1" dirty="0" smtClean="0">
              <a:solidFill>
                <a:srgbClr val="0070C0"/>
              </a:solidFill>
            </a:endParaRPr>
          </a:p>
          <a:p>
            <a:r>
              <a:rPr lang="en-US" sz="2400" b="1" dirty="0" smtClean="0"/>
              <a:t>4.     State of motion  </a:t>
            </a:r>
            <a:r>
              <a:rPr lang="en-US" sz="2400" b="1" dirty="0" err="1" smtClean="0">
                <a:solidFill>
                  <a:srgbClr val="0070C0"/>
                </a:solidFill>
              </a:rPr>
              <a:t>Estamos</a:t>
            </a:r>
            <a:r>
              <a:rPr lang="en-US" sz="2400" b="1" dirty="0" smtClean="0">
                <a:solidFill>
                  <a:srgbClr val="0070C0"/>
                </a:solidFill>
              </a:rPr>
              <a:t>  </a:t>
            </a:r>
            <a:r>
              <a:rPr lang="en-US" sz="2400" b="1" dirty="0" err="1" smtClean="0">
                <a:solidFill>
                  <a:srgbClr val="0070C0"/>
                </a:solidFill>
              </a:rPr>
              <a:t>leyendo</a:t>
            </a:r>
            <a:r>
              <a:rPr lang="en-US" sz="2400" b="1" dirty="0" smtClean="0">
                <a:solidFill>
                  <a:srgbClr val="0070C0"/>
                </a:solidFill>
              </a:rPr>
              <a:t> un </a:t>
            </a:r>
            <a:r>
              <a:rPr lang="en-US" sz="2400" b="1" dirty="0" err="1" smtClean="0">
                <a:solidFill>
                  <a:srgbClr val="0070C0"/>
                </a:solidFill>
              </a:rPr>
              <a:t>libro</a:t>
            </a:r>
            <a:r>
              <a:rPr lang="en-US" sz="2400" b="1" dirty="0" smtClean="0">
                <a:solidFill>
                  <a:srgbClr val="0070C0"/>
                </a:solidFill>
              </a:rPr>
              <a:t>.  </a:t>
            </a:r>
            <a:r>
              <a:rPr lang="en-US" sz="2400" b="1" dirty="0" err="1" smtClean="0">
                <a:solidFill>
                  <a:srgbClr val="0070C0"/>
                </a:solidFill>
              </a:rPr>
              <a:t>Yo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estoy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haciendo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        </a:t>
            </a:r>
            <a:r>
              <a:rPr lang="en-US" sz="2400" b="1" dirty="0" err="1" smtClean="0">
                <a:solidFill>
                  <a:srgbClr val="0070C0"/>
                </a:solidFill>
              </a:rPr>
              <a:t>mis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deberes</a:t>
            </a:r>
            <a:r>
              <a:rPr lang="en-US" sz="2400" b="1" dirty="0" smtClean="0">
                <a:solidFill>
                  <a:srgbClr val="0070C0"/>
                </a:solidFill>
              </a:rPr>
              <a:t>.  </a:t>
            </a:r>
            <a:r>
              <a:rPr lang="es-MX" sz="2400" b="1" dirty="0" smtClean="0">
                <a:solidFill>
                  <a:srgbClr val="0070C0"/>
                </a:solidFill>
              </a:rPr>
              <a:t>Tú estás caminando mi perro</a:t>
            </a:r>
            <a:r>
              <a:rPr lang="en-US" sz="2400" b="1" dirty="0" smtClean="0">
                <a:solidFill>
                  <a:srgbClr val="0070C0"/>
                </a:solidFill>
              </a:rPr>
              <a:t>.  </a:t>
            </a:r>
            <a:r>
              <a:rPr lang="es-MX" sz="2400" b="1" dirty="0" smtClean="0">
                <a:solidFill>
                  <a:srgbClr val="0070C0"/>
                </a:solidFill>
              </a:rPr>
              <a:t>Raúl está 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        escribiendo una carta.</a:t>
            </a:r>
          </a:p>
        </p:txBody>
      </p:sp>
    </p:spTree>
    <p:extLst>
      <p:ext uri="{BB962C8B-B14F-4D97-AF65-F5344CB8AC3E}">
        <p14:creationId xmlns:p14="http://schemas.microsoft.com/office/powerpoint/2010/main" val="203036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304800"/>
            <a:ext cx="8538865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rgbClr val="002060"/>
                </a:solidFill>
              </a:rPr>
              <a:t>Verbo Estar (</a:t>
            </a:r>
            <a:r>
              <a:rPr lang="es-MX" sz="3200" b="1" dirty="0" err="1" smtClean="0">
                <a:solidFill>
                  <a:srgbClr val="002060"/>
                </a:solidFill>
              </a:rPr>
              <a:t>present</a:t>
            </a:r>
            <a:r>
              <a:rPr lang="es-MX" sz="3200" b="1" dirty="0" smtClean="0">
                <a:solidFill>
                  <a:srgbClr val="002060"/>
                </a:solidFill>
              </a:rPr>
              <a:t>)</a:t>
            </a:r>
            <a:endParaRPr lang="es-MX" sz="3200" b="1" u="sng" dirty="0" smtClean="0">
              <a:solidFill>
                <a:srgbClr val="002060"/>
              </a:solidFill>
            </a:endParaRPr>
          </a:p>
          <a:p>
            <a:r>
              <a:rPr lang="es-MX" sz="3200" b="1" u="sng" dirty="0" smtClean="0"/>
              <a:t>Singular</a:t>
            </a:r>
            <a:r>
              <a:rPr lang="es-MX" sz="3200" b="1" dirty="0" smtClean="0"/>
              <a:t>	</a:t>
            </a:r>
            <a:endParaRPr lang="es-MX" sz="2800" b="1" u="sng" dirty="0" smtClean="0">
              <a:solidFill>
                <a:srgbClr val="0070C0"/>
              </a:solidFill>
            </a:endParaRPr>
          </a:p>
          <a:p>
            <a:r>
              <a:rPr lang="es-MX" sz="3200" b="1" dirty="0" smtClean="0">
                <a:solidFill>
                  <a:srgbClr val="002060"/>
                </a:solidFill>
              </a:rPr>
              <a:t>Yo</a:t>
            </a:r>
            <a:r>
              <a:rPr lang="es-MX" sz="3200" dirty="0" smtClean="0"/>
              <a:t>					</a:t>
            </a:r>
            <a:r>
              <a:rPr lang="es-MX" sz="3200" b="1" dirty="0" smtClean="0"/>
              <a:t>estoy</a:t>
            </a:r>
            <a:r>
              <a:rPr lang="es-MX" sz="3200" dirty="0" smtClean="0"/>
              <a:t>		</a:t>
            </a:r>
          </a:p>
          <a:p>
            <a:r>
              <a:rPr lang="es-MX" sz="3200" b="1" dirty="0" smtClean="0">
                <a:solidFill>
                  <a:srgbClr val="002060"/>
                </a:solidFill>
              </a:rPr>
              <a:t>tú</a:t>
            </a:r>
            <a:r>
              <a:rPr lang="es-MX" sz="3200" dirty="0" smtClean="0"/>
              <a:t>					</a:t>
            </a:r>
            <a:r>
              <a:rPr lang="es-MX" sz="3200" b="1" dirty="0" smtClean="0"/>
              <a:t>estás</a:t>
            </a:r>
            <a:r>
              <a:rPr lang="es-MX" sz="3200" dirty="0" smtClean="0"/>
              <a:t>		</a:t>
            </a:r>
          </a:p>
          <a:p>
            <a:r>
              <a:rPr lang="es-MX" sz="3200" b="1" dirty="0" smtClean="0">
                <a:solidFill>
                  <a:srgbClr val="002060"/>
                </a:solidFill>
              </a:rPr>
              <a:t>él/ella</a:t>
            </a:r>
            <a:r>
              <a:rPr lang="es-MX" sz="3200" dirty="0"/>
              <a:t>	</a:t>
            </a:r>
            <a:r>
              <a:rPr lang="es-MX" sz="3200" dirty="0" smtClean="0"/>
              <a:t>			</a:t>
            </a:r>
            <a:r>
              <a:rPr lang="es-MX" sz="3200" b="1" dirty="0" smtClean="0"/>
              <a:t>está</a:t>
            </a:r>
            <a:endParaRPr lang="es-MX" sz="3200" u="sng" dirty="0">
              <a:solidFill>
                <a:srgbClr val="FF0000"/>
              </a:solidFill>
            </a:endParaRPr>
          </a:p>
          <a:p>
            <a:r>
              <a:rPr lang="es-MX" sz="3200" b="1" dirty="0" smtClean="0">
                <a:solidFill>
                  <a:srgbClr val="002060"/>
                </a:solidFill>
              </a:rPr>
              <a:t>usted</a:t>
            </a:r>
            <a:r>
              <a:rPr lang="es-MX" sz="3200" dirty="0" smtClean="0"/>
              <a:t> </a:t>
            </a:r>
            <a:r>
              <a:rPr lang="es-MX" sz="3200" dirty="0"/>
              <a:t>(formal)</a:t>
            </a:r>
            <a:r>
              <a:rPr lang="es-MX" sz="3200" dirty="0" smtClean="0"/>
              <a:t>			</a:t>
            </a:r>
            <a:r>
              <a:rPr lang="es-MX" sz="3200" b="1" dirty="0" smtClean="0"/>
              <a:t>está</a:t>
            </a:r>
            <a:endParaRPr lang="es-MX" sz="3200" b="1" u="sng" dirty="0" smtClean="0">
              <a:solidFill>
                <a:srgbClr val="FF0000"/>
              </a:solidFill>
            </a:endParaRPr>
          </a:p>
          <a:p>
            <a:endParaRPr lang="es-MX" sz="3200" dirty="0" smtClean="0"/>
          </a:p>
          <a:p>
            <a:r>
              <a:rPr lang="es-MX" sz="3200" b="1" u="sng" dirty="0" smtClean="0"/>
              <a:t>Plural</a:t>
            </a:r>
          </a:p>
          <a:p>
            <a:r>
              <a:rPr lang="es-MX" sz="3200" b="1" dirty="0" smtClean="0">
                <a:solidFill>
                  <a:srgbClr val="002060"/>
                </a:solidFill>
              </a:rPr>
              <a:t>nosotros</a:t>
            </a:r>
            <a:r>
              <a:rPr lang="es-MX" sz="3200" dirty="0" smtClean="0"/>
              <a:t>				</a:t>
            </a:r>
            <a:r>
              <a:rPr lang="es-MX" sz="3200" b="1" dirty="0" smtClean="0"/>
              <a:t>estamos</a:t>
            </a:r>
            <a:endParaRPr lang="es-MX" sz="3200" b="1" u="sng" dirty="0" smtClean="0">
              <a:solidFill>
                <a:srgbClr val="FF0000"/>
              </a:solidFill>
            </a:endParaRPr>
          </a:p>
          <a:p>
            <a:r>
              <a:rPr lang="es-MX" sz="3200" b="1" dirty="0" smtClean="0">
                <a:solidFill>
                  <a:srgbClr val="002060"/>
                </a:solidFill>
              </a:rPr>
              <a:t>vosotros</a:t>
            </a:r>
            <a:r>
              <a:rPr lang="es-MX" sz="3200" dirty="0" smtClean="0"/>
              <a:t> (</a:t>
            </a:r>
            <a:r>
              <a:rPr lang="es-MX" sz="3200" dirty="0" err="1" smtClean="0"/>
              <a:t>Spain</a:t>
            </a:r>
            <a:r>
              <a:rPr lang="es-MX" sz="3200" dirty="0" smtClean="0"/>
              <a:t>)		 	</a:t>
            </a:r>
            <a:r>
              <a:rPr lang="es-MX" sz="3200" b="1" dirty="0" smtClean="0"/>
              <a:t>estáis</a:t>
            </a:r>
            <a:r>
              <a:rPr lang="es-MX" sz="3200" dirty="0" smtClean="0"/>
              <a:t>		</a:t>
            </a:r>
          </a:p>
          <a:p>
            <a:r>
              <a:rPr lang="es-MX" sz="3200" b="1" dirty="0" smtClean="0">
                <a:solidFill>
                  <a:srgbClr val="002060"/>
                </a:solidFill>
              </a:rPr>
              <a:t>ustedes</a:t>
            </a:r>
            <a:r>
              <a:rPr lang="es-MX" sz="3200" dirty="0" smtClean="0"/>
              <a:t>				</a:t>
            </a:r>
            <a:r>
              <a:rPr lang="es-MX" sz="3200" b="1" dirty="0" smtClean="0"/>
              <a:t>están</a:t>
            </a:r>
            <a:endParaRPr lang="es-MX" sz="3200" b="1" u="sng" dirty="0">
              <a:solidFill>
                <a:srgbClr val="FF0000"/>
              </a:solidFill>
            </a:endParaRPr>
          </a:p>
          <a:p>
            <a:r>
              <a:rPr lang="es-MX" sz="3200" b="1" dirty="0" smtClean="0">
                <a:solidFill>
                  <a:srgbClr val="002060"/>
                </a:solidFill>
              </a:rPr>
              <a:t>ellos/ellas</a:t>
            </a:r>
            <a:r>
              <a:rPr lang="es-MX" sz="3200" dirty="0" smtClean="0"/>
              <a:t>				</a:t>
            </a:r>
            <a:r>
              <a:rPr lang="es-MX" sz="3200" b="1" dirty="0" smtClean="0"/>
              <a:t>están</a:t>
            </a:r>
            <a:r>
              <a:rPr lang="es-MX" sz="3200" dirty="0" smtClean="0"/>
              <a:t>		</a:t>
            </a:r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74194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304800"/>
            <a:ext cx="8538865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rgbClr val="002060"/>
                </a:solidFill>
              </a:rPr>
              <a:t>Verbo </a:t>
            </a:r>
            <a:r>
              <a:rPr lang="es-MX" sz="3200" b="1" u="sng" dirty="0" smtClean="0">
                <a:solidFill>
                  <a:srgbClr val="002060"/>
                </a:solidFill>
              </a:rPr>
              <a:t>Estar </a:t>
            </a:r>
            <a:r>
              <a:rPr lang="es-MX" sz="3200" b="1" dirty="0" smtClean="0">
                <a:solidFill>
                  <a:srgbClr val="002060"/>
                </a:solidFill>
              </a:rPr>
              <a:t>(</a:t>
            </a:r>
            <a:r>
              <a:rPr lang="es-MX" sz="3200" b="1" dirty="0" err="1" smtClean="0">
                <a:solidFill>
                  <a:srgbClr val="002060"/>
                </a:solidFill>
              </a:rPr>
              <a:t>past</a:t>
            </a:r>
            <a:r>
              <a:rPr lang="es-MX" sz="3200" b="1" dirty="0" smtClean="0">
                <a:solidFill>
                  <a:srgbClr val="002060"/>
                </a:solidFill>
              </a:rPr>
              <a:t>)</a:t>
            </a:r>
            <a:endParaRPr lang="es-MX" sz="3200" b="1" u="sng" dirty="0" smtClean="0">
              <a:solidFill>
                <a:srgbClr val="002060"/>
              </a:solidFill>
            </a:endParaRPr>
          </a:p>
          <a:p>
            <a:r>
              <a:rPr lang="es-MX" sz="3200" b="1" u="sng" dirty="0" smtClean="0"/>
              <a:t>Singular</a:t>
            </a:r>
            <a:r>
              <a:rPr lang="es-MX" sz="3200" b="1" dirty="0" smtClean="0"/>
              <a:t>	</a:t>
            </a:r>
            <a:endParaRPr lang="es-MX" sz="2800" b="1" u="sng" dirty="0" smtClean="0">
              <a:solidFill>
                <a:srgbClr val="0070C0"/>
              </a:solidFill>
            </a:endParaRPr>
          </a:p>
          <a:p>
            <a:r>
              <a:rPr lang="es-MX" sz="3200" b="1" dirty="0" smtClean="0">
                <a:solidFill>
                  <a:srgbClr val="002060"/>
                </a:solidFill>
              </a:rPr>
              <a:t>Yo</a:t>
            </a:r>
            <a:r>
              <a:rPr lang="es-MX" sz="3200" dirty="0" smtClean="0"/>
              <a:t>					</a:t>
            </a:r>
            <a:r>
              <a:rPr lang="es-MX" sz="3200" b="1" dirty="0" smtClean="0"/>
              <a:t>estuve</a:t>
            </a:r>
            <a:r>
              <a:rPr lang="es-MX" sz="3200" dirty="0" smtClean="0"/>
              <a:t>		</a:t>
            </a:r>
          </a:p>
          <a:p>
            <a:r>
              <a:rPr lang="es-MX" sz="3200" b="1" dirty="0" smtClean="0">
                <a:solidFill>
                  <a:srgbClr val="002060"/>
                </a:solidFill>
              </a:rPr>
              <a:t>tú</a:t>
            </a:r>
            <a:r>
              <a:rPr lang="es-MX" sz="3200" dirty="0" smtClean="0"/>
              <a:t>					</a:t>
            </a:r>
            <a:r>
              <a:rPr lang="es-MX" sz="3200" b="1" dirty="0" smtClean="0"/>
              <a:t>estuviste</a:t>
            </a:r>
            <a:r>
              <a:rPr lang="es-MX" sz="3200" dirty="0" smtClean="0"/>
              <a:t>		</a:t>
            </a:r>
          </a:p>
          <a:p>
            <a:r>
              <a:rPr lang="es-MX" sz="3200" b="1" dirty="0" smtClean="0">
                <a:solidFill>
                  <a:srgbClr val="002060"/>
                </a:solidFill>
              </a:rPr>
              <a:t>él/ella</a:t>
            </a:r>
            <a:r>
              <a:rPr lang="es-MX" sz="3200" dirty="0"/>
              <a:t>	</a:t>
            </a:r>
            <a:r>
              <a:rPr lang="es-MX" sz="3200" dirty="0" smtClean="0"/>
              <a:t>			</a:t>
            </a:r>
            <a:r>
              <a:rPr lang="es-MX" sz="3200" b="1" dirty="0" smtClean="0"/>
              <a:t>estuvo</a:t>
            </a:r>
            <a:endParaRPr lang="es-MX" sz="3200" u="sng" dirty="0">
              <a:solidFill>
                <a:srgbClr val="FF0000"/>
              </a:solidFill>
            </a:endParaRPr>
          </a:p>
          <a:p>
            <a:r>
              <a:rPr lang="es-MX" sz="3200" b="1" dirty="0" smtClean="0">
                <a:solidFill>
                  <a:srgbClr val="002060"/>
                </a:solidFill>
              </a:rPr>
              <a:t>usted</a:t>
            </a:r>
            <a:r>
              <a:rPr lang="es-MX" sz="3200" dirty="0" smtClean="0"/>
              <a:t> </a:t>
            </a:r>
            <a:r>
              <a:rPr lang="es-MX" sz="3200" dirty="0"/>
              <a:t>(formal)</a:t>
            </a:r>
            <a:r>
              <a:rPr lang="es-MX" sz="3200" dirty="0" smtClean="0"/>
              <a:t>			</a:t>
            </a:r>
            <a:r>
              <a:rPr lang="es-MX" sz="3200" b="1" dirty="0" smtClean="0"/>
              <a:t>estuvo</a:t>
            </a:r>
            <a:endParaRPr lang="es-MX" sz="3200" b="1" u="sng" dirty="0" smtClean="0">
              <a:solidFill>
                <a:srgbClr val="FF0000"/>
              </a:solidFill>
            </a:endParaRPr>
          </a:p>
          <a:p>
            <a:endParaRPr lang="es-MX" sz="3200" dirty="0" smtClean="0"/>
          </a:p>
          <a:p>
            <a:r>
              <a:rPr lang="es-MX" sz="3200" b="1" u="sng" dirty="0" smtClean="0"/>
              <a:t>Plural</a:t>
            </a:r>
          </a:p>
          <a:p>
            <a:r>
              <a:rPr lang="es-MX" sz="3200" b="1" dirty="0" smtClean="0">
                <a:solidFill>
                  <a:srgbClr val="002060"/>
                </a:solidFill>
              </a:rPr>
              <a:t>nosotros</a:t>
            </a:r>
            <a:r>
              <a:rPr lang="es-MX" sz="3200" dirty="0" smtClean="0"/>
              <a:t>				</a:t>
            </a:r>
            <a:r>
              <a:rPr lang="es-MX" sz="3200" b="1" dirty="0" smtClean="0"/>
              <a:t>estuvimos</a:t>
            </a:r>
            <a:endParaRPr lang="es-MX" sz="3200" b="1" u="sng" dirty="0" smtClean="0">
              <a:solidFill>
                <a:srgbClr val="FF0000"/>
              </a:solidFill>
            </a:endParaRPr>
          </a:p>
          <a:p>
            <a:r>
              <a:rPr lang="es-MX" sz="3200" b="1" dirty="0" smtClean="0">
                <a:solidFill>
                  <a:srgbClr val="002060"/>
                </a:solidFill>
              </a:rPr>
              <a:t>vosotros</a:t>
            </a:r>
            <a:r>
              <a:rPr lang="es-MX" sz="3200" dirty="0" smtClean="0"/>
              <a:t> (</a:t>
            </a:r>
            <a:r>
              <a:rPr lang="es-MX" sz="3200" dirty="0" err="1" smtClean="0"/>
              <a:t>Spain</a:t>
            </a:r>
            <a:r>
              <a:rPr lang="es-MX" sz="3200" dirty="0" smtClean="0"/>
              <a:t>)		 	</a:t>
            </a:r>
            <a:r>
              <a:rPr lang="es-MX" sz="3200" b="1" dirty="0" smtClean="0"/>
              <a:t>estuvisteis</a:t>
            </a:r>
            <a:r>
              <a:rPr lang="es-MX" sz="3200" dirty="0" smtClean="0"/>
              <a:t>		</a:t>
            </a:r>
          </a:p>
          <a:p>
            <a:r>
              <a:rPr lang="es-MX" sz="3200" b="1" dirty="0" smtClean="0">
                <a:solidFill>
                  <a:srgbClr val="002060"/>
                </a:solidFill>
              </a:rPr>
              <a:t>ustedes</a:t>
            </a:r>
            <a:r>
              <a:rPr lang="es-MX" sz="3200" dirty="0" smtClean="0"/>
              <a:t>				</a:t>
            </a:r>
            <a:r>
              <a:rPr lang="es-MX" sz="3200" b="1" dirty="0" smtClean="0"/>
              <a:t>estuvieron</a:t>
            </a:r>
            <a:endParaRPr lang="es-MX" sz="3200" b="1" u="sng" dirty="0">
              <a:solidFill>
                <a:srgbClr val="FF0000"/>
              </a:solidFill>
            </a:endParaRPr>
          </a:p>
          <a:p>
            <a:r>
              <a:rPr lang="es-MX" sz="3200" b="1" dirty="0" smtClean="0">
                <a:solidFill>
                  <a:srgbClr val="002060"/>
                </a:solidFill>
              </a:rPr>
              <a:t>ellos/ellas</a:t>
            </a:r>
            <a:r>
              <a:rPr lang="es-MX" sz="3200" dirty="0" smtClean="0"/>
              <a:t>				</a:t>
            </a:r>
            <a:r>
              <a:rPr lang="es-MX" sz="3200" b="1" dirty="0" smtClean="0"/>
              <a:t>estuvieron</a:t>
            </a:r>
            <a:r>
              <a:rPr lang="es-MX" sz="3200" dirty="0" smtClean="0"/>
              <a:t>		</a:t>
            </a:r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20948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304800"/>
            <a:ext cx="8538865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rgbClr val="002060"/>
                </a:solidFill>
              </a:rPr>
              <a:t>Verbo Estar (futuro)</a:t>
            </a:r>
            <a:endParaRPr lang="es-MX" sz="3200" b="1" u="sng" dirty="0" smtClean="0">
              <a:solidFill>
                <a:srgbClr val="002060"/>
              </a:solidFill>
            </a:endParaRPr>
          </a:p>
          <a:p>
            <a:r>
              <a:rPr lang="es-MX" sz="3200" b="1" u="sng" dirty="0" smtClean="0"/>
              <a:t>Singular</a:t>
            </a:r>
            <a:r>
              <a:rPr lang="es-MX" sz="3200" b="1" dirty="0" smtClean="0"/>
              <a:t>	</a:t>
            </a:r>
            <a:endParaRPr lang="es-MX" sz="2800" b="1" u="sng" dirty="0" smtClean="0">
              <a:solidFill>
                <a:srgbClr val="0070C0"/>
              </a:solidFill>
            </a:endParaRPr>
          </a:p>
          <a:p>
            <a:r>
              <a:rPr lang="es-MX" sz="3200" b="1" dirty="0" smtClean="0">
                <a:solidFill>
                  <a:srgbClr val="002060"/>
                </a:solidFill>
              </a:rPr>
              <a:t>Yo</a:t>
            </a:r>
            <a:r>
              <a:rPr lang="es-MX" sz="3200" dirty="0" smtClean="0"/>
              <a:t>					</a:t>
            </a:r>
            <a:r>
              <a:rPr lang="es-MX" sz="3200" b="1" dirty="0" smtClean="0"/>
              <a:t>estaré</a:t>
            </a:r>
            <a:r>
              <a:rPr lang="es-MX" sz="3200" dirty="0" smtClean="0"/>
              <a:t>		</a:t>
            </a:r>
          </a:p>
          <a:p>
            <a:r>
              <a:rPr lang="es-MX" sz="3200" b="1" dirty="0" smtClean="0">
                <a:solidFill>
                  <a:srgbClr val="002060"/>
                </a:solidFill>
              </a:rPr>
              <a:t>tú</a:t>
            </a:r>
            <a:r>
              <a:rPr lang="es-MX" sz="3200" dirty="0" smtClean="0"/>
              <a:t>					</a:t>
            </a:r>
            <a:r>
              <a:rPr lang="es-MX" sz="3200" b="1" dirty="0" smtClean="0"/>
              <a:t>estarás</a:t>
            </a:r>
            <a:r>
              <a:rPr lang="es-MX" sz="3200" dirty="0" smtClean="0"/>
              <a:t>		</a:t>
            </a:r>
          </a:p>
          <a:p>
            <a:r>
              <a:rPr lang="es-MX" sz="3200" b="1" dirty="0" smtClean="0">
                <a:solidFill>
                  <a:srgbClr val="002060"/>
                </a:solidFill>
              </a:rPr>
              <a:t>él/ella</a:t>
            </a:r>
            <a:r>
              <a:rPr lang="es-MX" sz="3200" dirty="0"/>
              <a:t>	</a:t>
            </a:r>
            <a:r>
              <a:rPr lang="es-MX" sz="3200" dirty="0" smtClean="0"/>
              <a:t>			</a:t>
            </a:r>
            <a:r>
              <a:rPr lang="es-MX" sz="3200" b="1" dirty="0" smtClean="0"/>
              <a:t>estará</a:t>
            </a:r>
            <a:endParaRPr lang="es-MX" sz="3200" u="sng" dirty="0">
              <a:solidFill>
                <a:srgbClr val="FF0000"/>
              </a:solidFill>
            </a:endParaRPr>
          </a:p>
          <a:p>
            <a:r>
              <a:rPr lang="es-MX" sz="3200" b="1" dirty="0" smtClean="0">
                <a:solidFill>
                  <a:srgbClr val="002060"/>
                </a:solidFill>
              </a:rPr>
              <a:t>usted</a:t>
            </a:r>
            <a:r>
              <a:rPr lang="es-MX" sz="3200" dirty="0" smtClean="0"/>
              <a:t> </a:t>
            </a:r>
            <a:r>
              <a:rPr lang="es-MX" sz="3200" dirty="0"/>
              <a:t>(formal)</a:t>
            </a:r>
            <a:r>
              <a:rPr lang="es-MX" sz="3200" dirty="0" smtClean="0"/>
              <a:t>			</a:t>
            </a:r>
            <a:r>
              <a:rPr lang="es-MX" sz="3200" b="1" dirty="0" smtClean="0"/>
              <a:t>estará</a:t>
            </a:r>
            <a:endParaRPr lang="es-MX" sz="3200" b="1" u="sng" dirty="0" smtClean="0">
              <a:solidFill>
                <a:srgbClr val="FF0000"/>
              </a:solidFill>
            </a:endParaRPr>
          </a:p>
          <a:p>
            <a:endParaRPr lang="es-MX" sz="3200" dirty="0" smtClean="0"/>
          </a:p>
          <a:p>
            <a:r>
              <a:rPr lang="es-MX" sz="3200" b="1" u="sng" dirty="0" smtClean="0"/>
              <a:t>Plural</a:t>
            </a:r>
          </a:p>
          <a:p>
            <a:r>
              <a:rPr lang="es-MX" sz="3200" b="1" dirty="0" smtClean="0">
                <a:solidFill>
                  <a:srgbClr val="002060"/>
                </a:solidFill>
              </a:rPr>
              <a:t>nosotros</a:t>
            </a:r>
            <a:r>
              <a:rPr lang="es-MX" sz="3200" dirty="0" smtClean="0"/>
              <a:t>				</a:t>
            </a:r>
            <a:r>
              <a:rPr lang="es-MX" sz="3200" b="1" dirty="0" smtClean="0"/>
              <a:t>estaremos</a:t>
            </a:r>
            <a:endParaRPr lang="es-MX" sz="3200" b="1" u="sng" dirty="0" smtClean="0">
              <a:solidFill>
                <a:srgbClr val="FF0000"/>
              </a:solidFill>
            </a:endParaRPr>
          </a:p>
          <a:p>
            <a:r>
              <a:rPr lang="es-MX" sz="3200" b="1" dirty="0" smtClean="0">
                <a:solidFill>
                  <a:srgbClr val="002060"/>
                </a:solidFill>
              </a:rPr>
              <a:t>vosotros</a:t>
            </a:r>
            <a:r>
              <a:rPr lang="es-MX" sz="3200" dirty="0" smtClean="0"/>
              <a:t> (</a:t>
            </a:r>
            <a:r>
              <a:rPr lang="es-MX" sz="3200" dirty="0" err="1" smtClean="0"/>
              <a:t>Spain</a:t>
            </a:r>
            <a:r>
              <a:rPr lang="es-MX" sz="3200" dirty="0" smtClean="0"/>
              <a:t>)		 	</a:t>
            </a:r>
            <a:r>
              <a:rPr lang="es-MX" sz="3200" b="1" dirty="0" smtClean="0"/>
              <a:t>estaréis</a:t>
            </a:r>
            <a:r>
              <a:rPr lang="es-MX" sz="3200" dirty="0" smtClean="0"/>
              <a:t>		</a:t>
            </a:r>
          </a:p>
          <a:p>
            <a:r>
              <a:rPr lang="es-MX" sz="3200" b="1" dirty="0" smtClean="0">
                <a:solidFill>
                  <a:srgbClr val="002060"/>
                </a:solidFill>
              </a:rPr>
              <a:t>ustedes</a:t>
            </a:r>
            <a:r>
              <a:rPr lang="es-MX" sz="3200" dirty="0" smtClean="0"/>
              <a:t>				</a:t>
            </a:r>
            <a:r>
              <a:rPr lang="es-MX" sz="3200" b="1" dirty="0" smtClean="0"/>
              <a:t>estarán</a:t>
            </a:r>
            <a:endParaRPr lang="es-MX" sz="3200" b="1" u="sng" dirty="0">
              <a:solidFill>
                <a:srgbClr val="FF0000"/>
              </a:solidFill>
            </a:endParaRPr>
          </a:p>
          <a:p>
            <a:r>
              <a:rPr lang="es-MX" sz="3200" b="1" dirty="0" smtClean="0">
                <a:solidFill>
                  <a:srgbClr val="002060"/>
                </a:solidFill>
              </a:rPr>
              <a:t>ellos/ellas</a:t>
            </a:r>
            <a:r>
              <a:rPr lang="es-MX" sz="3200" dirty="0" smtClean="0"/>
              <a:t>				</a:t>
            </a:r>
            <a:r>
              <a:rPr lang="es-MX" sz="3200" b="1" dirty="0" smtClean="0"/>
              <a:t>estarán </a:t>
            </a:r>
            <a:r>
              <a:rPr lang="es-MX" sz="3200" dirty="0" smtClean="0"/>
              <a:t>		</a:t>
            </a:r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20948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3696</TotalTime>
  <Words>117</Words>
  <Application>Microsoft Office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Fernando Alvarez</dc:creator>
  <cp:lastModifiedBy>Fernando Alvarez</cp:lastModifiedBy>
  <cp:revision>44</cp:revision>
  <dcterms:created xsi:type="dcterms:W3CDTF">2013-04-30T09:47:30Z</dcterms:created>
  <dcterms:modified xsi:type="dcterms:W3CDTF">2013-09-04T11:15:51Z</dcterms:modified>
</cp:coreProperties>
</file>