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0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2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3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17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5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5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5" y="838200"/>
            <a:ext cx="9100505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b="1" u="sng" dirty="0" smtClean="0">
                <a:solidFill>
                  <a:srgbClr val="0070C0"/>
                </a:solidFill>
              </a:rPr>
              <a:t>Estar</a:t>
            </a:r>
          </a:p>
          <a:p>
            <a:pPr algn="ctr"/>
            <a:endParaRPr lang="es-MX" sz="40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>
                <a:solidFill>
                  <a:srgbClr val="00B050"/>
                </a:solidFill>
              </a:rPr>
              <a:t>T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used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talk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about</a:t>
            </a:r>
            <a:r>
              <a:rPr lang="es-MX" sz="2400" b="1" u="sng" dirty="0" smtClean="0">
                <a:solidFill>
                  <a:srgbClr val="00B050"/>
                </a:solidFill>
              </a:rPr>
              <a:t>:</a:t>
            </a:r>
          </a:p>
          <a:p>
            <a:pPr algn="ctr"/>
            <a:endParaRPr lang="es-MX" sz="2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err="1" smtClean="0"/>
              <a:t>Location</a:t>
            </a:r>
            <a:r>
              <a:rPr lang="es-MX" sz="2400" b="1" dirty="0" smtClean="0"/>
              <a:t> of </a:t>
            </a:r>
            <a:r>
              <a:rPr lang="es-MX" sz="2400" b="1" dirty="0" err="1" smtClean="0"/>
              <a:t>things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or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people</a:t>
            </a:r>
            <a:r>
              <a:rPr lang="es-MX" sz="2400" b="1" dirty="0" smtClean="0"/>
              <a:t> (</a:t>
            </a:r>
            <a:r>
              <a:rPr lang="es-MX" sz="2400" b="1" dirty="0" err="1" smtClean="0"/>
              <a:t>not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events</a:t>
            </a:r>
            <a:r>
              <a:rPr lang="es-MX" sz="2400" b="1" dirty="0" smtClean="0"/>
              <a:t>)  </a:t>
            </a:r>
            <a:r>
              <a:rPr lang="es-MX" sz="2400" b="1" dirty="0" smtClean="0">
                <a:solidFill>
                  <a:srgbClr val="0070C0"/>
                </a:solidFill>
              </a:rPr>
              <a:t>Carlos está en la casa.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Emotions</a:t>
            </a:r>
            <a:r>
              <a:rPr lang="es-MX" sz="2400" b="1" dirty="0" smtClean="0"/>
              <a:t>, </a:t>
            </a:r>
            <a:r>
              <a:rPr lang="es-MX" sz="2400" b="1" dirty="0" err="1" smtClean="0"/>
              <a:t>moods</a:t>
            </a:r>
            <a:r>
              <a:rPr lang="es-MX" sz="2400" b="1" dirty="0" smtClean="0"/>
              <a:t>, and </a:t>
            </a:r>
            <a:r>
              <a:rPr lang="es-MX" sz="2400" b="1" dirty="0" err="1" smtClean="0"/>
              <a:t>feelings</a:t>
            </a:r>
            <a:r>
              <a:rPr lang="es-MX" sz="2400" b="1" dirty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Estoy contenta.  Ella está brava.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Physical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state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  Ellos están cansados.  Juan está bien. Los chicos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</a:t>
            </a:r>
            <a:r>
              <a:rPr lang="es-MX" sz="2400" b="1" dirty="0" smtClean="0">
                <a:solidFill>
                  <a:srgbClr val="0070C0"/>
                </a:solidFill>
              </a:rPr>
              <a:t>están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enfermos</a:t>
            </a:r>
            <a:r>
              <a:rPr lang="en-US" sz="2400" b="1" dirty="0" smtClean="0">
                <a:solidFill>
                  <a:srgbClr val="0070C0"/>
                </a:solidFill>
              </a:rPr>
              <a:t>.  El </a:t>
            </a:r>
            <a:r>
              <a:rPr lang="en-US" sz="2400" b="1" dirty="0" err="1" smtClean="0">
                <a:solidFill>
                  <a:srgbClr val="0070C0"/>
                </a:solidFill>
              </a:rPr>
              <a:t>vestido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está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muy</a:t>
            </a:r>
            <a:r>
              <a:rPr lang="en-US" sz="2400" b="1" dirty="0" smtClean="0">
                <a:solidFill>
                  <a:srgbClr val="0070C0"/>
                </a:solidFill>
              </a:rPr>
              <a:t> bonito.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/>
              <a:t>4.     State of motion  </a:t>
            </a:r>
            <a:r>
              <a:rPr lang="en-US" sz="2400" b="1" dirty="0" err="1" smtClean="0">
                <a:solidFill>
                  <a:srgbClr val="0070C0"/>
                </a:solidFill>
              </a:rPr>
              <a:t>Estamos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err="1" smtClean="0">
                <a:solidFill>
                  <a:srgbClr val="0070C0"/>
                </a:solidFill>
              </a:rPr>
              <a:t>leyendo</a:t>
            </a:r>
            <a:r>
              <a:rPr lang="en-US" sz="2400" b="1" dirty="0" smtClean="0">
                <a:solidFill>
                  <a:srgbClr val="0070C0"/>
                </a:solidFill>
              </a:rPr>
              <a:t> un </a:t>
            </a:r>
            <a:r>
              <a:rPr lang="en-US" sz="2400" b="1" dirty="0" err="1" smtClean="0">
                <a:solidFill>
                  <a:srgbClr val="0070C0"/>
                </a:solidFill>
              </a:rPr>
              <a:t>libro</a:t>
            </a:r>
            <a:r>
              <a:rPr lang="en-US" sz="2400" b="1" dirty="0" smtClean="0">
                <a:solidFill>
                  <a:srgbClr val="0070C0"/>
                </a:solidFill>
              </a:rPr>
              <a:t>.  </a:t>
            </a:r>
            <a:r>
              <a:rPr lang="en-US" sz="2400" b="1" dirty="0" err="1" smtClean="0">
                <a:solidFill>
                  <a:srgbClr val="0070C0"/>
                </a:solidFill>
              </a:rPr>
              <a:t>Yo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estoy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haciendo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</a:t>
            </a:r>
            <a:r>
              <a:rPr lang="en-US" sz="2400" b="1" dirty="0" err="1" smtClean="0">
                <a:solidFill>
                  <a:srgbClr val="0070C0"/>
                </a:solidFill>
              </a:rPr>
              <a:t>mis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deberes</a:t>
            </a:r>
            <a:r>
              <a:rPr lang="en-US" sz="2400" b="1" dirty="0" smtClean="0">
                <a:solidFill>
                  <a:srgbClr val="0070C0"/>
                </a:solidFill>
              </a:rPr>
              <a:t>.  </a:t>
            </a:r>
            <a:r>
              <a:rPr lang="es-MX" sz="2400" b="1" dirty="0" smtClean="0">
                <a:solidFill>
                  <a:srgbClr val="0070C0"/>
                </a:solidFill>
              </a:rPr>
              <a:t>Tú estás caminando mi perro</a:t>
            </a:r>
            <a:r>
              <a:rPr lang="en-US" sz="2400" b="1" dirty="0" smtClean="0">
                <a:solidFill>
                  <a:srgbClr val="0070C0"/>
                </a:solidFill>
              </a:rPr>
              <a:t>.  </a:t>
            </a:r>
            <a:r>
              <a:rPr lang="es-MX" sz="2400" b="1" dirty="0" smtClean="0">
                <a:solidFill>
                  <a:srgbClr val="0070C0"/>
                </a:solidFill>
              </a:rPr>
              <a:t>Raúl está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        escribiendo una carta.</a:t>
            </a:r>
          </a:p>
        </p:txBody>
      </p:sp>
    </p:spTree>
    <p:extLst>
      <p:ext uri="{BB962C8B-B14F-4D97-AF65-F5344CB8AC3E}">
        <p14:creationId xmlns:p14="http://schemas.microsoft.com/office/powerpoint/2010/main" val="203036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886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</a:rPr>
              <a:t>Verbo Estar (</a:t>
            </a:r>
            <a:r>
              <a:rPr lang="es-MX" sz="3200" b="1" dirty="0" err="1" smtClean="0">
                <a:solidFill>
                  <a:srgbClr val="002060"/>
                </a:solidFill>
              </a:rPr>
              <a:t>present</a:t>
            </a:r>
            <a:r>
              <a:rPr lang="es-MX" sz="3200" b="1" dirty="0" smtClean="0">
                <a:solidFill>
                  <a:srgbClr val="002060"/>
                </a:solidFill>
              </a:rPr>
              <a:t>)</a:t>
            </a:r>
            <a:endParaRPr lang="es-MX" sz="3200" b="1" u="sng" dirty="0" smtClean="0">
              <a:solidFill>
                <a:srgbClr val="002060"/>
              </a:solidFill>
            </a:endParaRPr>
          </a:p>
          <a:p>
            <a:r>
              <a:rPr lang="es-MX" sz="3200" b="1" u="sng" dirty="0" smtClean="0"/>
              <a:t>Singular</a:t>
            </a:r>
            <a:r>
              <a:rPr lang="es-MX" sz="3200" b="1" dirty="0" smtClean="0"/>
              <a:t>	</a:t>
            </a:r>
            <a:endParaRPr lang="es-MX" sz="2800" b="1" u="sng" dirty="0" smtClean="0">
              <a:solidFill>
                <a:srgbClr val="0070C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Yo</a:t>
            </a:r>
            <a:r>
              <a:rPr lang="es-MX" sz="3200" dirty="0" smtClean="0"/>
              <a:t>					</a:t>
            </a:r>
            <a:r>
              <a:rPr lang="es-MX" sz="3200" b="1" dirty="0" smtClean="0"/>
              <a:t>estoy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tú</a:t>
            </a:r>
            <a:r>
              <a:rPr lang="es-MX" sz="3200" dirty="0" smtClean="0"/>
              <a:t>					</a:t>
            </a:r>
            <a:r>
              <a:rPr lang="es-MX" sz="3200" b="1" dirty="0" smtClean="0"/>
              <a:t>estás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él/ella</a:t>
            </a:r>
            <a:r>
              <a:rPr lang="es-MX" sz="3200" dirty="0"/>
              <a:t>	</a:t>
            </a:r>
            <a:r>
              <a:rPr lang="es-MX" sz="3200" dirty="0" smtClean="0"/>
              <a:t>			</a:t>
            </a:r>
            <a:r>
              <a:rPr lang="es-MX" sz="3200" b="1" dirty="0" smtClean="0"/>
              <a:t>está</a:t>
            </a:r>
            <a:endParaRPr lang="es-MX" sz="3200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</a:t>
            </a:r>
            <a:r>
              <a:rPr lang="es-MX" sz="3200" dirty="0" smtClean="0"/>
              <a:t> </a:t>
            </a:r>
            <a:r>
              <a:rPr lang="es-MX" sz="3200" dirty="0"/>
              <a:t>(formal)</a:t>
            </a:r>
            <a:r>
              <a:rPr lang="es-MX" sz="3200" dirty="0" smtClean="0"/>
              <a:t>			</a:t>
            </a:r>
            <a:r>
              <a:rPr lang="es-MX" sz="3200" b="1" dirty="0" smtClean="0"/>
              <a:t>está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endParaRPr lang="es-MX" sz="3200" dirty="0" smtClean="0"/>
          </a:p>
          <a:p>
            <a:r>
              <a:rPr lang="es-MX" sz="3200" b="1" u="sng" dirty="0" smtClean="0"/>
              <a:t>Plural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nosotros</a:t>
            </a:r>
            <a:r>
              <a:rPr lang="es-MX" sz="3200" dirty="0" smtClean="0"/>
              <a:t>				</a:t>
            </a:r>
            <a:r>
              <a:rPr lang="es-MX" sz="3200" b="1" dirty="0" smtClean="0"/>
              <a:t>estamos</a:t>
            </a:r>
            <a:endParaRPr lang="es-MX" sz="3200" b="1" u="sng" dirty="0" smtClean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vosotros</a:t>
            </a:r>
            <a:r>
              <a:rPr lang="es-MX" sz="3200" dirty="0" smtClean="0"/>
              <a:t> (</a:t>
            </a:r>
            <a:r>
              <a:rPr lang="es-MX" sz="3200" dirty="0" err="1" smtClean="0"/>
              <a:t>Spain</a:t>
            </a:r>
            <a:r>
              <a:rPr lang="es-MX" sz="3200" dirty="0" smtClean="0"/>
              <a:t>)		 	</a:t>
            </a:r>
            <a:r>
              <a:rPr lang="es-MX" sz="3200" b="1" dirty="0" smtClean="0"/>
              <a:t>estáis</a:t>
            </a:r>
            <a:r>
              <a:rPr lang="es-MX" sz="3200" dirty="0" smtClean="0"/>
              <a:t>		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ustedes</a:t>
            </a:r>
            <a:r>
              <a:rPr lang="es-MX" sz="3200" dirty="0" smtClean="0"/>
              <a:t>				</a:t>
            </a:r>
            <a:r>
              <a:rPr lang="es-MX" sz="3200" b="1" dirty="0" smtClean="0"/>
              <a:t>están</a:t>
            </a:r>
            <a:endParaRPr lang="es-MX" sz="3200" b="1" u="sng" dirty="0">
              <a:solidFill>
                <a:srgbClr val="FF0000"/>
              </a:solidFill>
            </a:endParaRPr>
          </a:p>
          <a:p>
            <a:r>
              <a:rPr lang="es-MX" sz="3200" b="1" dirty="0" smtClean="0">
                <a:solidFill>
                  <a:srgbClr val="002060"/>
                </a:solidFill>
              </a:rPr>
              <a:t>ellos/ellas</a:t>
            </a:r>
            <a:r>
              <a:rPr lang="es-MX" sz="3200" dirty="0" smtClean="0"/>
              <a:t>				</a:t>
            </a:r>
            <a:r>
              <a:rPr lang="es-MX" sz="3200" b="1" dirty="0" smtClean="0"/>
              <a:t>están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7419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103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45</cp:revision>
  <dcterms:created xsi:type="dcterms:W3CDTF">2013-04-30T09:47:30Z</dcterms:created>
  <dcterms:modified xsi:type="dcterms:W3CDTF">2016-08-04T11:15:50Z</dcterms:modified>
</cp:coreProperties>
</file>