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250" autoAdjust="0"/>
    <p:restoredTop sz="94660"/>
  </p:normalViewPr>
  <p:slideViewPr>
    <p:cSldViewPr>
      <p:cViewPr varScale="1">
        <p:scale>
          <a:sx n="85" d="100"/>
          <a:sy n="85" d="100"/>
        </p:scale>
        <p:origin x="-111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41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7531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06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22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9386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10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17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507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1929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0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5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78466-FAF3-4495-96F7-DDA157777603}" type="datetimeFigureOut">
              <a:rPr lang="es-MX" smtClean="0"/>
              <a:t>8/4/16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DE52B-7E07-4271-B870-0951140F1B3C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555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s-MX" sz="2400" b="1" dirty="0" err="1" smtClean="0"/>
              <a:t>Here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we</a:t>
            </a:r>
            <a:r>
              <a:rPr lang="es-MX" sz="2400" b="1" dirty="0" smtClean="0"/>
              <a:t> are </a:t>
            </a:r>
            <a:r>
              <a:rPr lang="es-MX" sz="2400" b="1" dirty="0" err="1" smtClean="0"/>
              <a:t>going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take</a:t>
            </a:r>
            <a:r>
              <a:rPr lang="es-MX" sz="2400" b="1" dirty="0" smtClean="0"/>
              <a:t> a look at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uses of  </a:t>
            </a:r>
            <a:r>
              <a:rPr lang="es-MX" sz="2400" b="1" dirty="0" smtClean="0">
                <a:solidFill>
                  <a:srgbClr val="0070C0"/>
                </a:solidFill>
              </a:rPr>
              <a:t>(SER).</a:t>
            </a:r>
          </a:p>
          <a:p>
            <a:pPr algn="ctr"/>
            <a:endParaRPr lang="es-MX" sz="2400" b="1" dirty="0">
              <a:solidFill>
                <a:srgbClr val="0070C0"/>
              </a:solidFill>
            </a:endParaRPr>
          </a:p>
          <a:p>
            <a:pPr algn="ctr"/>
            <a:r>
              <a:rPr lang="es-MX" sz="2400" b="1" dirty="0" err="1" smtClean="0"/>
              <a:t>Click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below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see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the</a:t>
            </a:r>
            <a:r>
              <a:rPr lang="es-MX" sz="2400" b="1" dirty="0" smtClean="0"/>
              <a:t> </a:t>
            </a:r>
            <a:r>
              <a:rPr lang="es-MX" sz="2400" b="1" dirty="0" smtClean="0">
                <a:solidFill>
                  <a:srgbClr val="0070C0"/>
                </a:solidFill>
              </a:rPr>
              <a:t>(SER) </a:t>
            </a:r>
            <a:r>
              <a:rPr lang="es-MX" sz="2400" b="1" dirty="0" smtClean="0"/>
              <a:t>in </a:t>
            </a:r>
            <a:r>
              <a:rPr lang="es-MX" sz="2400" b="1" dirty="0" err="1" smtClean="0"/>
              <a:t>the</a:t>
            </a:r>
            <a:endParaRPr lang="es-MX" sz="2400" b="1" dirty="0"/>
          </a:p>
          <a:p>
            <a:pPr algn="ctr"/>
            <a:endParaRPr lang="es-MX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es-MX" sz="2400" b="1" dirty="0" err="1" smtClean="0">
                <a:solidFill>
                  <a:srgbClr val="FF0000"/>
                </a:solidFill>
                <a:hlinkClick r:id="rId2" action="ppaction://hlinksldjump"/>
              </a:rPr>
              <a:t>Present</a:t>
            </a:r>
            <a:endParaRPr lang="es-MX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24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76200"/>
            <a:ext cx="7456721" cy="6432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u="sng" dirty="0" smtClean="0">
                <a:solidFill>
                  <a:srgbClr val="0070C0"/>
                </a:solidFill>
              </a:rPr>
              <a:t>Ser</a:t>
            </a:r>
            <a:endParaRPr lang="es-MX" sz="2800" b="1" dirty="0" smtClean="0">
              <a:solidFill>
                <a:srgbClr val="0070C0"/>
              </a:solidFill>
            </a:endParaRPr>
          </a:p>
          <a:p>
            <a:pPr algn="ctr"/>
            <a:r>
              <a:rPr lang="es-MX" sz="2400" b="1" u="sng" dirty="0" err="1" smtClean="0">
                <a:solidFill>
                  <a:srgbClr val="00B050"/>
                </a:solidFill>
              </a:rPr>
              <a:t>This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form</a:t>
            </a:r>
            <a:r>
              <a:rPr lang="es-MX" sz="2400" b="1" u="sng" dirty="0" smtClean="0">
                <a:solidFill>
                  <a:srgbClr val="00B050"/>
                </a:solidFill>
              </a:rPr>
              <a:t> of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verb</a:t>
            </a:r>
            <a:r>
              <a:rPr lang="es-MX" sz="2400" b="1" u="sng" dirty="0" smtClean="0">
                <a:solidFill>
                  <a:srgbClr val="00B050"/>
                </a:solidFill>
              </a:rPr>
              <a:t> (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to</a:t>
            </a:r>
            <a:r>
              <a:rPr lang="es-MX" sz="2400" b="1" u="sng" dirty="0" smtClean="0">
                <a:solidFill>
                  <a:srgbClr val="00B050"/>
                </a:solidFill>
              </a:rPr>
              <a:t> be) has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the</a:t>
            </a:r>
            <a:r>
              <a:rPr lang="es-MX" sz="2400" b="1" u="sng" dirty="0" smtClean="0">
                <a:solidFill>
                  <a:srgbClr val="00B050"/>
                </a:solidFill>
              </a:rPr>
              <a:t> </a:t>
            </a:r>
            <a:r>
              <a:rPr lang="es-MX" sz="2400" b="1" u="sng" dirty="0" err="1" smtClean="0">
                <a:solidFill>
                  <a:srgbClr val="00B050"/>
                </a:solidFill>
              </a:rPr>
              <a:t>following</a:t>
            </a:r>
            <a:r>
              <a:rPr lang="es-MX" sz="2400" b="1" u="sng" dirty="0" smtClean="0">
                <a:solidFill>
                  <a:srgbClr val="00B050"/>
                </a:solidFill>
              </a:rPr>
              <a:t> uses:</a:t>
            </a:r>
            <a:endParaRPr lang="es-MX" sz="24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identify</a:t>
            </a:r>
            <a:r>
              <a:rPr lang="es-MX" sz="2400" b="1" dirty="0" smtClean="0"/>
              <a:t> a </a:t>
            </a:r>
            <a:r>
              <a:rPr lang="es-MX" sz="2400" b="1" dirty="0" err="1" smtClean="0"/>
              <a:t>person</a:t>
            </a:r>
            <a:r>
              <a:rPr lang="es-MX" sz="2400" b="1" dirty="0" smtClean="0"/>
              <a:t>   </a:t>
            </a:r>
            <a:r>
              <a:rPr lang="es-MX" sz="2400" b="1" dirty="0" smtClean="0">
                <a:solidFill>
                  <a:srgbClr val="0070C0"/>
                </a:solidFill>
              </a:rPr>
              <a:t>Yo soy Carlos.</a:t>
            </a:r>
          </a:p>
          <a:p>
            <a:pPr marL="514350" indent="-514350">
              <a:buAutoNum type="arabicPeriod" startAt="2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identify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occupation</a:t>
            </a:r>
            <a:r>
              <a:rPr lang="es-MX" sz="2400" b="1" dirty="0" smtClean="0"/>
              <a:t>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ingeniero</a:t>
            </a:r>
            <a:r>
              <a:rPr lang="es-MX" sz="2400" b="1" dirty="0" smtClean="0">
                <a:solidFill>
                  <a:srgbClr val="0070C0"/>
                </a:solidFill>
              </a:rPr>
              <a:t>.  Ella 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abogado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MX" sz="2400" b="1" dirty="0" smtClean="0"/>
              <a:t>3.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origin</a:t>
            </a:r>
            <a:r>
              <a:rPr lang="es-MX" sz="2400" b="1" dirty="0" smtClean="0"/>
              <a:t>  </a:t>
            </a:r>
            <a:r>
              <a:rPr lang="es-MX" sz="2400" b="1" dirty="0" smtClean="0">
                <a:solidFill>
                  <a:srgbClr val="0070C0"/>
                </a:solidFill>
              </a:rPr>
              <a:t>Yo soy de Colombia.  El es de Chile.</a:t>
            </a:r>
          </a:p>
          <a:p>
            <a:r>
              <a:rPr lang="es-MX" sz="2400" b="1" dirty="0" smtClean="0"/>
              <a:t>4.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what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something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is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made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out</a:t>
            </a:r>
            <a:r>
              <a:rPr lang="es-MX" sz="2400" b="1" dirty="0" smtClean="0"/>
              <a:t> of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clavo </a:t>
            </a:r>
            <a:r>
              <a:rPr lang="es-MX" sz="2400" b="1" dirty="0" smtClean="0">
                <a:solidFill>
                  <a:srgbClr val="0070C0"/>
                </a:solidFill>
              </a:rPr>
              <a:t>es de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metal</a:t>
            </a:r>
            <a:endParaRPr lang="es-MX" sz="2400" b="1" dirty="0" smtClean="0">
              <a:solidFill>
                <a:srgbClr val="0070C0"/>
              </a:solidFill>
            </a:endParaRPr>
          </a:p>
          <a:p>
            <a:r>
              <a:rPr lang="es-MX" sz="2400" b="1" dirty="0" smtClean="0"/>
              <a:t>5.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possession</a:t>
            </a:r>
            <a:r>
              <a:rPr lang="es-MX" sz="2400" b="1" dirty="0" smtClean="0"/>
              <a:t>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carro </a:t>
            </a:r>
            <a:r>
              <a:rPr lang="es-MX" sz="2400" b="1" dirty="0" smtClean="0">
                <a:solidFill>
                  <a:srgbClr val="0070C0"/>
                </a:solidFill>
              </a:rPr>
              <a:t>es de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mi padre</a:t>
            </a:r>
            <a:r>
              <a:rPr lang="es-MX" sz="2400" b="1" dirty="0" smtClean="0">
                <a:solidFill>
                  <a:srgbClr val="0070C0"/>
                </a:solidFill>
              </a:rPr>
              <a:t>.  El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coche </a:t>
            </a:r>
            <a:r>
              <a:rPr lang="es-MX" sz="2400" b="1" dirty="0" smtClean="0">
                <a:solidFill>
                  <a:srgbClr val="0070C0"/>
                </a:solidFill>
              </a:rPr>
              <a:t>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mío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MX" sz="2400" b="1" dirty="0" smtClean="0"/>
              <a:t>6.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indicate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when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an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event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takes</a:t>
            </a:r>
            <a:r>
              <a:rPr lang="es-MX" sz="2400" b="1" dirty="0" smtClean="0"/>
              <a:t> place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El examen 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hoy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pPr marL="457200" indent="-457200">
              <a:buAutoNum type="arabicPeriod" startAt="7"/>
            </a:pP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talk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about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something</a:t>
            </a:r>
            <a:r>
              <a:rPr lang="es-MX" sz="2400" b="1" dirty="0" smtClean="0"/>
              <a:t> impersonal (</a:t>
            </a:r>
            <a:r>
              <a:rPr lang="es-MX" sz="2400" b="1" dirty="0" err="1" smtClean="0"/>
              <a:t>it</a:t>
            </a:r>
            <a:r>
              <a:rPr lang="es-MX" sz="2400" b="1" dirty="0" smtClean="0"/>
              <a:t>)  </a:t>
            </a:r>
          </a:p>
          <a:p>
            <a:r>
              <a:rPr lang="es-MX" sz="2400" b="1" dirty="0" smtClean="0">
                <a:solidFill>
                  <a:srgbClr val="0070C0"/>
                </a:solidFill>
              </a:rPr>
              <a:t>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bonito</a:t>
            </a:r>
            <a:r>
              <a:rPr lang="es-MX" sz="2400" b="1" dirty="0" smtClean="0">
                <a:solidFill>
                  <a:srgbClr val="0070C0"/>
                </a:solidFill>
              </a:rPr>
              <a:t>.  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falso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  <a:endParaRPr lang="es-MX" sz="2400" b="1" dirty="0" smtClean="0"/>
          </a:p>
          <a:p>
            <a:r>
              <a:rPr lang="es-MX" sz="2400" b="1" dirty="0" smtClean="0"/>
              <a:t>8.    To talk about a characteristic that </a:t>
            </a:r>
            <a:r>
              <a:rPr lang="es-MX" sz="2400" b="1" smtClean="0"/>
              <a:t>are innate</a:t>
            </a:r>
            <a:endParaRPr lang="es-MX" sz="2400" b="1" dirty="0" smtClean="0"/>
          </a:p>
          <a:p>
            <a:r>
              <a:rPr lang="es-MX" sz="2400" b="1" dirty="0" smtClean="0">
                <a:solidFill>
                  <a:srgbClr val="0070C0"/>
                </a:solidFill>
              </a:rPr>
              <a:t>Somos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felices</a:t>
            </a:r>
            <a:r>
              <a:rPr lang="es-MX" sz="2400" b="1" dirty="0" smtClean="0">
                <a:solidFill>
                  <a:srgbClr val="0070C0"/>
                </a:solidFill>
              </a:rPr>
              <a:t>.  Ella 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organizada</a:t>
            </a:r>
            <a:r>
              <a:rPr lang="es-MX" sz="2400" b="1" dirty="0" smtClean="0">
                <a:solidFill>
                  <a:srgbClr val="0070C0"/>
                </a:solidFill>
              </a:rPr>
              <a:t>.  Tú eres </a:t>
            </a:r>
            <a:r>
              <a:rPr lang="es-MX" sz="2400" b="1" dirty="0" smtClean="0">
                <a:solidFill>
                  <a:srgbClr val="0070C0"/>
                </a:solidFill>
                <a:hlinkClick r:id="rId2" action="ppaction://hlinksldjump"/>
              </a:rPr>
              <a:t>rápido</a:t>
            </a:r>
            <a:r>
              <a:rPr lang="es-MX" sz="2400" b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s-MX" sz="2400" b="1" dirty="0"/>
              <a:t>9</a:t>
            </a:r>
            <a:r>
              <a:rPr lang="es-MX" sz="2400" b="1" dirty="0" smtClean="0"/>
              <a:t>.    </a:t>
            </a:r>
            <a:r>
              <a:rPr lang="es-MX" sz="2400" b="1" dirty="0" err="1" smtClean="0"/>
              <a:t>To</a:t>
            </a:r>
            <a:r>
              <a:rPr lang="es-MX" sz="2400" b="1" dirty="0" smtClean="0"/>
              <a:t> </a:t>
            </a:r>
            <a:r>
              <a:rPr lang="es-MX" sz="2400" b="1" dirty="0" err="1" smtClean="0"/>
              <a:t>tell</a:t>
            </a:r>
            <a:r>
              <a:rPr lang="es-MX" sz="2400" b="1" dirty="0" smtClean="0"/>
              <a:t> time  </a:t>
            </a:r>
            <a:r>
              <a:rPr lang="es-MX" sz="2400" b="1" dirty="0" smtClean="0">
                <a:solidFill>
                  <a:srgbClr val="0070C0"/>
                </a:solidFill>
              </a:rPr>
              <a:t>Es la una.  Son las dos</a:t>
            </a:r>
            <a:r>
              <a:rPr lang="es-MX" sz="2400" b="1" dirty="0" smtClean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03036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578368"/>
            <a:ext cx="51816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2060"/>
                </a:solidFill>
              </a:rPr>
              <a:t>Vocabulario</a:t>
            </a:r>
          </a:p>
          <a:p>
            <a:endParaRPr lang="es-MX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Ingeniero			</a:t>
            </a:r>
            <a:r>
              <a:rPr lang="es-MX" sz="2400" dirty="0" err="1" smtClean="0"/>
              <a:t>engineer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Abogado			</a:t>
            </a:r>
            <a:r>
              <a:rPr lang="es-MX" sz="2400" dirty="0" err="1" smtClean="0"/>
              <a:t>lawyer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Clavo			</a:t>
            </a:r>
            <a:r>
              <a:rPr lang="es-MX" sz="2400" dirty="0" err="1" smtClean="0"/>
              <a:t>nail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Metal			metal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Carro			car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Padre			</a:t>
            </a:r>
            <a:r>
              <a:rPr lang="es-MX" sz="2400" dirty="0" err="1" smtClean="0"/>
              <a:t>father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Coche			car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Mi				</a:t>
            </a:r>
            <a:r>
              <a:rPr lang="es-MX" sz="2400" dirty="0" err="1" smtClean="0"/>
              <a:t>my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Mío 				mine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Hoy				</a:t>
            </a:r>
            <a:r>
              <a:rPr lang="es-MX" sz="2400" dirty="0" err="1" smtClean="0"/>
              <a:t>today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Bonito			</a:t>
            </a:r>
            <a:r>
              <a:rPr lang="es-MX" sz="2400" dirty="0" err="1" smtClean="0"/>
              <a:t>pretty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Falso			false</a:t>
            </a:r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Felices 			</a:t>
            </a:r>
            <a:r>
              <a:rPr lang="es-MX" sz="2400" dirty="0" err="1" smtClean="0"/>
              <a:t>happy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Organizada			</a:t>
            </a:r>
            <a:r>
              <a:rPr lang="es-MX" sz="2400" dirty="0" err="1" smtClean="0"/>
              <a:t>organized</a:t>
            </a:r>
            <a:endParaRPr lang="es-MX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2400" dirty="0" smtClean="0"/>
              <a:t>Rápido			</a:t>
            </a:r>
            <a:r>
              <a:rPr lang="es-MX" sz="2400" dirty="0" err="1" smtClean="0"/>
              <a:t>fast</a:t>
            </a:r>
            <a:endParaRPr lang="es-MX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733800" y="578368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back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uses of (SER)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37589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9D0CD-9CF9-44A4-B9E7-6A29B144397B}" type="slidenum">
              <a:rPr lang="en-US" smtClean="0"/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609600"/>
            <a:ext cx="69342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Verbo </a:t>
            </a:r>
            <a:r>
              <a:rPr lang="es-MX" sz="2400" b="1" u="sng" dirty="0" smtClean="0">
                <a:solidFill>
                  <a:srgbClr val="002060"/>
                </a:solidFill>
              </a:rPr>
              <a:t>Ser</a:t>
            </a:r>
            <a:r>
              <a:rPr lang="es-MX" sz="2400" b="1" dirty="0" smtClean="0">
                <a:solidFill>
                  <a:srgbClr val="002060"/>
                </a:solidFill>
              </a:rPr>
              <a:t>(</a:t>
            </a:r>
            <a:r>
              <a:rPr lang="es-MX" sz="2400" b="1" dirty="0" err="1" smtClean="0">
                <a:solidFill>
                  <a:srgbClr val="002060"/>
                </a:solidFill>
              </a:rPr>
              <a:t>present</a:t>
            </a:r>
            <a:r>
              <a:rPr lang="es-MX" sz="2400" b="1" dirty="0" smtClean="0">
                <a:solidFill>
                  <a:srgbClr val="002060"/>
                </a:solidFill>
              </a:rPr>
              <a:t>)</a:t>
            </a:r>
          </a:p>
          <a:p>
            <a:pPr algn="ctr"/>
            <a:endParaRPr lang="es-MX" sz="2400" b="1" u="sng" dirty="0" smtClean="0">
              <a:solidFill>
                <a:srgbClr val="002060"/>
              </a:solidFill>
            </a:endParaRPr>
          </a:p>
          <a:p>
            <a:r>
              <a:rPr lang="es-MX" sz="2400" b="1" u="sng" dirty="0" smtClean="0"/>
              <a:t>Singular</a:t>
            </a:r>
            <a:r>
              <a:rPr lang="es-MX" sz="2400" b="1" dirty="0" smtClean="0"/>
              <a:t>	</a:t>
            </a:r>
            <a:endParaRPr lang="es-MX" sz="2400" b="1" u="sng" dirty="0" smtClean="0">
              <a:solidFill>
                <a:srgbClr val="0070C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Yo</a:t>
            </a:r>
            <a:r>
              <a:rPr lang="es-MX" sz="2400" dirty="0" smtClean="0"/>
              <a:t>					</a:t>
            </a:r>
            <a:r>
              <a:rPr lang="es-MX" sz="2400" b="1" dirty="0" smtClean="0"/>
              <a:t>soy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tú</a:t>
            </a:r>
            <a:r>
              <a:rPr lang="es-MX" sz="2400" dirty="0" smtClean="0"/>
              <a:t>					</a:t>
            </a:r>
            <a:r>
              <a:rPr lang="es-MX" sz="2400" b="1" dirty="0" smtClean="0"/>
              <a:t>eres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él/ella</a:t>
            </a:r>
            <a:r>
              <a:rPr lang="es-MX" sz="2400" dirty="0"/>
              <a:t>	</a:t>
            </a:r>
            <a:r>
              <a:rPr lang="es-MX" sz="2400" dirty="0" smtClean="0"/>
              <a:t>				</a:t>
            </a:r>
            <a:r>
              <a:rPr lang="es-MX" sz="2400" b="1" dirty="0" smtClean="0"/>
              <a:t>es</a:t>
            </a:r>
            <a:endParaRPr lang="es-MX" sz="2400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</a:t>
            </a:r>
            <a:r>
              <a:rPr lang="es-MX" sz="2400" dirty="0" smtClean="0"/>
              <a:t> </a:t>
            </a:r>
            <a:r>
              <a:rPr lang="es-MX" sz="2400" dirty="0"/>
              <a:t>(formal)</a:t>
            </a:r>
            <a:r>
              <a:rPr lang="es-MX" sz="2400" dirty="0" smtClean="0"/>
              <a:t>				</a:t>
            </a:r>
            <a:r>
              <a:rPr lang="es-MX" sz="2400" b="1" dirty="0" smtClean="0"/>
              <a:t>es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endParaRPr lang="es-MX" sz="2400" dirty="0" smtClean="0"/>
          </a:p>
          <a:p>
            <a:r>
              <a:rPr lang="es-MX" sz="2400" b="1" u="sng" dirty="0" smtClean="0"/>
              <a:t>Plural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nosotros</a:t>
            </a:r>
            <a:r>
              <a:rPr lang="es-MX" sz="2400" dirty="0" smtClean="0"/>
              <a:t>				</a:t>
            </a:r>
            <a:r>
              <a:rPr lang="es-MX" sz="2400" b="1" dirty="0" smtClean="0"/>
              <a:t>somos</a:t>
            </a:r>
            <a:endParaRPr lang="es-MX" sz="2400" b="1" u="sng" dirty="0" smtClean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vosotros</a:t>
            </a:r>
            <a:r>
              <a:rPr lang="es-MX" sz="2400" dirty="0" smtClean="0"/>
              <a:t> (</a:t>
            </a:r>
            <a:r>
              <a:rPr lang="es-MX" sz="2400" dirty="0" err="1" smtClean="0"/>
              <a:t>Spain</a:t>
            </a:r>
            <a:r>
              <a:rPr lang="es-MX" sz="2400" dirty="0" smtClean="0"/>
              <a:t>)		 	</a:t>
            </a:r>
            <a:r>
              <a:rPr lang="es-MX" sz="2400" b="1" dirty="0" smtClean="0"/>
              <a:t>sois</a:t>
            </a:r>
            <a:r>
              <a:rPr lang="es-MX" sz="2400" dirty="0" smtClean="0"/>
              <a:t>		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ustedes</a:t>
            </a:r>
            <a:r>
              <a:rPr lang="es-MX" sz="2400" dirty="0" smtClean="0"/>
              <a:t>				</a:t>
            </a:r>
            <a:r>
              <a:rPr lang="es-MX" sz="2400" b="1" dirty="0" smtClean="0"/>
              <a:t>son</a:t>
            </a:r>
            <a:endParaRPr lang="es-MX" sz="2400" b="1" u="sng" dirty="0">
              <a:solidFill>
                <a:srgbClr val="FF0000"/>
              </a:solidFill>
            </a:endParaRPr>
          </a:p>
          <a:p>
            <a:r>
              <a:rPr lang="es-MX" sz="2400" b="1" dirty="0" smtClean="0">
                <a:solidFill>
                  <a:srgbClr val="002060"/>
                </a:solidFill>
              </a:rPr>
              <a:t>ellos/ellas</a:t>
            </a:r>
            <a:r>
              <a:rPr lang="es-MX" sz="2400" dirty="0" smtClean="0"/>
              <a:t>				</a:t>
            </a:r>
            <a:r>
              <a:rPr lang="es-MX" sz="2400" b="1" dirty="0" smtClean="0"/>
              <a:t>son</a:t>
            </a:r>
            <a:r>
              <a:rPr lang="es-MX" sz="3200" dirty="0" smtClean="0"/>
              <a:t>		</a:t>
            </a:r>
          </a:p>
          <a:p>
            <a:endParaRPr lang="es-MX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886200" y="609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err="1" smtClean="0">
                <a:hlinkClick r:id="rId2" action="ppaction://hlinksldjump"/>
              </a:rPr>
              <a:t>Click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go</a:t>
            </a:r>
            <a:r>
              <a:rPr lang="es-MX" b="1" dirty="0" smtClean="0">
                <a:hlinkClick r:id="rId2" action="ppaction://hlinksldjump"/>
              </a:rPr>
              <a:t> </a:t>
            </a:r>
            <a:r>
              <a:rPr lang="es-MX" b="1" dirty="0" err="1" smtClean="0">
                <a:hlinkClick r:id="rId2" action="ppaction://hlinksldjump"/>
              </a:rPr>
              <a:t>to</a:t>
            </a:r>
            <a:r>
              <a:rPr lang="es-MX" b="1" dirty="0" smtClean="0">
                <a:hlinkClick r:id="rId2" action="ppaction://hlinksldjump"/>
              </a:rPr>
              <a:t> uses of SER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174194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197</Words>
  <Application>Microsoft Macintosh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40</cp:revision>
  <dcterms:created xsi:type="dcterms:W3CDTF">2013-04-30T09:47:30Z</dcterms:created>
  <dcterms:modified xsi:type="dcterms:W3CDTF">2016-08-04T11:12:57Z</dcterms:modified>
</cp:coreProperties>
</file>