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94660"/>
  </p:normalViewPr>
  <p:slideViewPr>
    <p:cSldViewPr>
      <p:cViewPr varScale="1">
        <p:scale>
          <a:sx n="81" d="100"/>
          <a:sy n="81" d="100"/>
        </p:scale>
        <p:origin x="4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D2987-E563-4454-9095-5CF0D11F68FB}" type="datetimeFigureOut">
              <a:rPr lang="es-MX" smtClean="0"/>
              <a:t>25/08/2013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614B7-DA75-4031-85CA-17EA0EB64CB8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40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14B7-DA75-4031-85CA-17EA0EB64CB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26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FAC9-90E7-4419-8437-9E40D178B4D8}" type="datetime1">
              <a:rPr lang="es-MX" smtClean="0"/>
              <a:t>25/08/2013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41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34D-C2AF-4505-AEA2-E780B17A6211}" type="datetime1">
              <a:rPr lang="es-MX" smtClean="0"/>
              <a:t>25/08/2013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59F41-D49E-4833-99A3-40D9DAAAEA5F}" type="datetime1">
              <a:rPr lang="es-MX" smtClean="0"/>
              <a:t>25/08/2013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06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3654-E83B-45B5-8CE0-C050052DF332}" type="datetime1">
              <a:rPr lang="es-MX" smtClean="0"/>
              <a:t>25/08/2013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22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22C-DCFE-46A7-A69B-EEFCDAA5C204}" type="datetime1">
              <a:rPr lang="es-MX" smtClean="0"/>
              <a:t>25/08/2013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38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C6389-935E-4BB2-95E2-8ACAF9685A7B}" type="datetime1">
              <a:rPr lang="es-MX" smtClean="0"/>
              <a:t>25/08/2013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10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9F5E-7E67-43A8-895D-98D14F587C5E}" type="datetime1">
              <a:rPr lang="es-MX" smtClean="0"/>
              <a:t>25/08/2013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17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6768-ED09-42D2-B19A-0C34A21BB31B}" type="datetime1">
              <a:rPr lang="es-MX" smtClean="0"/>
              <a:t>25/08/2013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50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3588-C374-4C81-80DE-215A11AF6B98}" type="datetime1">
              <a:rPr lang="es-MX" smtClean="0"/>
              <a:t>25/08/2013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92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3619-1D32-4267-BDC4-658B75FEAB70}" type="datetime1">
              <a:rPr lang="es-MX" smtClean="0"/>
              <a:t>25/08/2013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36AC-A56D-494B-ACB5-3439270B205B}" type="datetime1">
              <a:rPr lang="es-MX" smtClean="0"/>
              <a:t>25/08/2013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5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FE7E9-613F-43A6-8B33-3FB056016133}" type="datetime1">
              <a:rPr lang="es-MX" smtClean="0"/>
              <a:t>25/08/2013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55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u="sng" dirty="0" err="1" smtClean="0">
                <a:solidFill>
                  <a:srgbClr val="002060"/>
                </a:solidFill>
              </a:rPr>
              <a:t>The</a:t>
            </a:r>
            <a:r>
              <a:rPr lang="es-MX" sz="2800" b="1" u="sng" dirty="0" smtClean="0">
                <a:solidFill>
                  <a:srgbClr val="002060"/>
                </a:solidFill>
              </a:rPr>
              <a:t> </a:t>
            </a:r>
            <a:r>
              <a:rPr lang="es-MX" sz="2800" b="1" u="sng" dirty="0" err="1" smtClean="0">
                <a:solidFill>
                  <a:srgbClr val="002060"/>
                </a:solidFill>
              </a:rPr>
              <a:t>verb</a:t>
            </a:r>
            <a:r>
              <a:rPr lang="es-MX" sz="2800" b="1" u="sng" dirty="0" smtClean="0">
                <a:solidFill>
                  <a:srgbClr val="002060"/>
                </a:solidFill>
              </a:rPr>
              <a:t> </a:t>
            </a:r>
            <a:r>
              <a:rPr lang="es-MX" sz="2800" b="1" i="1" u="sng" dirty="0" err="1" smtClean="0">
                <a:solidFill>
                  <a:srgbClr val="FF0000"/>
                </a:solidFill>
              </a:rPr>
              <a:t>to</a:t>
            </a:r>
            <a:r>
              <a:rPr lang="es-MX" sz="2800" b="1" i="1" u="sng" dirty="0" smtClean="0">
                <a:solidFill>
                  <a:srgbClr val="FF0000"/>
                </a:solidFill>
              </a:rPr>
              <a:t> be </a:t>
            </a:r>
            <a:r>
              <a:rPr lang="es-MX" sz="2800" b="1" u="sng" dirty="0" smtClean="0">
                <a:solidFill>
                  <a:srgbClr val="002060"/>
                </a:solidFill>
              </a:rPr>
              <a:t>has </a:t>
            </a:r>
            <a:r>
              <a:rPr lang="es-MX" sz="2800" b="1" u="sng" dirty="0" err="1" smtClean="0">
                <a:solidFill>
                  <a:srgbClr val="002060"/>
                </a:solidFill>
              </a:rPr>
              <a:t>two</a:t>
            </a:r>
            <a:r>
              <a:rPr lang="es-MX" sz="2800" b="1" u="sng" dirty="0" smtClean="0">
                <a:solidFill>
                  <a:srgbClr val="002060"/>
                </a:solidFill>
              </a:rPr>
              <a:t> </a:t>
            </a:r>
            <a:r>
              <a:rPr lang="es-MX" sz="2800" b="1" u="sng" dirty="0" err="1" smtClean="0">
                <a:solidFill>
                  <a:srgbClr val="002060"/>
                </a:solidFill>
              </a:rPr>
              <a:t>different</a:t>
            </a:r>
            <a:r>
              <a:rPr lang="es-MX" sz="2800" b="1" u="sng" dirty="0" smtClean="0">
                <a:solidFill>
                  <a:srgbClr val="002060"/>
                </a:solidFill>
              </a:rPr>
              <a:t> </a:t>
            </a:r>
            <a:r>
              <a:rPr lang="es-MX" sz="2800" b="1" u="sng" dirty="0" err="1" smtClean="0">
                <a:solidFill>
                  <a:srgbClr val="002060"/>
                </a:solidFill>
              </a:rPr>
              <a:t>forms</a:t>
            </a:r>
            <a:r>
              <a:rPr lang="es-MX" sz="2800" b="1" u="sng" dirty="0" smtClean="0">
                <a:solidFill>
                  <a:srgbClr val="002060"/>
                </a:solidFill>
              </a:rPr>
              <a:t> in </a:t>
            </a:r>
            <a:r>
              <a:rPr lang="es-MX" sz="2800" b="1" u="sng" dirty="0" err="1" smtClean="0">
                <a:solidFill>
                  <a:srgbClr val="002060"/>
                </a:solidFill>
              </a:rPr>
              <a:t>Spanish</a:t>
            </a:r>
            <a:r>
              <a:rPr lang="es-MX" sz="2800" b="1" u="sng" dirty="0" smtClean="0">
                <a:solidFill>
                  <a:srgbClr val="002060"/>
                </a:solidFill>
              </a:rPr>
              <a:t>:</a:t>
            </a:r>
            <a:endParaRPr lang="es-MX" sz="4800" b="1" u="sng" dirty="0">
              <a:solidFill>
                <a:srgbClr val="002060"/>
              </a:solidFill>
            </a:endParaRPr>
          </a:p>
          <a:p>
            <a:pPr algn="ctr"/>
            <a:r>
              <a:rPr lang="es-MX" sz="2400" b="1" u="sng" dirty="0" smtClean="0">
                <a:solidFill>
                  <a:srgbClr val="FF0000"/>
                </a:solidFill>
              </a:rPr>
              <a:t>(Ser) and (Estar)</a:t>
            </a:r>
          </a:p>
          <a:p>
            <a:pPr algn="ctr"/>
            <a:endParaRPr lang="es-MX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s-MX" sz="2400" b="1" dirty="0" err="1" smtClean="0"/>
              <a:t>Here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we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going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take</a:t>
            </a:r>
            <a:r>
              <a:rPr lang="es-MX" sz="2400" b="1" dirty="0" smtClean="0"/>
              <a:t> a look at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uses of  </a:t>
            </a:r>
            <a:r>
              <a:rPr lang="es-MX" sz="2400" b="1" dirty="0" smtClean="0">
                <a:solidFill>
                  <a:srgbClr val="0070C0"/>
                </a:solidFill>
              </a:rPr>
              <a:t>(SER).</a:t>
            </a:r>
          </a:p>
          <a:p>
            <a:pPr algn="ctr"/>
            <a:endParaRPr lang="es-MX" sz="2400" b="1" dirty="0">
              <a:solidFill>
                <a:srgbClr val="0070C0"/>
              </a:solidFill>
            </a:endParaRPr>
          </a:p>
          <a:p>
            <a:pPr algn="ctr"/>
            <a:r>
              <a:rPr lang="es-MX" sz="2400" b="1" dirty="0" err="1" smtClean="0"/>
              <a:t>Click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below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see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different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conjugations</a:t>
            </a:r>
            <a:r>
              <a:rPr lang="es-MX" sz="2400" b="1" dirty="0" smtClean="0"/>
              <a:t> of </a:t>
            </a:r>
            <a:r>
              <a:rPr lang="es-MX" sz="2400" b="1" dirty="0" smtClean="0">
                <a:solidFill>
                  <a:srgbClr val="0070C0"/>
                </a:solidFill>
              </a:rPr>
              <a:t>(SER)</a:t>
            </a:r>
            <a:endParaRPr lang="es-MX" sz="2400" b="1" dirty="0">
              <a:solidFill>
                <a:srgbClr val="0070C0"/>
              </a:solidFill>
            </a:endParaRPr>
          </a:p>
          <a:p>
            <a:pPr algn="ctr"/>
            <a:endParaRPr lang="es-MX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s-MX" sz="2400" b="1" dirty="0" err="1" smtClean="0">
                <a:solidFill>
                  <a:srgbClr val="FF0000"/>
                </a:solidFill>
                <a:hlinkClick r:id="rId2" action="ppaction://hlinksldjump"/>
              </a:rPr>
              <a:t>Present</a:t>
            </a:r>
            <a:r>
              <a:rPr lang="es-MX" sz="2400" b="1" dirty="0" smtClean="0">
                <a:solidFill>
                  <a:srgbClr val="FF0000"/>
                </a:solidFill>
              </a:rPr>
              <a:t>    </a:t>
            </a:r>
            <a:r>
              <a:rPr lang="es-MX" sz="2400" b="1" dirty="0" err="1" smtClean="0">
                <a:solidFill>
                  <a:srgbClr val="FF0000"/>
                </a:solidFill>
                <a:hlinkClick r:id="rId3" action="ppaction://hlinksldjump"/>
              </a:rPr>
              <a:t>Past</a:t>
            </a:r>
            <a:r>
              <a:rPr lang="es-MX" sz="2400" b="1" dirty="0" smtClean="0">
                <a:solidFill>
                  <a:srgbClr val="FF0000"/>
                </a:solidFill>
              </a:rPr>
              <a:t>    </a:t>
            </a:r>
            <a:r>
              <a:rPr lang="es-MX" sz="2400" b="1" dirty="0" err="1" smtClean="0">
                <a:solidFill>
                  <a:srgbClr val="FF0000"/>
                </a:solidFill>
                <a:hlinkClick r:id="rId4" action="ppaction://hlinksldjump"/>
              </a:rPr>
              <a:t>Future</a:t>
            </a:r>
            <a:endParaRPr lang="es-MX" sz="24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82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"/>
            <a:ext cx="7456721" cy="643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u="sng" dirty="0" smtClean="0">
                <a:solidFill>
                  <a:srgbClr val="0070C0"/>
                </a:solidFill>
              </a:rPr>
              <a:t>Ser</a:t>
            </a:r>
            <a:endParaRPr lang="es-MX" sz="2800" b="1" dirty="0" smtClean="0">
              <a:solidFill>
                <a:srgbClr val="0070C0"/>
              </a:solidFill>
            </a:endParaRPr>
          </a:p>
          <a:p>
            <a:pPr algn="ctr"/>
            <a:r>
              <a:rPr lang="es-MX" sz="2400" b="1" u="sng" dirty="0" err="1" smtClean="0">
                <a:solidFill>
                  <a:srgbClr val="00B050"/>
                </a:solidFill>
              </a:rPr>
              <a:t>This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form</a:t>
            </a:r>
            <a:r>
              <a:rPr lang="es-MX" sz="2400" b="1" u="sng" dirty="0" smtClean="0">
                <a:solidFill>
                  <a:srgbClr val="00B050"/>
                </a:solidFill>
              </a:rPr>
              <a:t> of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the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verb</a:t>
            </a:r>
            <a:r>
              <a:rPr lang="es-MX" sz="2400" b="1" u="sng" dirty="0" smtClean="0">
                <a:solidFill>
                  <a:srgbClr val="00B05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to</a:t>
            </a:r>
            <a:r>
              <a:rPr lang="es-MX" sz="2400" b="1" u="sng" dirty="0" smtClean="0">
                <a:solidFill>
                  <a:srgbClr val="00B050"/>
                </a:solidFill>
              </a:rPr>
              <a:t> be) has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the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following</a:t>
            </a:r>
            <a:r>
              <a:rPr lang="es-MX" sz="2400" b="1" u="sng" dirty="0" smtClean="0">
                <a:solidFill>
                  <a:srgbClr val="00B050"/>
                </a:solidFill>
              </a:rPr>
              <a:t> uses:</a:t>
            </a:r>
            <a:endParaRPr lang="es-MX" sz="24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identify</a:t>
            </a:r>
            <a:r>
              <a:rPr lang="es-MX" sz="2400" b="1" dirty="0" smtClean="0"/>
              <a:t> a </a:t>
            </a:r>
            <a:r>
              <a:rPr lang="es-MX" sz="2400" b="1" dirty="0" err="1" smtClean="0"/>
              <a:t>person</a:t>
            </a:r>
            <a:r>
              <a:rPr lang="es-MX" sz="2400" b="1" dirty="0" smtClean="0"/>
              <a:t>   </a:t>
            </a:r>
            <a:r>
              <a:rPr lang="es-MX" sz="2400" b="1" dirty="0" smtClean="0">
                <a:solidFill>
                  <a:srgbClr val="0070C0"/>
                </a:solidFill>
              </a:rPr>
              <a:t>Yo soy Carlos.</a:t>
            </a:r>
          </a:p>
          <a:p>
            <a:pPr marL="514350" indent="-514350">
              <a:buAutoNum type="arabicPeriod" startAt="2"/>
            </a:pP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identify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an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occupation</a:t>
            </a:r>
            <a:r>
              <a:rPr lang="es-MX" sz="2400" b="1" dirty="0" smtClean="0"/>
              <a:t> 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El es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ingeniero</a:t>
            </a:r>
            <a:r>
              <a:rPr lang="es-MX" sz="2400" b="1" dirty="0" smtClean="0">
                <a:solidFill>
                  <a:srgbClr val="0070C0"/>
                </a:solidFill>
              </a:rPr>
              <a:t>.  Ella es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abogado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MX" sz="2400" b="1" dirty="0" smtClean="0"/>
              <a:t>3.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indicate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origin</a:t>
            </a:r>
            <a:r>
              <a:rPr lang="es-MX" sz="2400" b="1" dirty="0" smtClean="0"/>
              <a:t>  </a:t>
            </a:r>
            <a:r>
              <a:rPr lang="es-MX" sz="2400" b="1" dirty="0" smtClean="0">
                <a:solidFill>
                  <a:srgbClr val="0070C0"/>
                </a:solidFill>
              </a:rPr>
              <a:t>Yo soy de Colombia.  El es de Chile.</a:t>
            </a:r>
          </a:p>
          <a:p>
            <a:r>
              <a:rPr lang="es-MX" sz="2400" b="1" dirty="0" smtClean="0"/>
              <a:t>4.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indicate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what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something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is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made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out</a:t>
            </a:r>
            <a:r>
              <a:rPr lang="es-MX" sz="2400" b="1" dirty="0" smtClean="0"/>
              <a:t> of 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El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clavo </a:t>
            </a:r>
            <a:r>
              <a:rPr lang="es-MX" sz="2400" b="1" dirty="0" smtClean="0">
                <a:solidFill>
                  <a:srgbClr val="0070C0"/>
                </a:solidFill>
              </a:rPr>
              <a:t>es de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metal</a:t>
            </a:r>
            <a:endParaRPr lang="es-MX" sz="2400" b="1" dirty="0" smtClean="0">
              <a:solidFill>
                <a:srgbClr val="0070C0"/>
              </a:solidFill>
            </a:endParaRPr>
          </a:p>
          <a:p>
            <a:r>
              <a:rPr lang="es-MX" sz="2400" b="1" dirty="0" smtClean="0"/>
              <a:t>5.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indicate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possession</a:t>
            </a:r>
            <a:r>
              <a:rPr lang="es-MX" sz="2400" b="1" dirty="0" smtClean="0"/>
              <a:t> 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El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carro </a:t>
            </a:r>
            <a:r>
              <a:rPr lang="es-MX" sz="2400" b="1" dirty="0" smtClean="0">
                <a:solidFill>
                  <a:srgbClr val="0070C0"/>
                </a:solidFill>
              </a:rPr>
              <a:t>es de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mi padre</a:t>
            </a:r>
            <a:r>
              <a:rPr lang="es-MX" sz="2400" b="1" dirty="0" smtClean="0">
                <a:solidFill>
                  <a:srgbClr val="0070C0"/>
                </a:solidFill>
              </a:rPr>
              <a:t>.  El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coche </a:t>
            </a:r>
            <a:r>
              <a:rPr lang="es-MX" sz="2400" b="1" dirty="0" smtClean="0">
                <a:solidFill>
                  <a:srgbClr val="0070C0"/>
                </a:solidFill>
              </a:rPr>
              <a:t>es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mío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MX" sz="2400" b="1" dirty="0" smtClean="0"/>
              <a:t>6.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indicate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when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an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event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takes</a:t>
            </a:r>
            <a:r>
              <a:rPr lang="es-MX" sz="2400" b="1" dirty="0" smtClean="0"/>
              <a:t> place 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El examen es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hoy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>
              <a:buAutoNum type="arabicPeriod" startAt="7"/>
            </a:pP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talk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about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something</a:t>
            </a:r>
            <a:r>
              <a:rPr lang="es-MX" sz="2400" b="1" dirty="0" smtClean="0"/>
              <a:t> impersonal (</a:t>
            </a:r>
            <a:r>
              <a:rPr lang="es-MX" sz="2400" b="1" dirty="0" err="1" smtClean="0"/>
              <a:t>it</a:t>
            </a:r>
            <a:r>
              <a:rPr lang="es-MX" sz="2400" b="1" dirty="0" smtClean="0"/>
              <a:t>) 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Es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bonito</a:t>
            </a:r>
            <a:r>
              <a:rPr lang="es-MX" sz="2400" b="1" dirty="0" smtClean="0">
                <a:solidFill>
                  <a:srgbClr val="0070C0"/>
                </a:solidFill>
              </a:rPr>
              <a:t>.  Es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falso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  <a:endParaRPr lang="es-MX" sz="2400" b="1" dirty="0" smtClean="0"/>
          </a:p>
          <a:p>
            <a:r>
              <a:rPr lang="es-MX" sz="2400" b="1" dirty="0" smtClean="0"/>
              <a:t>8.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talk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about</a:t>
            </a:r>
            <a:r>
              <a:rPr lang="es-MX" sz="2400" b="1" dirty="0" smtClean="0"/>
              <a:t> a </a:t>
            </a:r>
            <a:r>
              <a:rPr lang="es-MX" sz="2400" b="1" dirty="0" err="1" smtClean="0"/>
              <a:t>characteristic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that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is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long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lasting</a:t>
            </a:r>
            <a:endParaRPr lang="es-MX" sz="2400" b="1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Somos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felices</a:t>
            </a:r>
            <a:r>
              <a:rPr lang="es-MX" sz="2400" b="1" dirty="0" smtClean="0">
                <a:solidFill>
                  <a:srgbClr val="0070C0"/>
                </a:solidFill>
              </a:rPr>
              <a:t>.  Ella es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organizada</a:t>
            </a:r>
            <a:r>
              <a:rPr lang="es-MX" sz="2400" b="1" dirty="0" smtClean="0">
                <a:solidFill>
                  <a:srgbClr val="0070C0"/>
                </a:solidFill>
              </a:rPr>
              <a:t>.  Tú eres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rápido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MX" sz="2400" b="1" dirty="0"/>
              <a:t>9</a:t>
            </a:r>
            <a:r>
              <a:rPr lang="es-MX" sz="2400" b="1" dirty="0" smtClean="0"/>
              <a:t>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tell</a:t>
            </a:r>
            <a:r>
              <a:rPr lang="es-MX" sz="2400" b="1" dirty="0" smtClean="0"/>
              <a:t> </a:t>
            </a:r>
            <a:r>
              <a:rPr lang="es-MX" sz="2400" b="1" dirty="0" smtClean="0"/>
              <a:t>time/Date   </a:t>
            </a:r>
            <a:r>
              <a:rPr lang="es-MX" sz="2400" b="1" dirty="0" smtClean="0">
                <a:solidFill>
                  <a:srgbClr val="0070C0"/>
                </a:solidFill>
              </a:rPr>
              <a:t>Es la una.  </a:t>
            </a:r>
            <a:r>
              <a:rPr lang="es-MX" sz="2400" b="1" dirty="0" smtClean="0">
                <a:solidFill>
                  <a:srgbClr val="0070C0"/>
                </a:solidFill>
                <a:hlinkClick r:id="rId3" action="ppaction://hlinksldjump"/>
              </a:rPr>
              <a:t>Hoy</a:t>
            </a:r>
            <a:r>
              <a:rPr lang="es-MX" sz="2400" b="1" dirty="0" smtClean="0">
                <a:solidFill>
                  <a:srgbClr val="0070C0"/>
                </a:solidFill>
              </a:rPr>
              <a:t> es martes 21.</a:t>
            </a:r>
            <a:endParaRPr lang="es-MX" sz="24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36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78368"/>
            <a:ext cx="51816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smtClean="0">
                <a:solidFill>
                  <a:srgbClr val="002060"/>
                </a:solidFill>
              </a:rPr>
              <a:t>Vocabulario</a:t>
            </a:r>
          </a:p>
          <a:p>
            <a:endParaRPr lang="es-MX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Ingeniero			</a:t>
            </a:r>
            <a:r>
              <a:rPr lang="es-MX" sz="2400" dirty="0" err="1" smtClean="0"/>
              <a:t>engineer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Abogado			</a:t>
            </a:r>
            <a:r>
              <a:rPr lang="es-MX" sz="2400" dirty="0" err="1" smtClean="0"/>
              <a:t>lawyer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Clavo			</a:t>
            </a:r>
            <a:r>
              <a:rPr lang="es-MX" sz="2400" dirty="0" err="1" smtClean="0"/>
              <a:t>nail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Metal			metal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Carro			car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Padre			</a:t>
            </a:r>
            <a:r>
              <a:rPr lang="es-MX" sz="2400" dirty="0" err="1" smtClean="0"/>
              <a:t>father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Coche			car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Mi				</a:t>
            </a:r>
            <a:r>
              <a:rPr lang="es-MX" sz="2400" dirty="0" err="1" smtClean="0"/>
              <a:t>my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Mío 				mine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Hoy				</a:t>
            </a:r>
            <a:r>
              <a:rPr lang="es-MX" sz="2400" dirty="0" err="1" smtClean="0"/>
              <a:t>today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Bonito			</a:t>
            </a:r>
            <a:r>
              <a:rPr lang="es-MX" sz="2400" dirty="0" err="1" smtClean="0"/>
              <a:t>pretty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Falso			false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Felices 			</a:t>
            </a:r>
            <a:r>
              <a:rPr lang="es-MX" sz="2400" dirty="0" err="1" smtClean="0"/>
              <a:t>happy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Organizada			</a:t>
            </a:r>
            <a:r>
              <a:rPr lang="es-MX" sz="2400" dirty="0" err="1" smtClean="0"/>
              <a:t>organized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Rápido			</a:t>
            </a:r>
            <a:r>
              <a:rPr lang="es-MX" sz="2400" dirty="0" err="1" smtClean="0"/>
              <a:t>fast</a:t>
            </a:r>
            <a:endParaRPr lang="es-MX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33800" y="578368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go</a:t>
            </a:r>
            <a:r>
              <a:rPr lang="es-MX" b="1" dirty="0" smtClean="0">
                <a:hlinkClick r:id="rId2" action="ppaction://hlinksldjump"/>
              </a:rPr>
              <a:t> 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uses of (SER)</a:t>
            </a:r>
            <a:endParaRPr lang="es-MX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5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609600"/>
            <a:ext cx="6934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Verbo </a:t>
            </a:r>
            <a:r>
              <a:rPr lang="es-MX" sz="2400" b="1" u="sng" dirty="0" smtClean="0">
                <a:solidFill>
                  <a:srgbClr val="002060"/>
                </a:solidFill>
              </a:rPr>
              <a:t>Ser</a:t>
            </a:r>
            <a:r>
              <a:rPr lang="es-MX" sz="2400" b="1" dirty="0" smtClean="0">
                <a:solidFill>
                  <a:srgbClr val="002060"/>
                </a:solidFill>
              </a:rPr>
              <a:t>(</a:t>
            </a:r>
            <a:r>
              <a:rPr lang="es-MX" sz="2400" b="1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Yo</a:t>
            </a:r>
            <a:r>
              <a:rPr lang="es-MX" sz="2400" dirty="0" smtClean="0"/>
              <a:t>					</a:t>
            </a:r>
            <a:r>
              <a:rPr lang="es-MX" sz="2400" b="1" dirty="0" smtClean="0"/>
              <a:t>soy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tú</a:t>
            </a:r>
            <a:r>
              <a:rPr lang="es-MX" sz="2400" dirty="0" smtClean="0"/>
              <a:t>					</a:t>
            </a:r>
            <a:r>
              <a:rPr lang="es-MX" sz="2400" b="1" dirty="0" smtClean="0"/>
              <a:t>eres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</a:t>
            </a:r>
            <a:r>
              <a:rPr lang="es-MX" sz="2400" dirty="0"/>
              <a:t>	</a:t>
            </a:r>
            <a:r>
              <a:rPr lang="es-MX" sz="2400" dirty="0" smtClean="0"/>
              <a:t>				</a:t>
            </a:r>
            <a:r>
              <a:rPr lang="es-MX" sz="2400" b="1" dirty="0" smtClean="0"/>
              <a:t>es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dirty="0"/>
              <a:t>(formal)</a:t>
            </a:r>
            <a:r>
              <a:rPr lang="es-MX" sz="2400" dirty="0" smtClean="0"/>
              <a:t>				</a:t>
            </a:r>
            <a:r>
              <a:rPr lang="es-MX" sz="2400" b="1" dirty="0" smtClean="0"/>
              <a:t>es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endParaRPr lang="es-MX" sz="2400" dirty="0" smtClean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nosotros</a:t>
            </a:r>
            <a:r>
              <a:rPr lang="es-MX" sz="2400" dirty="0" smtClean="0"/>
              <a:t>				</a:t>
            </a:r>
            <a:r>
              <a:rPr lang="es-MX" sz="2400" b="1" dirty="0" smtClean="0"/>
              <a:t>somos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(</a:t>
            </a:r>
            <a:r>
              <a:rPr lang="es-MX" sz="2400" dirty="0" err="1" smtClean="0"/>
              <a:t>Spain</a:t>
            </a:r>
            <a:r>
              <a:rPr lang="es-MX" sz="2400" dirty="0" smtClean="0"/>
              <a:t>)		 	</a:t>
            </a:r>
            <a:r>
              <a:rPr lang="es-MX" sz="2400" b="1" dirty="0" smtClean="0"/>
              <a:t>sois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ustedes</a:t>
            </a:r>
            <a:r>
              <a:rPr lang="es-MX" sz="2400" dirty="0" smtClean="0"/>
              <a:t>				</a:t>
            </a:r>
            <a:r>
              <a:rPr lang="es-MX" sz="2400" b="1" dirty="0" smtClean="0"/>
              <a:t>son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</a:t>
            </a:r>
            <a:r>
              <a:rPr lang="es-MX" sz="2400" dirty="0" smtClean="0"/>
              <a:t>				</a:t>
            </a:r>
            <a:r>
              <a:rPr lang="es-MX" sz="2400" b="1" dirty="0" smtClean="0"/>
              <a:t>son</a:t>
            </a:r>
            <a:r>
              <a:rPr lang="es-MX" sz="3200" dirty="0" smtClean="0"/>
              <a:t>		</a:t>
            </a:r>
          </a:p>
          <a:p>
            <a:endParaRPr lang="es-MX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0" y="457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previous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slide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74194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609600"/>
            <a:ext cx="6858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Verbo </a:t>
            </a:r>
            <a:r>
              <a:rPr lang="es-MX" sz="2400" b="1" u="sng" dirty="0" smtClean="0">
                <a:solidFill>
                  <a:srgbClr val="002060"/>
                </a:solidFill>
              </a:rPr>
              <a:t>Ser </a:t>
            </a:r>
            <a:r>
              <a:rPr lang="es-MX" sz="2400" b="1" dirty="0" smtClean="0">
                <a:solidFill>
                  <a:srgbClr val="002060"/>
                </a:solidFill>
              </a:rPr>
              <a:t>(</a:t>
            </a:r>
            <a:r>
              <a:rPr lang="es-MX" sz="2400" b="1" dirty="0" err="1" smtClean="0">
                <a:solidFill>
                  <a:srgbClr val="002060"/>
                </a:solidFill>
              </a:rPr>
              <a:t>past</a:t>
            </a:r>
            <a:r>
              <a:rPr lang="es-MX" sz="2400" b="1" dirty="0" smtClean="0">
                <a:solidFill>
                  <a:srgbClr val="002060"/>
                </a:solidFill>
              </a:rPr>
              <a:t>)</a:t>
            </a:r>
            <a:endParaRPr lang="es-MX" sz="2400" b="1" u="sng" dirty="0" smtClean="0">
              <a:solidFill>
                <a:srgbClr val="002060"/>
              </a:solidFill>
            </a:endParaRPr>
          </a:p>
          <a:p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Yo</a:t>
            </a:r>
            <a:r>
              <a:rPr lang="es-MX" sz="2400" dirty="0" smtClean="0"/>
              <a:t>					</a:t>
            </a:r>
            <a:r>
              <a:rPr lang="es-MX" sz="2400" b="1" dirty="0" smtClean="0"/>
              <a:t>fui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tú</a:t>
            </a:r>
            <a:r>
              <a:rPr lang="es-MX" sz="2400" dirty="0" smtClean="0"/>
              <a:t>					</a:t>
            </a:r>
            <a:r>
              <a:rPr lang="es-MX" sz="2400" b="1" dirty="0" smtClean="0"/>
              <a:t>fuiste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</a:t>
            </a:r>
            <a:r>
              <a:rPr lang="es-MX" sz="2400" dirty="0"/>
              <a:t>	</a:t>
            </a:r>
            <a:r>
              <a:rPr lang="es-MX" sz="2400" dirty="0" smtClean="0"/>
              <a:t>				</a:t>
            </a:r>
            <a:r>
              <a:rPr lang="es-MX" sz="2400" b="1" dirty="0" smtClean="0"/>
              <a:t>fue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dirty="0"/>
              <a:t>(formal)</a:t>
            </a:r>
            <a:r>
              <a:rPr lang="es-MX" sz="2400" dirty="0" smtClean="0"/>
              <a:t>				</a:t>
            </a:r>
            <a:r>
              <a:rPr lang="es-MX" sz="2400" b="1" dirty="0" smtClean="0"/>
              <a:t>fue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endParaRPr lang="es-MX" sz="2400" dirty="0" smtClean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nosotros</a:t>
            </a:r>
            <a:r>
              <a:rPr lang="es-MX" sz="2400" dirty="0" smtClean="0"/>
              <a:t>				</a:t>
            </a:r>
            <a:r>
              <a:rPr lang="es-MX" sz="2400" b="1" dirty="0" smtClean="0"/>
              <a:t>fuimos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(</a:t>
            </a:r>
            <a:r>
              <a:rPr lang="es-MX" sz="2400" dirty="0" err="1" smtClean="0"/>
              <a:t>Spain</a:t>
            </a:r>
            <a:r>
              <a:rPr lang="es-MX" sz="2400" dirty="0" smtClean="0"/>
              <a:t>)		 	</a:t>
            </a:r>
            <a:r>
              <a:rPr lang="es-MX" sz="2400" b="1" dirty="0" smtClean="0"/>
              <a:t>fuisteis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ustedes</a:t>
            </a:r>
            <a:r>
              <a:rPr lang="es-MX" sz="2400" dirty="0" smtClean="0"/>
              <a:t>				</a:t>
            </a:r>
            <a:r>
              <a:rPr lang="es-MX" sz="2400" b="1" dirty="0" smtClean="0"/>
              <a:t>fueron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</a:t>
            </a:r>
            <a:r>
              <a:rPr lang="es-MX" sz="2400" dirty="0" smtClean="0"/>
              <a:t>				</a:t>
            </a:r>
            <a:r>
              <a:rPr lang="es-MX" sz="2400" b="1" dirty="0" smtClean="0"/>
              <a:t>fueron</a:t>
            </a:r>
            <a:r>
              <a:rPr lang="es-MX" sz="3200" dirty="0" smtClean="0"/>
              <a:t>		</a:t>
            </a:r>
          </a:p>
          <a:p>
            <a:endParaRPr lang="es-MX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81400" y="457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previous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slide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20948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533400"/>
            <a:ext cx="66294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Verbo </a:t>
            </a:r>
            <a:r>
              <a:rPr lang="es-MX" sz="2400" b="1" u="sng" dirty="0" smtClean="0">
                <a:solidFill>
                  <a:srgbClr val="002060"/>
                </a:solidFill>
              </a:rPr>
              <a:t>Ser </a:t>
            </a:r>
            <a:r>
              <a:rPr lang="es-MX" sz="2400" b="1" dirty="0" smtClean="0">
                <a:solidFill>
                  <a:srgbClr val="002060"/>
                </a:solidFill>
              </a:rPr>
              <a:t>(futuro)</a:t>
            </a:r>
            <a:endParaRPr lang="es-MX" sz="2400" b="1" u="sng" dirty="0" smtClean="0">
              <a:solidFill>
                <a:srgbClr val="002060"/>
              </a:solidFill>
            </a:endParaRPr>
          </a:p>
          <a:p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Yo</a:t>
            </a:r>
            <a:r>
              <a:rPr lang="es-MX" sz="2400" dirty="0" smtClean="0"/>
              <a:t>					</a:t>
            </a:r>
            <a:r>
              <a:rPr lang="es-MX" sz="2400" b="1" dirty="0" smtClean="0"/>
              <a:t>seré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tú</a:t>
            </a:r>
            <a:r>
              <a:rPr lang="es-MX" sz="2400" dirty="0" smtClean="0"/>
              <a:t>					</a:t>
            </a:r>
            <a:r>
              <a:rPr lang="es-MX" sz="2400" b="1" dirty="0" smtClean="0"/>
              <a:t>serás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</a:t>
            </a:r>
            <a:r>
              <a:rPr lang="es-MX" sz="2400" dirty="0"/>
              <a:t>	</a:t>
            </a:r>
            <a:r>
              <a:rPr lang="es-MX" sz="2400" dirty="0" smtClean="0"/>
              <a:t>				</a:t>
            </a:r>
            <a:r>
              <a:rPr lang="es-MX" sz="2400" b="1" dirty="0" smtClean="0"/>
              <a:t>será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dirty="0"/>
              <a:t>(formal)</a:t>
            </a:r>
            <a:r>
              <a:rPr lang="es-MX" sz="2400" dirty="0" smtClean="0"/>
              <a:t>				</a:t>
            </a:r>
            <a:r>
              <a:rPr lang="es-MX" sz="2400" b="1" dirty="0" smtClean="0"/>
              <a:t>será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endParaRPr lang="es-MX" sz="2400" dirty="0" smtClean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nosotros</a:t>
            </a:r>
            <a:r>
              <a:rPr lang="es-MX" sz="2400" dirty="0" smtClean="0"/>
              <a:t>				</a:t>
            </a:r>
            <a:r>
              <a:rPr lang="es-MX" sz="2400" b="1" dirty="0" smtClean="0"/>
              <a:t>seremos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(</a:t>
            </a:r>
            <a:r>
              <a:rPr lang="es-MX" sz="2400" dirty="0" err="1" smtClean="0"/>
              <a:t>Spain</a:t>
            </a:r>
            <a:r>
              <a:rPr lang="es-MX" sz="2400" dirty="0" smtClean="0"/>
              <a:t>)		 	</a:t>
            </a:r>
            <a:r>
              <a:rPr lang="es-MX" sz="2400" b="1" dirty="0" smtClean="0"/>
              <a:t>seréis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ustedes</a:t>
            </a:r>
            <a:r>
              <a:rPr lang="es-MX" sz="2400" dirty="0" smtClean="0"/>
              <a:t>				</a:t>
            </a:r>
            <a:r>
              <a:rPr lang="es-MX" sz="2400" b="1" dirty="0" smtClean="0"/>
              <a:t>serán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</a:t>
            </a:r>
            <a:r>
              <a:rPr lang="es-MX" sz="2400" dirty="0" smtClean="0"/>
              <a:t>				</a:t>
            </a:r>
            <a:r>
              <a:rPr lang="es-MX" sz="2400" b="1" dirty="0" smtClean="0"/>
              <a:t>serán</a:t>
            </a:r>
            <a:r>
              <a:rPr lang="es-MX" sz="3200" dirty="0" smtClean="0"/>
              <a:t>		</a:t>
            </a:r>
          </a:p>
          <a:p>
            <a:endParaRPr lang="es-MX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05200" y="51855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previous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slide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20948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246</Words>
  <Application>Microsoft Office PowerPoint</Application>
  <PresentationFormat>On-screen Show (4:3)</PresentationFormat>
  <Paragraphs>90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38</cp:revision>
  <dcterms:created xsi:type="dcterms:W3CDTF">2013-04-30T09:47:30Z</dcterms:created>
  <dcterms:modified xsi:type="dcterms:W3CDTF">2013-08-25T04:13:40Z</dcterms:modified>
</cp:coreProperties>
</file>